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58" y="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1639-0B32-4919-AD85-F8BCD0DFAD56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1F36-66B6-4D98-B04F-A11D6F1292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C47C-FC00-4710-B8BD-12402862D5BF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34A7-F5C2-43CA-A868-443B37CA36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62B8-F8DF-46FF-93C3-FB6BE1ECB59E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62EF-2891-4899-A4D7-9F5A01B61D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51F2-1E70-4941-A987-419CA8AEABC1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BF63-76A6-4849-8F4C-BB0F6D5853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6226-D950-4EF8-8455-F2B7F31135FD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C4ED-9E06-48E7-B1D0-05C8CA1A7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1868-6BF5-4763-926C-8D4425407C00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CA92-88CC-4D48-A015-E1479E6402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1807-BCD7-4E99-B1BC-0DA33A3E1CE6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B48FE-136A-4C22-B3F0-5E7522155C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7415-5257-40C0-BA90-6312FA88B46E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02D8-039F-4549-9815-D274EB7240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59B7-EE97-482C-A059-FAB2BC09AC86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8254-B387-491D-8C5E-E80027C1D3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3A67-B77C-4FF9-985A-B09F04014D58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DC61-C9CB-4B71-ACD8-6A43EBC8BC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7C20-A7BA-43D8-B087-3E7B6AE3D3CC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6C613-A458-4456-BD39-9FBFE559EE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E1A838-25E9-4A79-AF1A-5E1434B618AC}" type="datetimeFigureOut">
              <a:rPr lang="el-GR"/>
              <a:pPr>
                <a:defRPr/>
              </a:pPr>
              <a:t>27/2/2022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FCF6C-AEAF-40ED-9FC9-D97B5E9956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43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8 - TextBox"/>
          <p:cNvSpPr txBox="1">
            <a:spLocks noChangeArrowheads="1"/>
          </p:cNvSpPr>
          <p:nvPr/>
        </p:nvSpPr>
        <p:spPr bwMode="auto">
          <a:xfrm>
            <a:off x="6929438" y="214313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l-GR">
                <a:latin typeface="Calibri" pitchFamily="34" charset="0"/>
              </a:rPr>
              <a:t>             </a:t>
            </a:r>
            <a:r>
              <a:rPr lang="en-US" altLang="el-GR" sz="2000" b="1">
                <a:latin typeface="Calibri" pitchFamily="34" charset="0"/>
              </a:rPr>
              <a:t> eP20</a:t>
            </a:r>
            <a:endParaRPr lang="el-GR" altLang="el-GR" sz="2000" b="1">
              <a:latin typeface="Calibri" pitchFamily="34" charset="0"/>
            </a:endParaRPr>
          </a:p>
        </p:txBody>
      </p:sp>
      <p:sp>
        <p:nvSpPr>
          <p:cNvPr id="2052" name="9 - TextBox"/>
          <p:cNvSpPr txBox="1">
            <a:spLocks noChangeArrowheads="1"/>
          </p:cNvSpPr>
          <p:nvPr/>
        </p:nvSpPr>
        <p:spPr bwMode="auto">
          <a:xfrm>
            <a:off x="142875" y="2000250"/>
            <a:ext cx="8715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l-GR" sz="2000" b="1">
              <a:latin typeface="Calibri" pitchFamily="34" charset="0"/>
            </a:endParaRPr>
          </a:p>
          <a:p>
            <a:r>
              <a:rPr lang="en-US" altLang="el-GR" sz="2000" b="1">
                <a:latin typeface="Calibri" pitchFamily="34" charset="0"/>
              </a:rPr>
              <a:t> </a:t>
            </a:r>
            <a:r>
              <a:rPr lang="el-GR" altLang="el-GR" sz="2000" b="1">
                <a:latin typeface="Calibri" pitchFamily="34" charset="0"/>
              </a:rPr>
              <a:t>ΜΕΤΡΗΣΗ ΔΕΙΚΤΩΝ ΟΞΕΙΑΣ ΦΛΕΓΜΟΝΗΣ ΣΕ ΑΣΘΕΝΕΙΣ ΜΕ ΛΟΙΜΩΞΗ </a:t>
            </a:r>
            <a:r>
              <a:rPr lang="en-US" altLang="el-GR" sz="2000" b="1">
                <a:latin typeface="Calibri" pitchFamily="34" charset="0"/>
              </a:rPr>
              <a:t>COVID</a:t>
            </a:r>
            <a:r>
              <a:rPr lang="el-GR" altLang="el-GR" sz="2000" b="1">
                <a:latin typeface="Calibri" pitchFamily="34" charset="0"/>
              </a:rPr>
              <a:t>-19</a:t>
            </a:r>
          </a:p>
          <a:p>
            <a:endParaRPr lang="el-GR" altLang="el-GR">
              <a:latin typeface="Calibri" pitchFamily="34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28575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l-GR" sz="1600">
                <a:ea typeface="Times New Roman" pitchFamily="18" charset="0"/>
              </a:rPr>
              <a:t> </a:t>
            </a:r>
            <a:r>
              <a:rPr lang="el-GR" altLang="el-GR">
                <a:ea typeface="Times New Roman" pitchFamily="18" charset="0"/>
              </a:rPr>
              <a:t>Σταμούλη Μαριλένα</a:t>
            </a:r>
            <a:r>
              <a:rPr lang="el-GR" altLang="el-GR" baseline="30000">
                <a:ea typeface="Times New Roman" pitchFamily="18" charset="0"/>
              </a:rPr>
              <a:t>1</a:t>
            </a:r>
            <a:r>
              <a:rPr lang="el-GR" altLang="el-GR">
                <a:ea typeface="Times New Roman" pitchFamily="18" charset="0"/>
              </a:rPr>
              <a:t>,</a:t>
            </a:r>
            <a:r>
              <a:rPr lang="el-GR" altLang="el-GR" u="sng">
                <a:ea typeface="Times New Roman" pitchFamily="18" charset="0"/>
              </a:rPr>
              <a:t>Μουρτζίκου Αντωνία</a:t>
            </a:r>
            <a:r>
              <a:rPr lang="el-GR" altLang="el-GR" u="sng" baseline="30000">
                <a:ea typeface="Times New Roman" pitchFamily="18" charset="0"/>
              </a:rPr>
              <a:t>2</a:t>
            </a:r>
            <a:r>
              <a:rPr lang="el-GR" altLang="el-GR">
                <a:ea typeface="Times New Roman" pitchFamily="18" charset="0"/>
              </a:rPr>
              <a:t>,Σεϊτοπούλου Χριστίνα</a:t>
            </a:r>
            <a:r>
              <a:rPr lang="el-GR" altLang="el-GR" baseline="30000">
                <a:ea typeface="Times New Roman" pitchFamily="18" charset="0"/>
              </a:rPr>
              <a:t>2</a:t>
            </a:r>
            <a:r>
              <a:rPr lang="el-GR" altLang="el-GR">
                <a:ea typeface="Times New Roman" pitchFamily="18" charset="0"/>
              </a:rPr>
              <a:t>, Καλλιώρα Γεωργία </a:t>
            </a:r>
            <a:r>
              <a:rPr lang="el-GR" altLang="el-GR" baseline="30000">
                <a:ea typeface="Times New Roman" pitchFamily="18" charset="0"/>
              </a:rPr>
              <a:t>3</a:t>
            </a:r>
            <a:r>
              <a:rPr lang="el-GR" altLang="el-GR">
                <a:ea typeface="Times New Roman" pitchFamily="18" charset="0"/>
              </a:rPr>
              <a:t>, </a:t>
            </a:r>
            <a:endParaRPr lang="en-US" altLang="el-GR">
              <a:ea typeface="Times New Roman" pitchFamily="18" charset="0"/>
            </a:endParaRPr>
          </a:p>
          <a:p>
            <a:pPr algn="ctr"/>
            <a:r>
              <a:rPr lang="el-GR" altLang="el-GR">
                <a:ea typeface="Times New Roman" pitchFamily="18" charset="0"/>
              </a:rPr>
              <a:t>Κιμούλη Μαρία</a:t>
            </a:r>
            <a:r>
              <a:rPr lang="el-GR" altLang="el-GR" baseline="30000">
                <a:ea typeface="Times New Roman" pitchFamily="18" charset="0"/>
              </a:rPr>
              <a:t>2</a:t>
            </a:r>
            <a:endParaRPr lang="el-GR" altLang="el-GR">
              <a:ea typeface="Times New Roman" pitchFamily="18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3857625"/>
            <a:ext cx="9144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l-GR" altLang="el-GR" sz="1500">
                <a:ea typeface="Times New Roman" pitchFamily="18" charset="0"/>
              </a:rPr>
              <a:t>1. Βιοπαθολογικό και Βιοχημικό Εργαστήριο, Ναυτικό Νοσοκομείο Αθηνών, «ΝΝΑ»</a:t>
            </a:r>
          </a:p>
          <a:p>
            <a:pPr algn="just" eaLnBrk="0" hangingPunct="0"/>
            <a:r>
              <a:rPr lang="el-GR" altLang="el-GR" sz="1500">
                <a:ea typeface="Times New Roman" pitchFamily="18" charset="0"/>
              </a:rPr>
              <a:t>2. Μικροβιολογικό Τμήμα, ΓΝΝΠ «Άγιος Παντελεήμων»</a:t>
            </a:r>
          </a:p>
          <a:p>
            <a:pPr algn="just" eaLnBrk="0" hangingPunct="0"/>
            <a:r>
              <a:rPr lang="el-GR" altLang="el-GR" sz="1500">
                <a:ea typeface="Times New Roman" pitchFamily="18" charset="0"/>
              </a:rPr>
              <a:t>3. Βιολογικό Τμήμα, Σχολή Θετικών Επιστημών, Εθνικό και Καποδιστριακό Πανεπιστήμιο Αθηνών, ΕΚΠΑ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- TextBox"/>
          <p:cNvSpPr txBox="1">
            <a:spLocks noChangeArrowheads="1"/>
          </p:cNvSpPr>
          <p:nvPr/>
        </p:nvSpPr>
        <p:spPr bwMode="auto">
          <a:xfrm>
            <a:off x="6929438" y="214313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l-GR">
                <a:latin typeface="Calibri" pitchFamily="34" charset="0"/>
              </a:rPr>
              <a:t>             </a:t>
            </a:r>
            <a:r>
              <a:rPr lang="en-US" altLang="el-GR" sz="2000" b="1">
                <a:latin typeface="Calibri" pitchFamily="34" charset="0"/>
              </a:rPr>
              <a:t> eP20</a:t>
            </a:r>
            <a:endParaRPr lang="el-GR" altLang="el-GR" sz="2000" b="1">
              <a:latin typeface="Calibri" pitchFamily="34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052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5 - TextBox"/>
          <p:cNvSpPr txBox="1">
            <a:spLocks noChangeArrowheads="1"/>
          </p:cNvSpPr>
          <p:nvPr/>
        </p:nvSpPr>
        <p:spPr bwMode="auto">
          <a:xfrm>
            <a:off x="142875" y="107156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altLang="el-GR">
              <a:latin typeface="Calibri" pitchFamily="34" charset="0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214438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just"/>
            <a:r>
              <a:rPr lang="el-GR" altLang="el-GR" u="sng">
                <a:ea typeface="Times New Roman" pitchFamily="18" charset="0"/>
              </a:rPr>
              <a:t>Εισαγωγή:</a:t>
            </a:r>
            <a:r>
              <a:rPr lang="en-US" altLang="el-GR">
                <a:ea typeface="Times New Roman" pitchFamily="18" charset="0"/>
              </a:rPr>
              <a:t> </a:t>
            </a:r>
            <a:r>
              <a:rPr lang="el-GR" altLang="el-GR">
                <a:ea typeface="Times New Roman" pitchFamily="18" charset="0"/>
              </a:rPr>
              <a:t>Η βαρύτητα και η πρόγνωση της λοίμωξης</a:t>
            </a:r>
            <a:r>
              <a:rPr lang="en-US" altLang="el-GR">
                <a:ea typeface="Times New Roman" pitchFamily="18" charset="0"/>
              </a:rPr>
              <a:t> COVID-19 </a:t>
            </a:r>
            <a:r>
              <a:rPr lang="el-GR" altLang="el-GR">
                <a:ea typeface="Times New Roman" pitchFamily="18" charset="0"/>
              </a:rPr>
              <a:t>που προκαλείται από τον ιό </a:t>
            </a:r>
            <a:r>
              <a:rPr lang="en-US" altLang="el-GR">
                <a:ea typeface="Times New Roman" pitchFamily="18" charset="0"/>
              </a:rPr>
              <a:t>SARS-CoV-2 </a:t>
            </a:r>
            <a:r>
              <a:rPr lang="el-GR" altLang="el-GR">
                <a:ea typeface="Times New Roman" pitchFamily="18" charset="0"/>
              </a:rPr>
              <a:t>σχετίζεται με την ανοσιακή και τη</a:t>
            </a:r>
            <a:r>
              <a:rPr lang="el-GR" altLang="el-GR">
                <a:solidFill>
                  <a:srgbClr val="202124"/>
                </a:solidFill>
                <a:ea typeface="Times New Roman" pitchFamily="18" charset="0"/>
              </a:rPr>
              <a:t> φλεγμονώδη απόκριση του οργανισμού.  </a:t>
            </a:r>
            <a:endParaRPr lang="en-US" altLang="el-GR">
              <a:solidFill>
                <a:srgbClr val="202124"/>
              </a:solidFill>
              <a:ea typeface="Times New Roman" pitchFamily="18" charset="0"/>
            </a:endParaRPr>
          </a:p>
          <a:p>
            <a:pPr algn="just"/>
            <a:r>
              <a:rPr lang="el-GR" altLang="el-GR" u="sng">
                <a:ea typeface="Times New Roman" pitchFamily="18" charset="0"/>
              </a:rPr>
              <a:t>Σκοπός:</a:t>
            </a:r>
            <a:r>
              <a:rPr lang="el-GR" altLang="el-GR">
                <a:ea typeface="Times New Roman" pitchFamily="18" charset="0"/>
              </a:rPr>
              <a:t> της εργασίας μας ήταν η μέτρηση των δεικτών οξείας φλεγμονής σε ασθενείς με λοίμωξη </a:t>
            </a:r>
            <a:r>
              <a:rPr lang="en-US" altLang="el-GR">
                <a:ea typeface="Times New Roman" pitchFamily="18" charset="0"/>
              </a:rPr>
              <a:t>COVID</a:t>
            </a:r>
            <a:r>
              <a:rPr lang="el-GR" altLang="el-GR">
                <a:ea typeface="Times New Roman" pitchFamily="18" charset="0"/>
              </a:rPr>
              <a:t>-19. 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2643188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l-GR" altLang="el-GR" u="sng">
                <a:ea typeface="Times New Roman" pitchFamily="18" charset="0"/>
              </a:rPr>
              <a:t>Υλικά και Μέθοδοι</a:t>
            </a:r>
            <a:r>
              <a:rPr lang="el-GR" altLang="el-GR">
                <a:ea typeface="Times New Roman" pitchFamily="18" charset="0"/>
              </a:rPr>
              <a:t>: μελετήθηκαν 436 ασθενείς, 291 άνδρες (66,7%) και 145 γυναίκες (33,3%). Στην ομάδα των ανδρών το εύρος ηλικιών ήταν 12-94 έτη (μέση ηλικία 50 έτη) και στην ομάδα των γυναικών 16-94 έτη (μέση ηλικία 58,8 έτη). Απαιτήθηκε νοσηλεία για 249 άνδρες και 103 γυναίκες (80,7% επί του συνόλου</a:t>
            </a:r>
            <a:r>
              <a:rPr lang="en-US" altLang="el-GR">
                <a:ea typeface="Times New Roman" pitchFamily="18" charset="0"/>
              </a:rPr>
              <a:t>:</a:t>
            </a:r>
            <a:r>
              <a:rPr lang="el-GR" altLang="el-GR">
                <a:ea typeface="Times New Roman" pitchFamily="18" charset="0"/>
              </a:rPr>
              <a:t> 85,6% των ανδρών και 71,0% των γυναικών). Έγινε μέτρηση των δεικτών φλεγμονής </a:t>
            </a:r>
            <a:r>
              <a:rPr lang="en-US" altLang="el-GR">
                <a:ea typeface="Times New Roman" pitchFamily="18" charset="0"/>
              </a:rPr>
              <a:t>CRP</a:t>
            </a:r>
            <a:r>
              <a:rPr lang="el-GR" altLang="el-GR">
                <a:ea typeface="Times New Roman" pitchFamily="18" charset="0"/>
              </a:rPr>
              <a:t>, φερριτίνη, ΤΚΕ</a:t>
            </a:r>
            <a:r>
              <a:rPr lang="en-US" altLang="el-GR">
                <a:ea typeface="Times New Roman" pitchFamily="18" charset="0"/>
              </a:rPr>
              <a:t> (ESR)</a:t>
            </a:r>
            <a:r>
              <a:rPr lang="el-GR" altLang="el-GR">
                <a:ea typeface="Times New Roman" pitchFamily="18" charset="0"/>
              </a:rPr>
              <a:t>, </a:t>
            </a:r>
            <a:r>
              <a:rPr lang="en-US" altLang="el-GR">
                <a:ea typeface="Times New Roman" pitchFamily="18" charset="0"/>
              </a:rPr>
              <a:t>D</a:t>
            </a:r>
            <a:r>
              <a:rPr lang="el-GR" altLang="el-GR">
                <a:ea typeface="Times New Roman" pitchFamily="18" charset="0"/>
              </a:rPr>
              <a:t>-</a:t>
            </a:r>
            <a:r>
              <a:rPr lang="en-US" altLang="el-GR">
                <a:ea typeface="Times New Roman" pitchFamily="18" charset="0"/>
              </a:rPr>
              <a:t>Dimer</a:t>
            </a:r>
            <a:r>
              <a:rPr lang="el-GR" altLang="el-GR">
                <a:ea typeface="Times New Roman" pitchFamily="18" charset="0"/>
              </a:rPr>
              <a:t>, καθώς και υπολογισμός του λόγου </a:t>
            </a:r>
            <a:r>
              <a:rPr lang="en-US" altLang="el-GR">
                <a:ea typeface="Times New Roman" pitchFamily="18" charset="0"/>
              </a:rPr>
              <a:t>NLR </a:t>
            </a:r>
            <a:r>
              <a:rPr lang="el-GR" altLang="el-GR">
                <a:ea typeface="Times New Roman" pitchFamily="18" charset="0"/>
              </a:rPr>
              <a:t>(</a:t>
            </a:r>
            <a:r>
              <a:rPr lang="en-US" altLang="el-GR">
                <a:ea typeface="Times New Roman" pitchFamily="18" charset="0"/>
              </a:rPr>
              <a:t>Neutrophils</a:t>
            </a:r>
            <a:r>
              <a:rPr lang="el-GR" altLang="el-GR">
                <a:ea typeface="Times New Roman" pitchFamily="18" charset="0"/>
              </a:rPr>
              <a:t> </a:t>
            </a:r>
            <a:r>
              <a:rPr lang="en-US" altLang="el-GR">
                <a:ea typeface="Times New Roman" pitchFamily="18" charset="0"/>
              </a:rPr>
              <a:t>to</a:t>
            </a:r>
            <a:r>
              <a:rPr lang="el-GR" altLang="el-GR">
                <a:ea typeface="Times New Roman" pitchFamily="18" charset="0"/>
              </a:rPr>
              <a:t> </a:t>
            </a:r>
            <a:r>
              <a:rPr lang="en-US" altLang="el-GR">
                <a:ea typeface="Times New Roman" pitchFamily="18" charset="0"/>
              </a:rPr>
              <a:t>Lymphocytes Ratio</a:t>
            </a:r>
            <a:r>
              <a:rPr lang="el-GR" altLang="el-GR">
                <a:ea typeface="Times New Roman" pitchFamily="18" charset="0"/>
              </a:rPr>
              <a:t>). Η στατιστική επεξεργασία έγινε με το ΜΙΝΙΤΑΒ 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052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2 - TextBox"/>
          <p:cNvSpPr txBox="1">
            <a:spLocks noChangeArrowheads="1"/>
          </p:cNvSpPr>
          <p:nvPr/>
        </p:nvSpPr>
        <p:spPr bwMode="auto">
          <a:xfrm>
            <a:off x="6929438" y="214313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l-GR">
                <a:latin typeface="Calibri" pitchFamily="34" charset="0"/>
              </a:rPr>
              <a:t>             </a:t>
            </a:r>
            <a:r>
              <a:rPr lang="en-US" altLang="el-GR" sz="2000" b="1">
                <a:latin typeface="Calibri" pitchFamily="34" charset="0"/>
              </a:rPr>
              <a:t> eP20</a:t>
            </a:r>
            <a:endParaRPr lang="el-GR" altLang="el-GR" sz="2000" b="1">
              <a:latin typeface="Calibri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928688"/>
            <a:ext cx="6710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l-GR" altLang="el-GR" sz="1600" u="sng">
                <a:ea typeface="Times New Roman" pitchFamily="18" charset="0"/>
              </a:rPr>
              <a:t>Αποτελέσματα</a:t>
            </a:r>
            <a:r>
              <a:rPr lang="el-GR" altLang="el-GR" sz="1600">
                <a:ea typeface="Times New Roman" pitchFamily="18" charset="0"/>
              </a:rPr>
              <a:t>: Τα αποτελέσματα συνοψίζονται στον παρακάτω πίνακα: 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285875" y="1357313"/>
          <a:ext cx="6096001" cy="1511301"/>
        </p:xfrm>
        <a:graphic>
          <a:graphicData uri="http://schemas.openxmlformats.org/drawingml/2006/table">
            <a:tbl>
              <a:tblPr/>
              <a:tblGrid>
                <a:gridCol w="1265857"/>
                <a:gridCol w="574764"/>
                <a:gridCol w="886850"/>
                <a:gridCol w="798040"/>
                <a:gridCol w="886225"/>
                <a:gridCol w="798040"/>
                <a:gridCol w="886225"/>
              </a:tblGrid>
              <a:tr h="354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Variable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St Dev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Median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Maximum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CRP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56,63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71,33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0,10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26,55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417,10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FERRITIN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477,20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1574,20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4,20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169,50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29800,00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ESR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29,83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28,92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1,00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19,00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133,00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D-DIMER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1,878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4,328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0,100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0,520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35,490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52,943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19,765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12,00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52,00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94,00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NLR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436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5,785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6,949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0,348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3,389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73,692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67" name="Rectangle 5"/>
          <p:cNvSpPr>
            <a:spLocks noChangeArrowheads="1"/>
          </p:cNvSpPr>
          <p:nvPr/>
        </p:nvSpPr>
        <p:spPr bwMode="auto">
          <a:xfrm>
            <a:off x="0" y="3000375"/>
            <a:ext cx="9001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just"/>
            <a:r>
              <a:rPr lang="el-GR" altLang="el-GR" sz="1600" u="sng">
                <a:ea typeface="Times New Roman" pitchFamily="18" charset="0"/>
              </a:rPr>
              <a:t>Συμπεράσματα</a:t>
            </a:r>
            <a:r>
              <a:rPr lang="el-GR" altLang="el-GR" sz="1600">
                <a:ea typeface="Times New Roman" pitchFamily="18" charset="0"/>
              </a:rPr>
              <a:t>: Δεν παρατηρήθηκαν στατιστικά σημαντικές διαφορές των δεικτών μεταξύ ανδρών και γυναικών. </a:t>
            </a:r>
          </a:p>
          <a:p>
            <a:pPr algn="just"/>
            <a:r>
              <a:rPr lang="el-GR" altLang="el-GR" sz="1600">
                <a:ea typeface="Times New Roman" pitchFamily="18" charset="0"/>
              </a:rPr>
              <a:t>Παρατηρήθηκαν στατιστικά σημαντικές διαφορές των δεικτών μεταξύ νοσηλευομένων και μη ασθενών. </a:t>
            </a:r>
          </a:p>
          <a:p>
            <a:pPr algn="just"/>
            <a:r>
              <a:rPr lang="el-GR" altLang="el-GR" sz="1600">
                <a:ea typeface="Times New Roman" pitchFamily="18" charset="0"/>
              </a:rPr>
              <a:t>Η διαφορά για το δείκτη </a:t>
            </a:r>
            <a:r>
              <a:rPr lang="en-US" altLang="el-GR" sz="1600">
                <a:ea typeface="Times New Roman" pitchFamily="18" charset="0"/>
              </a:rPr>
              <a:t>NRL</a:t>
            </a:r>
            <a:r>
              <a:rPr lang="el-GR" altLang="el-GR" sz="1600">
                <a:ea typeface="Times New Roman" pitchFamily="18" charset="0"/>
              </a:rPr>
              <a:t> ήταν οριακή, οπότε απαιτείται μεγαλύτερος αριθμός δείγματος και επαναξιολόγηση του.</a:t>
            </a:r>
          </a:p>
          <a:p>
            <a:pPr algn="just" eaLnBrk="0" hangingPunct="0"/>
            <a:r>
              <a:rPr lang="el-GR" altLang="el-GR" sz="1600">
                <a:ea typeface="Times New Roman" pitchFamily="18" charset="0"/>
              </a:rPr>
              <a:t>Σύμφωνα με τη βιβλιογραφία, τιμές </a:t>
            </a:r>
            <a:r>
              <a:rPr lang="en-US" altLang="el-GR" sz="1600">
                <a:ea typeface="Times New Roman" pitchFamily="18" charset="0"/>
              </a:rPr>
              <a:t>NLR</a:t>
            </a:r>
            <a:r>
              <a:rPr lang="el-GR" altLang="el-GR" sz="1600">
                <a:ea typeface="Times New Roman" pitchFamily="18" charset="0"/>
              </a:rPr>
              <a:t>&gt;4.7 συνιστούν   ανεξάρτητο  παράγοντα  κινδύνου για τη βαρύτητα της λοίμωξης.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372</Words>
  <Application>Microsoft Office PowerPoint</Application>
  <PresentationFormat>Προβολή στην οθόνη (16:9)</PresentationFormat>
  <Paragraphs>67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tonia</dc:creator>
  <cp:lastModifiedBy>user</cp:lastModifiedBy>
  <cp:revision>26</cp:revision>
  <dcterms:created xsi:type="dcterms:W3CDTF">2022-01-27T09:50:06Z</dcterms:created>
  <dcterms:modified xsi:type="dcterms:W3CDTF">2022-02-27T11:02:54Z</dcterms:modified>
</cp:coreProperties>
</file>