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1F9"/>
    <a:srgbClr val="548235"/>
    <a:srgbClr val="F4B183"/>
    <a:srgbClr val="D0CECE"/>
    <a:srgbClr val="DEEBF7"/>
    <a:srgbClr val="E2F0D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1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9049C-74B0-4B3F-9BC9-0C793B415A1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5EA891-25E2-4CAE-B370-2A5517F98F0F}">
      <dgm:prSet phldrT="[Text]" custT="1"/>
      <dgm:spPr/>
      <dgm:t>
        <a:bodyPr/>
        <a:lstStyle/>
        <a:p>
          <a:r>
            <a:rPr lang="el-GR" sz="4600" b="1" dirty="0"/>
            <a:t>Β6</a:t>
          </a:r>
          <a:endParaRPr lang="en-US" sz="4600" b="1" dirty="0"/>
        </a:p>
      </dgm:t>
    </dgm:pt>
    <dgm:pt modelId="{B0AF4D41-63CB-4FBD-B907-126C856799C1}" type="parTrans" cxnId="{8209FDB6-F932-4C0C-9840-75EC380174EC}">
      <dgm:prSet/>
      <dgm:spPr/>
      <dgm:t>
        <a:bodyPr/>
        <a:lstStyle/>
        <a:p>
          <a:endParaRPr lang="en-US" sz="4600" b="1"/>
        </a:p>
      </dgm:t>
    </dgm:pt>
    <dgm:pt modelId="{B6875674-F0A6-4141-B9F8-390134A88AE3}" type="sibTrans" cxnId="{8209FDB6-F932-4C0C-9840-75EC380174EC}">
      <dgm:prSet custT="1"/>
      <dgm:spPr/>
      <dgm:t>
        <a:bodyPr/>
        <a:lstStyle/>
        <a:p>
          <a:r>
            <a:rPr lang="el-GR" sz="4600" b="1" dirty="0"/>
            <a:t>β</a:t>
          </a:r>
          <a:r>
            <a:rPr lang="en-US" sz="4600" b="1" dirty="0"/>
            <a:t>-car</a:t>
          </a:r>
        </a:p>
      </dgm:t>
    </dgm:pt>
    <dgm:pt modelId="{3BEA183D-700F-4B9E-81B0-D3AF485A4BB8}">
      <dgm:prSet phldrT="[Text]" custT="1"/>
      <dgm:spPr/>
      <dgm:t>
        <a:bodyPr/>
        <a:lstStyle/>
        <a:p>
          <a:r>
            <a:rPr lang="el-GR" sz="4600" b="1" dirty="0"/>
            <a:t>Β12</a:t>
          </a:r>
          <a:endParaRPr lang="en-US" sz="4600" b="1" dirty="0"/>
        </a:p>
      </dgm:t>
    </dgm:pt>
    <dgm:pt modelId="{2CC818E6-F6BC-4621-809D-2E122CDE2D94}" type="parTrans" cxnId="{1FD0D88C-477E-4928-BB9C-BF9562689F5B}">
      <dgm:prSet/>
      <dgm:spPr/>
      <dgm:t>
        <a:bodyPr/>
        <a:lstStyle/>
        <a:p>
          <a:endParaRPr lang="en-US" sz="4600" b="1"/>
        </a:p>
      </dgm:t>
    </dgm:pt>
    <dgm:pt modelId="{6221D8E5-20E2-41E6-8B71-733F1E1A937C}" type="sibTrans" cxnId="{1FD0D88C-477E-4928-BB9C-BF9562689F5B}">
      <dgm:prSet custT="1"/>
      <dgm:spPr/>
      <dgm:t>
        <a:bodyPr/>
        <a:lstStyle/>
        <a:p>
          <a:r>
            <a:rPr lang="en-US" sz="4600" b="1" dirty="0" err="1"/>
            <a:t>Vit.D</a:t>
          </a:r>
          <a:endParaRPr lang="en-US" sz="4600" b="1" dirty="0"/>
        </a:p>
      </dgm:t>
    </dgm:pt>
    <dgm:pt modelId="{B565E068-14E3-480C-9D7E-2C84B94B1CEC}">
      <dgm:prSet phldrT="[Text]" custT="1"/>
      <dgm:spPr>
        <a:solidFill>
          <a:schemeClr val="bg1"/>
        </a:solidFill>
      </dgm:spPr>
      <dgm:t>
        <a:bodyPr/>
        <a:lstStyle/>
        <a:p>
          <a:endParaRPr lang="en-US" sz="4600" b="1" dirty="0"/>
        </a:p>
      </dgm:t>
    </dgm:pt>
    <dgm:pt modelId="{1386176F-252C-4743-B225-83850EF4E0E6}" type="sibTrans" cxnId="{04FFE057-907B-4376-B154-A1F195D6A33F}">
      <dgm:prSet custT="1"/>
      <dgm:spPr/>
      <dgm:t>
        <a:bodyPr/>
        <a:lstStyle/>
        <a:p>
          <a:r>
            <a:rPr lang="en-US" sz="4600" b="1" dirty="0"/>
            <a:t>B9</a:t>
          </a:r>
        </a:p>
      </dgm:t>
    </dgm:pt>
    <dgm:pt modelId="{36CCCA4A-64EB-4B66-BB99-9551EA49DB9A}" type="parTrans" cxnId="{04FFE057-907B-4376-B154-A1F195D6A33F}">
      <dgm:prSet/>
      <dgm:spPr/>
      <dgm:t>
        <a:bodyPr/>
        <a:lstStyle/>
        <a:p>
          <a:endParaRPr lang="en-US" sz="4600" b="1"/>
        </a:p>
      </dgm:t>
    </dgm:pt>
    <dgm:pt modelId="{7D472D23-4B21-4389-8A2B-71FF41084C71}" type="pres">
      <dgm:prSet presAssocID="{8359049C-74B0-4B3F-9BC9-0C793B415A10}" presName="Name0" presStyleCnt="0">
        <dgm:presLayoutVars>
          <dgm:chMax/>
          <dgm:chPref/>
          <dgm:dir/>
          <dgm:animLvl val="lvl"/>
        </dgm:presLayoutVars>
      </dgm:prSet>
      <dgm:spPr/>
    </dgm:pt>
    <dgm:pt modelId="{8EF396F7-074E-49F8-A576-0E14ECAB8D14}" type="pres">
      <dgm:prSet presAssocID="{0A5EA891-25E2-4CAE-B370-2A5517F98F0F}" presName="composite" presStyleCnt="0"/>
      <dgm:spPr/>
    </dgm:pt>
    <dgm:pt modelId="{91966C69-E10C-4A33-8791-5FC9385FBCEA}" type="pres">
      <dgm:prSet presAssocID="{0A5EA891-25E2-4CAE-B370-2A5517F98F0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8C7858F3-47A4-4C6F-9849-345C146B4D90}" type="pres">
      <dgm:prSet presAssocID="{0A5EA891-25E2-4CAE-B370-2A5517F98F0F}" presName="Childtext1" presStyleLbl="revTx" presStyleIdx="0" presStyleCnt="3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41963697-675B-4EB9-BCCE-DF0528201F3A}" type="pres">
      <dgm:prSet presAssocID="{0A5EA891-25E2-4CAE-B370-2A5517F98F0F}" presName="BalanceSpacing" presStyleCnt="0"/>
      <dgm:spPr/>
    </dgm:pt>
    <dgm:pt modelId="{38E40B02-EC3F-4726-8F22-A92C28317541}" type="pres">
      <dgm:prSet presAssocID="{0A5EA891-25E2-4CAE-B370-2A5517F98F0F}" presName="BalanceSpacing1" presStyleCnt="0"/>
      <dgm:spPr/>
    </dgm:pt>
    <dgm:pt modelId="{F35FC2E2-B617-4ECC-B133-9BA3E376FEDA}" type="pres">
      <dgm:prSet presAssocID="{B6875674-F0A6-4141-B9F8-390134A88AE3}" presName="Accent1Text" presStyleLbl="node1" presStyleIdx="1" presStyleCnt="6"/>
      <dgm:spPr/>
    </dgm:pt>
    <dgm:pt modelId="{26DD2B57-CF87-4225-8181-00EF336633B3}" type="pres">
      <dgm:prSet presAssocID="{B6875674-F0A6-4141-B9F8-390134A88AE3}" presName="spaceBetweenRectangles" presStyleCnt="0"/>
      <dgm:spPr/>
    </dgm:pt>
    <dgm:pt modelId="{8414A0EE-7D7F-4F73-8DC6-31FAD201F64A}" type="pres">
      <dgm:prSet presAssocID="{3BEA183D-700F-4B9E-81B0-D3AF485A4BB8}" presName="composite" presStyleCnt="0"/>
      <dgm:spPr/>
    </dgm:pt>
    <dgm:pt modelId="{ACE3A0E2-D444-4314-8582-EC911C49F47E}" type="pres">
      <dgm:prSet presAssocID="{3BEA183D-700F-4B9E-81B0-D3AF485A4BB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70F80D8-B67A-4090-ADED-79608EA0D327}" type="pres">
      <dgm:prSet presAssocID="{3BEA183D-700F-4B9E-81B0-D3AF485A4BB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598D353-DF5F-418C-A827-74C462425ADF}" type="pres">
      <dgm:prSet presAssocID="{3BEA183D-700F-4B9E-81B0-D3AF485A4BB8}" presName="BalanceSpacing" presStyleCnt="0"/>
      <dgm:spPr/>
    </dgm:pt>
    <dgm:pt modelId="{36DE941A-1422-4553-8193-CD5DBD47D0A3}" type="pres">
      <dgm:prSet presAssocID="{3BEA183D-700F-4B9E-81B0-D3AF485A4BB8}" presName="BalanceSpacing1" presStyleCnt="0"/>
      <dgm:spPr/>
    </dgm:pt>
    <dgm:pt modelId="{877FC31F-BFBC-4132-87D7-AE248E23F526}" type="pres">
      <dgm:prSet presAssocID="{6221D8E5-20E2-41E6-8B71-733F1E1A937C}" presName="Accent1Text" presStyleLbl="node1" presStyleIdx="3" presStyleCnt="6"/>
      <dgm:spPr/>
    </dgm:pt>
    <dgm:pt modelId="{04A60F13-21BD-4E7B-8A07-58D2F5000831}" type="pres">
      <dgm:prSet presAssocID="{6221D8E5-20E2-41E6-8B71-733F1E1A937C}" presName="spaceBetweenRectangles" presStyleCnt="0"/>
      <dgm:spPr/>
    </dgm:pt>
    <dgm:pt modelId="{1A780FEB-89F4-4F47-B4F8-C452FF43752F}" type="pres">
      <dgm:prSet presAssocID="{B565E068-14E3-480C-9D7E-2C84B94B1CEC}" presName="composite" presStyleCnt="0"/>
      <dgm:spPr/>
    </dgm:pt>
    <dgm:pt modelId="{D1CA8CF0-CC2D-42D5-A789-47F398C07F56}" type="pres">
      <dgm:prSet presAssocID="{B565E068-14E3-480C-9D7E-2C84B94B1CE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D4317AD-750A-4028-8213-7243C450267C}" type="pres">
      <dgm:prSet presAssocID="{B565E068-14E3-480C-9D7E-2C84B94B1CE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0E46EA9-F2B7-4561-9E43-C8CAFC079464}" type="pres">
      <dgm:prSet presAssocID="{B565E068-14E3-480C-9D7E-2C84B94B1CEC}" presName="BalanceSpacing" presStyleCnt="0"/>
      <dgm:spPr/>
    </dgm:pt>
    <dgm:pt modelId="{1FAA5B41-0A2D-4281-8AA6-BF9D6443D7F8}" type="pres">
      <dgm:prSet presAssocID="{B565E068-14E3-480C-9D7E-2C84B94B1CEC}" presName="BalanceSpacing1" presStyleCnt="0"/>
      <dgm:spPr/>
    </dgm:pt>
    <dgm:pt modelId="{D5132086-30D3-4A9D-97DF-341936A3904F}" type="pres">
      <dgm:prSet presAssocID="{1386176F-252C-4743-B225-83850EF4E0E6}" presName="Accent1Text" presStyleLbl="node1" presStyleIdx="5" presStyleCnt="6"/>
      <dgm:spPr/>
    </dgm:pt>
  </dgm:ptLst>
  <dgm:cxnLst>
    <dgm:cxn modelId="{B3DEAD08-6479-4F63-85B3-4097AB0861E5}" type="presOf" srcId="{6221D8E5-20E2-41E6-8B71-733F1E1A937C}" destId="{877FC31F-BFBC-4132-87D7-AE248E23F526}" srcOrd="0" destOrd="0" presId="urn:microsoft.com/office/officeart/2008/layout/AlternatingHexagons"/>
    <dgm:cxn modelId="{AECB0118-C06E-487A-AF48-9327FD261B79}" type="presOf" srcId="{B6875674-F0A6-4141-B9F8-390134A88AE3}" destId="{F35FC2E2-B617-4ECC-B133-9BA3E376FEDA}" srcOrd="0" destOrd="0" presId="urn:microsoft.com/office/officeart/2008/layout/AlternatingHexagons"/>
    <dgm:cxn modelId="{972C4043-6E62-441D-BBCF-5DCF6BF347A3}" type="presOf" srcId="{3BEA183D-700F-4B9E-81B0-D3AF485A4BB8}" destId="{ACE3A0E2-D444-4314-8582-EC911C49F47E}" srcOrd="0" destOrd="0" presId="urn:microsoft.com/office/officeart/2008/layout/AlternatingHexagons"/>
    <dgm:cxn modelId="{D8609B4D-7999-4BF3-84DE-00CE7282FAF5}" type="presOf" srcId="{B565E068-14E3-480C-9D7E-2C84B94B1CEC}" destId="{D1CA8CF0-CC2D-42D5-A789-47F398C07F56}" srcOrd="0" destOrd="0" presId="urn:microsoft.com/office/officeart/2008/layout/AlternatingHexagons"/>
    <dgm:cxn modelId="{04FFE057-907B-4376-B154-A1F195D6A33F}" srcId="{8359049C-74B0-4B3F-9BC9-0C793B415A10}" destId="{B565E068-14E3-480C-9D7E-2C84B94B1CEC}" srcOrd="2" destOrd="0" parTransId="{36CCCA4A-64EB-4B66-BB99-9551EA49DB9A}" sibTransId="{1386176F-252C-4743-B225-83850EF4E0E6}"/>
    <dgm:cxn modelId="{1FD0D88C-477E-4928-BB9C-BF9562689F5B}" srcId="{8359049C-74B0-4B3F-9BC9-0C793B415A10}" destId="{3BEA183D-700F-4B9E-81B0-D3AF485A4BB8}" srcOrd="1" destOrd="0" parTransId="{2CC818E6-F6BC-4621-809D-2E122CDE2D94}" sibTransId="{6221D8E5-20E2-41E6-8B71-733F1E1A937C}"/>
    <dgm:cxn modelId="{D51C3C8D-5733-46F8-8D77-788BF15AA47F}" type="presOf" srcId="{8359049C-74B0-4B3F-9BC9-0C793B415A10}" destId="{7D472D23-4B21-4389-8A2B-71FF41084C71}" srcOrd="0" destOrd="0" presId="urn:microsoft.com/office/officeart/2008/layout/AlternatingHexagons"/>
    <dgm:cxn modelId="{27C34A9F-7917-4BAA-9AAB-FE256CBA89D7}" type="presOf" srcId="{0A5EA891-25E2-4CAE-B370-2A5517F98F0F}" destId="{91966C69-E10C-4A33-8791-5FC9385FBCEA}" srcOrd="0" destOrd="0" presId="urn:microsoft.com/office/officeart/2008/layout/AlternatingHexagons"/>
    <dgm:cxn modelId="{8209FDB6-F932-4C0C-9840-75EC380174EC}" srcId="{8359049C-74B0-4B3F-9BC9-0C793B415A10}" destId="{0A5EA891-25E2-4CAE-B370-2A5517F98F0F}" srcOrd="0" destOrd="0" parTransId="{B0AF4D41-63CB-4FBD-B907-126C856799C1}" sibTransId="{B6875674-F0A6-4141-B9F8-390134A88AE3}"/>
    <dgm:cxn modelId="{31BDE5C8-E8C2-451C-A4C8-A7354C649A3B}" type="presOf" srcId="{1386176F-252C-4743-B225-83850EF4E0E6}" destId="{D5132086-30D3-4A9D-97DF-341936A3904F}" srcOrd="0" destOrd="0" presId="urn:microsoft.com/office/officeart/2008/layout/AlternatingHexagons"/>
    <dgm:cxn modelId="{CC117A3B-CC4B-43F7-A514-291813E94B13}" type="presParOf" srcId="{7D472D23-4B21-4389-8A2B-71FF41084C71}" destId="{8EF396F7-074E-49F8-A576-0E14ECAB8D14}" srcOrd="0" destOrd="0" presId="urn:microsoft.com/office/officeart/2008/layout/AlternatingHexagons"/>
    <dgm:cxn modelId="{B2FAC345-FF86-4286-BDBC-1E7F1FF04FD3}" type="presParOf" srcId="{8EF396F7-074E-49F8-A576-0E14ECAB8D14}" destId="{91966C69-E10C-4A33-8791-5FC9385FBCEA}" srcOrd="0" destOrd="0" presId="urn:microsoft.com/office/officeart/2008/layout/AlternatingHexagons"/>
    <dgm:cxn modelId="{7633705A-CA90-4B7F-A0A2-D1FA86AD11AF}" type="presParOf" srcId="{8EF396F7-074E-49F8-A576-0E14ECAB8D14}" destId="{8C7858F3-47A4-4C6F-9849-345C146B4D90}" srcOrd="1" destOrd="0" presId="urn:microsoft.com/office/officeart/2008/layout/AlternatingHexagons"/>
    <dgm:cxn modelId="{29A7E854-9823-413D-83D7-D945A3EEF6B3}" type="presParOf" srcId="{8EF396F7-074E-49F8-A576-0E14ECAB8D14}" destId="{41963697-675B-4EB9-BCCE-DF0528201F3A}" srcOrd="2" destOrd="0" presId="urn:microsoft.com/office/officeart/2008/layout/AlternatingHexagons"/>
    <dgm:cxn modelId="{FDFB5F3F-D2FB-4132-9A7D-77F80F958C1F}" type="presParOf" srcId="{8EF396F7-074E-49F8-A576-0E14ECAB8D14}" destId="{38E40B02-EC3F-4726-8F22-A92C28317541}" srcOrd="3" destOrd="0" presId="urn:microsoft.com/office/officeart/2008/layout/AlternatingHexagons"/>
    <dgm:cxn modelId="{E7C1FE12-27EC-40D7-85F6-CEA431F8F8B1}" type="presParOf" srcId="{8EF396F7-074E-49F8-A576-0E14ECAB8D14}" destId="{F35FC2E2-B617-4ECC-B133-9BA3E376FEDA}" srcOrd="4" destOrd="0" presId="urn:microsoft.com/office/officeart/2008/layout/AlternatingHexagons"/>
    <dgm:cxn modelId="{887D6467-983E-489B-AD73-F8BD0D51A2BA}" type="presParOf" srcId="{7D472D23-4B21-4389-8A2B-71FF41084C71}" destId="{26DD2B57-CF87-4225-8181-00EF336633B3}" srcOrd="1" destOrd="0" presId="urn:microsoft.com/office/officeart/2008/layout/AlternatingHexagons"/>
    <dgm:cxn modelId="{497BA3A5-983C-40AC-867A-F965495A063D}" type="presParOf" srcId="{7D472D23-4B21-4389-8A2B-71FF41084C71}" destId="{8414A0EE-7D7F-4F73-8DC6-31FAD201F64A}" srcOrd="2" destOrd="0" presId="urn:microsoft.com/office/officeart/2008/layout/AlternatingHexagons"/>
    <dgm:cxn modelId="{700A7ADF-1186-4A84-AE9C-CD626A691785}" type="presParOf" srcId="{8414A0EE-7D7F-4F73-8DC6-31FAD201F64A}" destId="{ACE3A0E2-D444-4314-8582-EC911C49F47E}" srcOrd="0" destOrd="0" presId="urn:microsoft.com/office/officeart/2008/layout/AlternatingHexagons"/>
    <dgm:cxn modelId="{EE61691D-FE17-4783-9C3C-2B060652C636}" type="presParOf" srcId="{8414A0EE-7D7F-4F73-8DC6-31FAD201F64A}" destId="{E70F80D8-B67A-4090-ADED-79608EA0D327}" srcOrd="1" destOrd="0" presId="urn:microsoft.com/office/officeart/2008/layout/AlternatingHexagons"/>
    <dgm:cxn modelId="{B0385D73-5108-45E2-B238-3D3664EA3047}" type="presParOf" srcId="{8414A0EE-7D7F-4F73-8DC6-31FAD201F64A}" destId="{8598D353-DF5F-418C-A827-74C462425ADF}" srcOrd="2" destOrd="0" presId="urn:microsoft.com/office/officeart/2008/layout/AlternatingHexagons"/>
    <dgm:cxn modelId="{74645DDA-812B-43C6-B784-36A8FE142A5A}" type="presParOf" srcId="{8414A0EE-7D7F-4F73-8DC6-31FAD201F64A}" destId="{36DE941A-1422-4553-8193-CD5DBD47D0A3}" srcOrd="3" destOrd="0" presId="urn:microsoft.com/office/officeart/2008/layout/AlternatingHexagons"/>
    <dgm:cxn modelId="{0988C831-FCB3-4977-937D-3559387C0F04}" type="presParOf" srcId="{8414A0EE-7D7F-4F73-8DC6-31FAD201F64A}" destId="{877FC31F-BFBC-4132-87D7-AE248E23F526}" srcOrd="4" destOrd="0" presId="urn:microsoft.com/office/officeart/2008/layout/AlternatingHexagons"/>
    <dgm:cxn modelId="{865FB9C2-AB2B-4F72-9B7A-3857608033EC}" type="presParOf" srcId="{7D472D23-4B21-4389-8A2B-71FF41084C71}" destId="{04A60F13-21BD-4E7B-8A07-58D2F5000831}" srcOrd="3" destOrd="0" presId="urn:microsoft.com/office/officeart/2008/layout/AlternatingHexagons"/>
    <dgm:cxn modelId="{16B417A5-87D1-436A-8793-F6A7ACABBBFB}" type="presParOf" srcId="{7D472D23-4B21-4389-8A2B-71FF41084C71}" destId="{1A780FEB-89F4-4F47-B4F8-C452FF43752F}" srcOrd="4" destOrd="0" presId="urn:microsoft.com/office/officeart/2008/layout/AlternatingHexagons"/>
    <dgm:cxn modelId="{90D590DF-C9D8-4E35-816A-39B81F15CB49}" type="presParOf" srcId="{1A780FEB-89F4-4F47-B4F8-C452FF43752F}" destId="{D1CA8CF0-CC2D-42D5-A789-47F398C07F56}" srcOrd="0" destOrd="0" presId="urn:microsoft.com/office/officeart/2008/layout/AlternatingHexagons"/>
    <dgm:cxn modelId="{AF755FEB-0EFF-4D94-9EBA-172657C0FC1E}" type="presParOf" srcId="{1A780FEB-89F4-4F47-B4F8-C452FF43752F}" destId="{0D4317AD-750A-4028-8213-7243C450267C}" srcOrd="1" destOrd="0" presId="urn:microsoft.com/office/officeart/2008/layout/AlternatingHexagons"/>
    <dgm:cxn modelId="{A3A5D596-B1BC-40AC-BAFD-B7A87DC1C463}" type="presParOf" srcId="{1A780FEB-89F4-4F47-B4F8-C452FF43752F}" destId="{D0E46EA9-F2B7-4561-9E43-C8CAFC079464}" srcOrd="2" destOrd="0" presId="urn:microsoft.com/office/officeart/2008/layout/AlternatingHexagons"/>
    <dgm:cxn modelId="{AC1B352D-9E6C-460C-9CCA-9A8DAE3969BF}" type="presParOf" srcId="{1A780FEB-89F4-4F47-B4F8-C452FF43752F}" destId="{1FAA5B41-0A2D-4281-8AA6-BF9D6443D7F8}" srcOrd="3" destOrd="0" presId="urn:microsoft.com/office/officeart/2008/layout/AlternatingHexagons"/>
    <dgm:cxn modelId="{B25B973F-CDFC-4622-BC82-A7E10C7BDFAF}" type="presParOf" srcId="{1A780FEB-89F4-4F47-B4F8-C452FF43752F}" destId="{D5132086-30D3-4A9D-97DF-341936A3904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9049C-74B0-4B3F-9BC9-0C793B415A1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5EA891-25E2-4CAE-B370-2A5517F98F0F}">
      <dgm:prSet phldrT="[Text]" custT="1"/>
      <dgm:spPr/>
      <dgm:t>
        <a:bodyPr/>
        <a:lstStyle/>
        <a:p>
          <a:r>
            <a:rPr lang="en-US" sz="4600" b="1" dirty="0"/>
            <a:t>Mg</a:t>
          </a:r>
        </a:p>
      </dgm:t>
    </dgm:pt>
    <dgm:pt modelId="{B0AF4D41-63CB-4FBD-B907-126C856799C1}" type="parTrans" cxnId="{8209FDB6-F932-4C0C-9840-75EC380174EC}">
      <dgm:prSet/>
      <dgm:spPr/>
      <dgm:t>
        <a:bodyPr/>
        <a:lstStyle/>
        <a:p>
          <a:endParaRPr lang="en-US" sz="4600" b="1"/>
        </a:p>
      </dgm:t>
    </dgm:pt>
    <dgm:pt modelId="{B6875674-F0A6-4141-B9F8-390134A88AE3}" type="sibTrans" cxnId="{8209FDB6-F932-4C0C-9840-75EC380174EC}">
      <dgm:prSet custT="1"/>
      <dgm:spPr/>
      <dgm:t>
        <a:bodyPr/>
        <a:lstStyle/>
        <a:p>
          <a:r>
            <a:rPr lang="en-US" sz="4600" b="1" dirty="0"/>
            <a:t>Ca</a:t>
          </a:r>
        </a:p>
      </dgm:t>
    </dgm:pt>
    <dgm:pt modelId="{B565E068-14E3-480C-9D7E-2C84B94B1CEC}">
      <dgm:prSet phldrT="[Text]" custT="1"/>
      <dgm:spPr/>
      <dgm:t>
        <a:bodyPr/>
        <a:lstStyle/>
        <a:p>
          <a:r>
            <a:rPr lang="en-US" sz="4600" b="1" dirty="0"/>
            <a:t>Cu</a:t>
          </a:r>
        </a:p>
      </dgm:t>
    </dgm:pt>
    <dgm:pt modelId="{36CCCA4A-64EB-4B66-BB99-9551EA49DB9A}" type="parTrans" cxnId="{04FFE057-907B-4376-B154-A1F195D6A33F}">
      <dgm:prSet/>
      <dgm:spPr/>
      <dgm:t>
        <a:bodyPr/>
        <a:lstStyle/>
        <a:p>
          <a:endParaRPr lang="en-US" sz="4600" b="1"/>
        </a:p>
      </dgm:t>
    </dgm:pt>
    <dgm:pt modelId="{1386176F-252C-4743-B225-83850EF4E0E6}" type="sibTrans" cxnId="{04FFE057-907B-4376-B154-A1F195D6A33F}">
      <dgm:prSet custT="1"/>
      <dgm:spPr/>
      <dgm:t>
        <a:bodyPr/>
        <a:lstStyle/>
        <a:p>
          <a:r>
            <a:rPr lang="en-US" sz="4600" b="1" dirty="0"/>
            <a:t>P</a:t>
          </a:r>
        </a:p>
      </dgm:t>
    </dgm:pt>
    <dgm:pt modelId="{E9926951-C8D3-40C3-A220-5E539A901577}">
      <dgm:prSet phldrT="[Text]" custT="1"/>
      <dgm:spPr/>
      <dgm:t>
        <a:bodyPr/>
        <a:lstStyle/>
        <a:p>
          <a:r>
            <a:rPr lang="en-US" sz="4600" b="1" dirty="0"/>
            <a:t>Zn</a:t>
          </a:r>
        </a:p>
      </dgm:t>
    </dgm:pt>
    <dgm:pt modelId="{CFAC0D43-94CE-493F-9109-0CBD34D9CB41}" type="parTrans" cxnId="{7BDB5045-574D-4247-B1DA-88C14691D28A}">
      <dgm:prSet/>
      <dgm:spPr/>
      <dgm:t>
        <a:bodyPr/>
        <a:lstStyle/>
        <a:p>
          <a:endParaRPr lang="en-US" sz="4600" b="1"/>
        </a:p>
      </dgm:t>
    </dgm:pt>
    <dgm:pt modelId="{46B7E5E2-F03E-45A9-9C03-D0827D8B8E5D}" type="sibTrans" cxnId="{7BDB5045-574D-4247-B1DA-88C14691D28A}">
      <dgm:prSet custT="1"/>
      <dgm:spPr>
        <a:solidFill>
          <a:schemeClr val="bg1"/>
        </a:solidFill>
      </dgm:spPr>
      <dgm:t>
        <a:bodyPr/>
        <a:lstStyle/>
        <a:p>
          <a:endParaRPr lang="en-US" sz="4600" b="1" dirty="0"/>
        </a:p>
      </dgm:t>
    </dgm:pt>
    <dgm:pt modelId="{3BEA183D-700F-4B9E-81B0-D3AF485A4BB8}">
      <dgm:prSet phldrT="[Text]" custT="1"/>
      <dgm:spPr/>
      <dgm:t>
        <a:bodyPr/>
        <a:lstStyle/>
        <a:p>
          <a:r>
            <a:rPr lang="en-US" sz="4600" b="1" dirty="0"/>
            <a:t>Se</a:t>
          </a:r>
        </a:p>
      </dgm:t>
    </dgm:pt>
    <dgm:pt modelId="{2CC818E6-F6BC-4621-809D-2E122CDE2D94}" type="parTrans" cxnId="{1FD0D88C-477E-4928-BB9C-BF9562689F5B}">
      <dgm:prSet/>
      <dgm:spPr/>
      <dgm:t>
        <a:bodyPr/>
        <a:lstStyle/>
        <a:p>
          <a:endParaRPr lang="en-US" sz="4600" b="1"/>
        </a:p>
      </dgm:t>
    </dgm:pt>
    <dgm:pt modelId="{6221D8E5-20E2-41E6-8B71-733F1E1A937C}" type="sibTrans" cxnId="{1FD0D88C-477E-4928-BB9C-BF9562689F5B}">
      <dgm:prSet custT="1"/>
      <dgm:spPr/>
      <dgm:t>
        <a:bodyPr/>
        <a:lstStyle/>
        <a:p>
          <a:r>
            <a:rPr lang="en-US" sz="4600" b="1" dirty="0"/>
            <a:t>Fe</a:t>
          </a:r>
        </a:p>
      </dgm:t>
    </dgm:pt>
    <dgm:pt modelId="{7D472D23-4B21-4389-8A2B-71FF41084C71}" type="pres">
      <dgm:prSet presAssocID="{8359049C-74B0-4B3F-9BC9-0C793B415A10}" presName="Name0" presStyleCnt="0">
        <dgm:presLayoutVars>
          <dgm:chMax/>
          <dgm:chPref/>
          <dgm:dir/>
          <dgm:animLvl val="lvl"/>
        </dgm:presLayoutVars>
      </dgm:prSet>
      <dgm:spPr/>
    </dgm:pt>
    <dgm:pt modelId="{8EF396F7-074E-49F8-A576-0E14ECAB8D14}" type="pres">
      <dgm:prSet presAssocID="{0A5EA891-25E2-4CAE-B370-2A5517F98F0F}" presName="composite" presStyleCnt="0"/>
      <dgm:spPr/>
    </dgm:pt>
    <dgm:pt modelId="{91966C69-E10C-4A33-8791-5FC9385FBCEA}" type="pres">
      <dgm:prSet presAssocID="{0A5EA891-25E2-4CAE-B370-2A5517F98F0F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8C7858F3-47A4-4C6F-9849-345C146B4D90}" type="pres">
      <dgm:prSet presAssocID="{0A5EA891-25E2-4CAE-B370-2A5517F98F0F}" presName="Childtext1" presStyleLbl="revTx" presStyleIdx="0" presStyleCnt="4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41963697-675B-4EB9-BCCE-DF0528201F3A}" type="pres">
      <dgm:prSet presAssocID="{0A5EA891-25E2-4CAE-B370-2A5517F98F0F}" presName="BalanceSpacing" presStyleCnt="0"/>
      <dgm:spPr/>
    </dgm:pt>
    <dgm:pt modelId="{38E40B02-EC3F-4726-8F22-A92C28317541}" type="pres">
      <dgm:prSet presAssocID="{0A5EA891-25E2-4CAE-B370-2A5517F98F0F}" presName="BalanceSpacing1" presStyleCnt="0"/>
      <dgm:spPr/>
    </dgm:pt>
    <dgm:pt modelId="{F35FC2E2-B617-4ECC-B133-9BA3E376FEDA}" type="pres">
      <dgm:prSet presAssocID="{B6875674-F0A6-4141-B9F8-390134A88AE3}" presName="Accent1Text" presStyleLbl="node1" presStyleIdx="1" presStyleCnt="8"/>
      <dgm:spPr/>
    </dgm:pt>
    <dgm:pt modelId="{26DD2B57-CF87-4225-8181-00EF336633B3}" type="pres">
      <dgm:prSet presAssocID="{B6875674-F0A6-4141-B9F8-390134A88AE3}" presName="spaceBetweenRectangles" presStyleCnt="0"/>
      <dgm:spPr/>
    </dgm:pt>
    <dgm:pt modelId="{8414A0EE-7D7F-4F73-8DC6-31FAD201F64A}" type="pres">
      <dgm:prSet presAssocID="{3BEA183D-700F-4B9E-81B0-D3AF485A4BB8}" presName="composite" presStyleCnt="0"/>
      <dgm:spPr/>
    </dgm:pt>
    <dgm:pt modelId="{ACE3A0E2-D444-4314-8582-EC911C49F47E}" type="pres">
      <dgm:prSet presAssocID="{3BEA183D-700F-4B9E-81B0-D3AF485A4BB8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E70F80D8-B67A-4090-ADED-79608EA0D327}" type="pres">
      <dgm:prSet presAssocID="{3BEA183D-700F-4B9E-81B0-D3AF485A4BB8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8598D353-DF5F-418C-A827-74C462425ADF}" type="pres">
      <dgm:prSet presAssocID="{3BEA183D-700F-4B9E-81B0-D3AF485A4BB8}" presName="BalanceSpacing" presStyleCnt="0"/>
      <dgm:spPr/>
    </dgm:pt>
    <dgm:pt modelId="{36DE941A-1422-4553-8193-CD5DBD47D0A3}" type="pres">
      <dgm:prSet presAssocID="{3BEA183D-700F-4B9E-81B0-D3AF485A4BB8}" presName="BalanceSpacing1" presStyleCnt="0"/>
      <dgm:spPr/>
    </dgm:pt>
    <dgm:pt modelId="{877FC31F-BFBC-4132-87D7-AE248E23F526}" type="pres">
      <dgm:prSet presAssocID="{6221D8E5-20E2-41E6-8B71-733F1E1A937C}" presName="Accent1Text" presStyleLbl="node1" presStyleIdx="3" presStyleCnt="8"/>
      <dgm:spPr/>
    </dgm:pt>
    <dgm:pt modelId="{04A60F13-21BD-4E7B-8A07-58D2F5000831}" type="pres">
      <dgm:prSet presAssocID="{6221D8E5-20E2-41E6-8B71-733F1E1A937C}" presName="spaceBetweenRectangles" presStyleCnt="0"/>
      <dgm:spPr/>
    </dgm:pt>
    <dgm:pt modelId="{1A780FEB-89F4-4F47-B4F8-C452FF43752F}" type="pres">
      <dgm:prSet presAssocID="{B565E068-14E3-480C-9D7E-2C84B94B1CEC}" presName="composite" presStyleCnt="0"/>
      <dgm:spPr/>
    </dgm:pt>
    <dgm:pt modelId="{D1CA8CF0-CC2D-42D5-A789-47F398C07F56}" type="pres">
      <dgm:prSet presAssocID="{B565E068-14E3-480C-9D7E-2C84B94B1CEC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0D4317AD-750A-4028-8213-7243C450267C}" type="pres">
      <dgm:prSet presAssocID="{B565E068-14E3-480C-9D7E-2C84B94B1CEC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0E46EA9-F2B7-4561-9E43-C8CAFC079464}" type="pres">
      <dgm:prSet presAssocID="{B565E068-14E3-480C-9D7E-2C84B94B1CEC}" presName="BalanceSpacing" presStyleCnt="0"/>
      <dgm:spPr/>
    </dgm:pt>
    <dgm:pt modelId="{1FAA5B41-0A2D-4281-8AA6-BF9D6443D7F8}" type="pres">
      <dgm:prSet presAssocID="{B565E068-14E3-480C-9D7E-2C84B94B1CEC}" presName="BalanceSpacing1" presStyleCnt="0"/>
      <dgm:spPr/>
    </dgm:pt>
    <dgm:pt modelId="{D5132086-30D3-4A9D-97DF-341936A3904F}" type="pres">
      <dgm:prSet presAssocID="{1386176F-252C-4743-B225-83850EF4E0E6}" presName="Accent1Text" presStyleLbl="node1" presStyleIdx="5" presStyleCnt="8"/>
      <dgm:spPr/>
    </dgm:pt>
    <dgm:pt modelId="{76843BC6-120A-48B5-B895-EA4B39BB3C20}" type="pres">
      <dgm:prSet presAssocID="{1386176F-252C-4743-B225-83850EF4E0E6}" presName="spaceBetweenRectangles" presStyleCnt="0"/>
      <dgm:spPr/>
    </dgm:pt>
    <dgm:pt modelId="{A5E1E5BB-1134-4215-AD4F-D2026A9B46C8}" type="pres">
      <dgm:prSet presAssocID="{E9926951-C8D3-40C3-A220-5E539A901577}" presName="composite" presStyleCnt="0"/>
      <dgm:spPr/>
    </dgm:pt>
    <dgm:pt modelId="{904278C5-36A6-4F58-B39B-60066AFE2E6D}" type="pres">
      <dgm:prSet presAssocID="{E9926951-C8D3-40C3-A220-5E539A901577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B603A1B4-3D34-4BEA-A212-AC3C30358A91}" type="pres">
      <dgm:prSet presAssocID="{E9926951-C8D3-40C3-A220-5E539A90157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65A972E6-47FB-4910-83E9-39AB7BAB042A}" type="pres">
      <dgm:prSet presAssocID="{E9926951-C8D3-40C3-A220-5E539A901577}" presName="BalanceSpacing" presStyleCnt="0"/>
      <dgm:spPr/>
    </dgm:pt>
    <dgm:pt modelId="{16AC9EF1-2232-45C2-9CA1-D73134E9BD7F}" type="pres">
      <dgm:prSet presAssocID="{E9926951-C8D3-40C3-A220-5E539A901577}" presName="BalanceSpacing1" presStyleCnt="0"/>
      <dgm:spPr/>
    </dgm:pt>
    <dgm:pt modelId="{47031A95-324C-468C-9985-9B0F115AC179}" type="pres">
      <dgm:prSet presAssocID="{46B7E5E2-F03E-45A9-9C03-D0827D8B8E5D}" presName="Accent1Text" presStyleLbl="node1" presStyleIdx="7" presStyleCnt="8"/>
      <dgm:spPr/>
    </dgm:pt>
  </dgm:ptLst>
  <dgm:cxnLst>
    <dgm:cxn modelId="{B3DEAD08-6479-4F63-85B3-4097AB0861E5}" type="presOf" srcId="{6221D8E5-20E2-41E6-8B71-733F1E1A937C}" destId="{877FC31F-BFBC-4132-87D7-AE248E23F526}" srcOrd="0" destOrd="0" presId="urn:microsoft.com/office/officeart/2008/layout/AlternatingHexagons"/>
    <dgm:cxn modelId="{AECB0118-C06E-487A-AF48-9327FD261B79}" type="presOf" srcId="{B6875674-F0A6-4141-B9F8-390134A88AE3}" destId="{F35FC2E2-B617-4ECC-B133-9BA3E376FEDA}" srcOrd="0" destOrd="0" presId="urn:microsoft.com/office/officeart/2008/layout/AlternatingHexagons"/>
    <dgm:cxn modelId="{95A0F941-5F8B-47B0-B4B1-560ADA8CE1CB}" type="presOf" srcId="{E9926951-C8D3-40C3-A220-5E539A901577}" destId="{904278C5-36A6-4F58-B39B-60066AFE2E6D}" srcOrd="0" destOrd="0" presId="urn:microsoft.com/office/officeart/2008/layout/AlternatingHexagons"/>
    <dgm:cxn modelId="{972C4043-6E62-441D-BBCF-5DCF6BF347A3}" type="presOf" srcId="{3BEA183D-700F-4B9E-81B0-D3AF485A4BB8}" destId="{ACE3A0E2-D444-4314-8582-EC911C49F47E}" srcOrd="0" destOrd="0" presId="urn:microsoft.com/office/officeart/2008/layout/AlternatingHexagons"/>
    <dgm:cxn modelId="{7BDB5045-574D-4247-B1DA-88C14691D28A}" srcId="{8359049C-74B0-4B3F-9BC9-0C793B415A10}" destId="{E9926951-C8D3-40C3-A220-5E539A901577}" srcOrd="3" destOrd="0" parTransId="{CFAC0D43-94CE-493F-9109-0CBD34D9CB41}" sibTransId="{46B7E5E2-F03E-45A9-9C03-D0827D8B8E5D}"/>
    <dgm:cxn modelId="{D8609B4D-7999-4BF3-84DE-00CE7282FAF5}" type="presOf" srcId="{B565E068-14E3-480C-9D7E-2C84B94B1CEC}" destId="{D1CA8CF0-CC2D-42D5-A789-47F398C07F56}" srcOrd="0" destOrd="0" presId="urn:microsoft.com/office/officeart/2008/layout/AlternatingHexagons"/>
    <dgm:cxn modelId="{04FFE057-907B-4376-B154-A1F195D6A33F}" srcId="{8359049C-74B0-4B3F-9BC9-0C793B415A10}" destId="{B565E068-14E3-480C-9D7E-2C84B94B1CEC}" srcOrd="2" destOrd="0" parTransId="{36CCCA4A-64EB-4B66-BB99-9551EA49DB9A}" sibTransId="{1386176F-252C-4743-B225-83850EF4E0E6}"/>
    <dgm:cxn modelId="{1FD0D88C-477E-4928-BB9C-BF9562689F5B}" srcId="{8359049C-74B0-4B3F-9BC9-0C793B415A10}" destId="{3BEA183D-700F-4B9E-81B0-D3AF485A4BB8}" srcOrd="1" destOrd="0" parTransId="{2CC818E6-F6BC-4621-809D-2E122CDE2D94}" sibTransId="{6221D8E5-20E2-41E6-8B71-733F1E1A937C}"/>
    <dgm:cxn modelId="{D51C3C8D-5733-46F8-8D77-788BF15AA47F}" type="presOf" srcId="{8359049C-74B0-4B3F-9BC9-0C793B415A10}" destId="{7D472D23-4B21-4389-8A2B-71FF41084C71}" srcOrd="0" destOrd="0" presId="urn:microsoft.com/office/officeart/2008/layout/AlternatingHexagons"/>
    <dgm:cxn modelId="{27C34A9F-7917-4BAA-9AAB-FE256CBA89D7}" type="presOf" srcId="{0A5EA891-25E2-4CAE-B370-2A5517F98F0F}" destId="{91966C69-E10C-4A33-8791-5FC9385FBCEA}" srcOrd="0" destOrd="0" presId="urn:microsoft.com/office/officeart/2008/layout/AlternatingHexagons"/>
    <dgm:cxn modelId="{8209FDB6-F932-4C0C-9840-75EC380174EC}" srcId="{8359049C-74B0-4B3F-9BC9-0C793B415A10}" destId="{0A5EA891-25E2-4CAE-B370-2A5517F98F0F}" srcOrd="0" destOrd="0" parTransId="{B0AF4D41-63CB-4FBD-B907-126C856799C1}" sibTransId="{B6875674-F0A6-4141-B9F8-390134A88AE3}"/>
    <dgm:cxn modelId="{31BDE5C8-E8C2-451C-A4C8-A7354C649A3B}" type="presOf" srcId="{1386176F-252C-4743-B225-83850EF4E0E6}" destId="{D5132086-30D3-4A9D-97DF-341936A3904F}" srcOrd="0" destOrd="0" presId="urn:microsoft.com/office/officeart/2008/layout/AlternatingHexagons"/>
    <dgm:cxn modelId="{04F011EA-192B-41D6-95F7-CC47D5FB6482}" type="presOf" srcId="{46B7E5E2-F03E-45A9-9C03-D0827D8B8E5D}" destId="{47031A95-324C-468C-9985-9B0F115AC179}" srcOrd="0" destOrd="0" presId="urn:microsoft.com/office/officeart/2008/layout/AlternatingHexagons"/>
    <dgm:cxn modelId="{CC117A3B-CC4B-43F7-A514-291813E94B13}" type="presParOf" srcId="{7D472D23-4B21-4389-8A2B-71FF41084C71}" destId="{8EF396F7-074E-49F8-A576-0E14ECAB8D14}" srcOrd="0" destOrd="0" presId="urn:microsoft.com/office/officeart/2008/layout/AlternatingHexagons"/>
    <dgm:cxn modelId="{B2FAC345-FF86-4286-BDBC-1E7F1FF04FD3}" type="presParOf" srcId="{8EF396F7-074E-49F8-A576-0E14ECAB8D14}" destId="{91966C69-E10C-4A33-8791-5FC9385FBCEA}" srcOrd="0" destOrd="0" presId="urn:microsoft.com/office/officeart/2008/layout/AlternatingHexagons"/>
    <dgm:cxn modelId="{7633705A-CA90-4B7F-A0A2-D1FA86AD11AF}" type="presParOf" srcId="{8EF396F7-074E-49F8-A576-0E14ECAB8D14}" destId="{8C7858F3-47A4-4C6F-9849-345C146B4D90}" srcOrd="1" destOrd="0" presId="urn:microsoft.com/office/officeart/2008/layout/AlternatingHexagons"/>
    <dgm:cxn modelId="{29A7E854-9823-413D-83D7-D945A3EEF6B3}" type="presParOf" srcId="{8EF396F7-074E-49F8-A576-0E14ECAB8D14}" destId="{41963697-675B-4EB9-BCCE-DF0528201F3A}" srcOrd="2" destOrd="0" presId="urn:microsoft.com/office/officeart/2008/layout/AlternatingHexagons"/>
    <dgm:cxn modelId="{FDFB5F3F-D2FB-4132-9A7D-77F80F958C1F}" type="presParOf" srcId="{8EF396F7-074E-49F8-A576-0E14ECAB8D14}" destId="{38E40B02-EC3F-4726-8F22-A92C28317541}" srcOrd="3" destOrd="0" presId="urn:microsoft.com/office/officeart/2008/layout/AlternatingHexagons"/>
    <dgm:cxn modelId="{E7C1FE12-27EC-40D7-85F6-CEA431F8F8B1}" type="presParOf" srcId="{8EF396F7-074E-49F8-A576-0E14ECAB8D14}" destId="{F35FC2E2-B617-4ECC-B133-9BA3E376FEDA}" srcOrd="4" destOrd="0" presId="urn:microsoft.com/office/officeart/2008/layout/AlternatingHexagons"/>
    <dgm:cxn modelId="{887D6467-983E-489B-AD73-F8BD0D51A2BA}" type="presParOf" srcId="{7D472D23-4B21-4389-8A2B-71FF41084C71}" destId="{26DD2B57-CF87-4225-8181-00EF336633B3}" srcOrd="1" destOrd="0" presId="urn:microsoft.com/office/officeart/2008/layout/AlternatingHexagons"/>
    <dgm:cxn modelId="{497BA3A5-983C-40AC-867A-F965495A063D}" type="presParOf" srcId="{7D472D23-4B21-4389-8A2B-71FF41084C71}" destId="{8414A0EE-7D7F-4F73-8DC6-31FAD201F64A}" srcOrd="2" destOrd="0" presId="urn:microsoft.com/office/officeart/2008/layout/AlternatingHexagons"/>
    <dgm:cxn modelId="{700A7ADF-1186-4A84-AE9C-CD626A691785}" type="presParOf" srcId="{8414A0EE-7D7F-4F73-8DC6-31FAD201F64A}" destId="{ACE3A0E2-D444-4314-8582-EC911C49F47E}" srcOrd="0" destOrd="0" presId="urn:microsoft.com/office/officeart/2008/layout/AlternatingHexagons"/>
    <dgm:cxn modelId="{EE61691D-FE17-4783-9C3C-2B060652C636}" type="presParOf" srcId="{8414A0EE-7D7F-4F73-8DC6-31FAD201F64A}" destId="{E70F80D8-B67A-4090-ADED-79608EA0D327}" srcOrd="1" destOrd="0" presId="urn:microsoft.com/office/officeart/2008/layout/AlternatingHexagons"/>
    <dgm:cxn modelId="{B0385D73-5108-45E2-B238-3D3664EA3047}" type="presParOf" srcId="{8414A0EE-7D7F-4F73-8DC6-31FAD201F64A}" destId="{8598D353-DF5F-418C-A827-74C462425ADF}" srcOrd="2" destOrd="0" presId="urn:microsoft.com/office/officeart/2008/layout/AlternatingHexagons"/>
    <dgm:cxn modelId="{74645DDA-812B-43C6-B784-36A8FE142A5A}" type="presParOf" srcId="{8414A0EE-7D7F-4F73-8DC6-31FAD201F64A}" destId="{36DE941A-1422-4553-8193-CD5DBD47D0A3}" srcOrd="3" destOrd="0" presId="urn:microsoft.com/office/officeart/2008/layout/AlternatingHexagons"/>
    <dgm:cxn modelId="{0988C831-FCB3-4977-937D-3559387C0F04}" type="presParOf" srcId="{8414A0EE-7D7F-4F73-8DC6-31FAD201F64A}" destId="{877FC31F-BFBC-4132-87D7-AE248E23F526}" srcOrd="4" destOrd="0" presId="urn:microsoft.com/office/officeart/2008/layout/AlternatingHexagons"/>
    <dgm:cxn modelId="{865FB9C2-AB2B-4F72-9B7A-3857608033EC}" type="presParOf" srcId="{7D472D23-4B21-4389-8A2B-71FF41084C71}" destId="{04A60F13-21BD-4E7B-8A07-58D2F5000831}" srcOrd="3" destOrd="0" presId="urn:microsoft.com/office/officeart/2008/layout/AlternatingHexagons"/>
    <dgm:cxn modelId="{16B417A5-87D1-436A-8793-F6A7ACABBBFB}" type="presParOf" srcId="{7D472D23-4B21-4389-8A2B-71FF41084C71}" destId="{1A780FEB-89F4-4F47-B4F8-C452FF43752F}" srcOrd="4" destOrd="0" presId="urn:microsoft.com/office/officeart/2008/layout/AlternatingHexagons"/>
    <dgm:cxn modelId="{90D590DF-C9D8-4E35-816A-39B81F15CB49}" type="presParOf" srcId="{1A780FEB-89F4-4F47-B4F8-C452FF43752F}" destId="{D1CA8CF0-CC2D-42D5-A789-47F398C07F56}" srcOrd="0" destOrd="0" presId="urn:microsoft.com/office/officeart/2008/layout/AlternatingHexagons"/>
    <dgm:cxn modelId="{AF755FEB-0EFF-4D94-9EBA-172657C0FC1E}" type="presParOf" srcId="{1A780FEB-89F4-4F47-B4F8-C452FF43752F}" destId="{0D4317AD-750A-4028-8213-7243C450267C}" srcOrd="1" destOrd="0" presId="urn:microsoft.com/office/officeart/2008/layout/AlternatingHexagons"/>
    <dgm:cxn modelId="{A3A5D596-B1BC-40AC-BAFD-B7A87DC1C463}" type="presParOf" srcId="{1A780FEB-89F4-4F47-B4F8-C452FF43752F}" destId="{D0E46EA9-F2B7-4561-9E43-C8CAFC079464}" srcOrd="2" destOrd="0" presId="urn:microsoft.com/office/officeart/2008/layout/AlternatingHexagons"/>
    <dgm:cxn modelId="{AC1B352D-9E6C-460C-9CCA-9A8DAE3969BF}" type="presParOf" srcId="{1A780FEB-89F4-4F47-B4F8-C452FF43752F}" destId="{1FAA5B41-0A2D-4281-8AA6-BF9D6443D7F8}" srcOrd="3" destOrd="0" presId="urn:microsoft.com/office/officeart/2008/layout/AlternatingHexagons"/>
    <dgm:cxn modelId="{B25B973F-CDFC-4622-BC82-A7E10C7BDFAF}" type="presParOf" srcId="{1A780FEB-89F4-4F47-B4F8-C452FF43752F}" destId="{D5132086-30D3-4A9D-97DF-341936A3904F}" srcOrd="4" destOrd="0" presId="urn:microsoft.com/office/officeart/2008/layout/AlternatingHexagons"/>
    <dgm:cxn modelId="{CC93B4B8-8C4C-4AE7-8365-FDF6FF969B7F}" type="presParOf" srcId="{7D472D23-4B21-4389-8A2B-71FF41084C71}" destId="{76843BC6-120A-48B5-B895-EA4B39BB3C20}" srcOrd="5" destOrd="0" presId="urn:microsoft.com/office/officeart/2008/layout/AlternatingHexagons"/>
    <dgm:cxn modelId="{A1CB2BBE-7178-4112-BB16-E9476595EE84}" type="presParOf" srcId="{7D472D23-4B21-4389-8A2B-71FF41084C71}" destId="{A5E1E5BB-1134-4215-AD4F-D2026A9B46C8}" srcOrd="6" destOrd="0" presId="urn:microsoft.com/office/officeart/2008/layout/AlternatingHexagons"/>
    <dgm:cxn modelId="{F964A8F7-D5DC-4A98-9589-047D9C18CBE9}" type="presParOf" srcId="{A5E1E5BB-1134-4215-AD4F-D2026A9B46C8}" destId="{904278C5-36A6-4F58-B39B-60066AFE2E6D}" srcOrd="0" destOrd="0" presId="urn:microsoft.com/office/officeart/2008/layout/AlternatingHexagons"/>
    <dgm:cxn modelId="{886583EF-1D76-4A7E-ABCB-642442C33CFF}" type="presParOf" srcId="{A5E1E5BB-1134-4215-AD4F-D2026A9B46C8}" destId="{B603A1B4-3D34-4BEA-A212-AC3C30358A91}" srcOrd="1" destOrd="0" presId="urn:microsoft.com/office/officeart/2008/layout/AlternatingHexagons"/>
    <dgm:cxn modelId="{0C263441-F451-4322-9434-72AFE97183E9}" type="presParOf" srcId="{A5E1E5BB-1134-4215-AD4F-D2026A9B46C8}" destId="{65A972E6-47FB-4910-83E9-39AB7BAB042A}" srcOrd="2" destOrd="0" presId="urn:microsoft.com/office/officeart/2008/layout/AlternatingHexagons"/>
    <dgm:cxn modelId="{3A1AC362-1E3A-4166-812E-EE4A180EBF05}" type="presParOf" srcId="{A5E1E5BB-1134-4215-AD4F-D2026A9B46C8}" destId="{16AC9EF1-2232-45C2-9CA1-D73134E9BD7F}" srcOrd="3" destOrd="0" presId="urn:microsoft.com/office/officeart/2008/layout/AlternatingHexagons"/>
    <dgm:cxn modelId="{A6BA0A6C-2F41-4F59-B653-37E4D0C60135}" type="presParOf" srcId="{A5E1E5BB-1134-4215-AD4F-D2026A9B46C8}" destId="{47031A95-324C-468C-9985-9B0F115AC17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66C69-E10C-4A33-8791-5FC9385FBCEA}">
      <dsp:nvSpPr>
        <dsp:cNvPr id="0" name=""/>
        <dsp:cNvSpPr/>
      </dsp:nvSpPr>
      <dsp:spPr>
        <a:xfrm rot="5400000">
          <a:off x="4898010" y="2167366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b="1" kern="1200" dirty="0"/>
            <a:t>Β6</a:t>
          </a:r>
          <a:endParaRPr lang="en-US" sz="4600" b="1" kern="1200" dirty="0"/>
        </a:p>
      </dsp:txBody>
      <dsp:txXfrm rot="-5400000">
        <a:off x="5543234" y="2459566"/>
        <a:ext cx="1926423" cy="2214280"/>
      </dsp:txXfrm>
    </dsp:sp>
    <dsp:sp modelId="{8C7858F3-47A4-4C6F-9849-345C146B4D90}">
      <dsp:nvSpPr>
        <dsp:cNvPr id="0" name=""/>
        <dsp:cNvSpPr/>
      </dsp:nvSpPr>
      <dsp:spPr>
        <a:xfrm>
          <a:off x="7990711" y="2601644"/>
          <a:ext cx="3590030" cy="1930123"/>
        </a:xfrm>
        <a:prstGeom prst="pent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C2E2-B617-4ECC-B133-9BA3E376FEDA}">
      <dsp:nvSpPr>
        <dsp:cNvPr id="0" name=""/>
        <dsp:cNvSpPr/>
      </dsp:nvSpPr>
      <dsp:spPr>
        <a:xfrm rot="5400000">
          <a:off x="1875436" y="2167366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b="1" kern="1200" dirty="0"/>
            <a:t>β</a:t>
          </a:r>
          <a:r>
            <a:rPr lang="en-US" sz="4600" b="1" kern="1200" dirty="0"/>
            <a:t>-car</a:t>
          </a:r>
        </a:p>
      </dsp:txBody>
      <dsp:txXfrm rot="-5400000">
        <a:off x="2520660" y="2459566"/>
        <a:ext cx="1926423" cy="2214280"/>
      </dsp:txXfrm>
    </dsp:sp>
    <dsp:sp modelId="{ACE3A0E2-D444-4314-8582-EC911C49F47E}">
      <dsp:nvSpPr>
        <dsp:cNvPr id="0" name=""/>
        <dsp:cNvSpPr/>
      </dsp:nvSpPr>
      <dsp:spPr>
        <a:xfrm rot="5400000">
          <a:off x="3380933" y="4897848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b="1" kern="1200" dirty="0"/>
            <a:t>Β12</a:t>
          </a:r>
          <a:endParaRPr lang="en-US" sz="4600" b="1" kern="1200" dirty="0"/>
        </a:p>
      </dsp:txBody>
      <dsp:txXfrm rot="-5400000">
        <a:off x="4026157" y="5190048"/>
        <a:ext cx="1926423" cy="2214280"/>
      </dsp:txXfrm>
    </dsp:sp>
    <dsp:sp modelId="{E70F80D8-B67A-4090-ADED-79608EA0D327}">
      <dsp:nvSpPr>
        <dsp:cNvPr id="0" name=""/>
        <dsp:cNvSpPr/>
      </dsp:nvSpPr>
      <dsp:spPr>
        <a:xfrm>
          <a:off x="0" y="5332126"/>
          <a:ext cx="3474222" cy="193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FC31F-BFBC-4132-87D7-AE248E23F526}">
      <dsp:nvSpPr>
        <dsp:cNvPr id="0" name=""/>
        <dsp:cNvSpPr/>
      </dsp:nvSpPr>
      <dsp:spPr>
        <a:xfrm rot="5400000">
          <a:off x="6403506" y="4897848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 err="1"/>
            <a:t>Vit.D</a:t>
          </a:r>
          <a:endParaRPr lang="en-US" sz="4600" b="1" kern="1200" dirty="0"/>
        </a:p>
      </dsp:txBody>
      <dsp:txXfrm rot="-5400000">
        <a:off x="7048730" y="5190048"/>
        <a:ext cx="1926423" cy="2214280"/>
      </dsp:txXfrm>
    </dsp:sp>
    <dsp:sp modelId="{D1CA8CF0-CC2D-42D5-A789-47F398C07F56}">
      <dsp:nvSpPr>
        <dsp:cNvPr id="0" name=""/>
        <dsp:cNvSpPr/>
      </dsp:nvSpPr>
      <dsp:spPr>
        <a:xfrm rot="5400000">
          <a:off x="4898010" y="7628329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b="1" kern="1200" dirty="0"/>
        </a:p>
      </dsp:txBody>
      <dsp:txXfrm rot="-5400000">
        <a:off x="5543234" y="7920529"/>
        <a:ext cx="1926423" cy="2214280"/>
      </dsp:txXfrm>
    </dsp:sp>
    <dsp:sp modelId="{0D4317AD-750A-4028-8213-7243C450267C}">
      <dsp:nvSpPr>
        <dsp:cNvPr id="0" name=""/>
        <dsp:cNvSpPr/>
      </dsp:nvSpPr>
      <dsp:spPr>
        <a:xfrm>
          <a:off x="7990711" y="8062607"/>
          <a:ext cx="3590030" cy="193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32086-30D3-4A9D-97DF-341936A3904F}">
      <dsp:nvSpPr>
        <dsp:cNvPr id="0" name=""/>
        <dsp:cNvSpPr/>
      </dsp:nvSpPr>
      <dsp:spPr>
        <a:xfrm rot="5400000">
          <a:off x="1875436" y="7628329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B9</a:t>
          </a:r>
        </a:p>
      </dsp:txBody>
      <dsp:txXfrm rot="-5400000">
        <a:off x="2520660" y="7920529"/>
        <a:ext cx="1926423" cy="2214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66C69-E10C-4A33-8791-5FC9385FBCEA}">
      <dsp:nvSpPr>
        <dsp:cNvPr id="0" name=""/>
        <dsp:cNvSpPr/>
      </dsp:nvSpPr>
      <dsp:spPr>
        <a:xfrm rot="5400000">
          <a:off x="4898010" y="802125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Mg</a:t>
          </a:r>
        </a:p>
      </dsp:txBody>
      <dsp:txXfrm rot="-5400000">
        <a:off x="5543234" y="1094325"/>
        <a:ext cx="1926423" cy="2214280"/>
      </dsp:txXfrm>
    </dsp:sp>
    <dsp:sp modelId="{8C7858F3-47A4-4C6F-9849-345C146B4D90}">
      <dsp:nvSpPr>
        <dsp:cNvPr id="0" name=""/>
        <dsp:cNvSpPr/>
      </dsp:nvSpPr>
      <dsp:spPr>
        <a:xfrm>
          <a:off x="7990711" y="1236403"/>
          <a:ext cx="3590030" cy="1930123"/>
        </a:xfrm>
        <a:prstGeom prst="pent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C2E2-B617-4ECC-B133-9BA3E376FEDA}">
      <dsp:nvSpPr>
        <dsp:cNvPr id="0" name=""/>
        <dsp:cNvSpPr/>
      </dsp:nvSpPr>
      <dsp:spPr>
        <a:xfrm rot="5400000">
          <a:off x="1875436" y="802125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Ca</a:t>
          </a:r>
        </a:p>
      </dsp:txBody>
      <dsp:txXfrm rot="-5400000">
        <a:off x="2520660" y="1094325"/>
        <a:ext cx="1926423" cy="2214280"/>
      </dsp:txXfrm>
    </dsp:sp>
    <dsp:sp modelId="{ACE3A0E2-D444-4314-8582-EC911C49F47E}">
      <dsp:nvSpPr>
        <dsp:cNvPr id="0" name=""/>
        <dsp:cNvSpPr/>
      </dsp:nvSpPr>
      <dsp:spPr>
        <a:xfrm rot="5400000">
          <a:off x="3380933" y="3532607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Se</a:t>
          </a:r>
        </a:p>
      </dsp:txBody>
      <dsp:txXfrm rot="-5400000">
        <a:off x="4026157" y="3824807"/>
        <a:ext cx="1926423" cy="2214280"/>
      </dsp:txXfrm>
    </dsp:sp>
    <dsp:sp modelId="{E70F80D8-B67A-4090-ADED-79608EA0D327}">
      <dsp:nvSpPr>
        <dsp:cNvPr id="0" name=""/>
        <dsp:cNvSpPr/>
      </dsp:nvSpPr>
      <dsp:spPr>
        <a:xfrm>
          <a:off x="0" y="3966885"/>
          <a:ext cx="3474222" cy="193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FC31F-BFBC-4132-87D7-AE248E23F526}">
      <dsp:nvSpPr>
        <dsp:cNvPr id="0" name=""/>
        <dsp:cNvSpPr/>
      </dsp:nvSpPr>
      <dsp:spPr>
        <a:xfrm rot="5400000">
          <a:off x="6403506" y="3532607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Fe</a:t>
          </a:r>
        </a:p>
      </dsp:txBody>
      <dsp:txXfrm rot="-5400000">
        <a:off x="7048730" y="3824807"/>
        <a:ext cx="1926423" cy="2214280"/>
      </dsp:txXfrm>
    </dsp:sp>
    <dsp:sp modelId="{D1CA8CF0-CC2D-42D5-A789-47F398C07F56}">
      <dsp:nvSpPr>
        <dsp:cNvPr id="0" name=""/>
        <dsp:cNvSpPr/>
      </dsp:nvSpPr>
      <dsp:spPr>
        <a:xfrm rot="5400000">
          <a:off x="4898010" y="6263089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Cu</a:t>
          </a:r>
        </a:p>
      </dsp:txBody>
      <dsp:txXfrm rot="-5400000">
        <a:off x="5543234" y="6555289"/>
        <a:ext cx="1926423" cy="2214280"/>
      </dsp:txXfrm>
    </dsp:sp>
    <dsp:sp modelId="{0D4317AD-750A-4028-8213-7243C450267C}">
      <dsp:nvSpPr>
        <dsp:cNvPr id="0" name=""/>
        <dsp:cNvSpPr/>
      </dsp:nvSpPr>
      <dsp:spPr>
        <a:xfrm>
          <a:off x="7990711" y="6697366"/>
          <a:ext cx="3590030" cy="193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32086-30D3-4A9D-97DF-341936A3904F}">
      <dsp:nvSpPr>
        <dsp:cNvPr id="0" name=""/>
        <dsp:cNvSpPr/>
      </dsp:nvSpPr>
      <dsp:spPr>
        <a:xfrm rot="5400000">
          <a:off x="1875436" y="6263089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P</a:t>
          </a:r>
        </a:p>
      </dsp:txBody>
      <dsp:txXfrm rot="-5400000">
        <a:off x="2520660" y="6555289"/>
        <a:ext cx="1926423" cy="2214280"/>
      </dsp:txXfrm>
    </dsp:sp>
    <dsp:sp modelId="{904278C5-36A6-4F58-B39B-60066AFE2E6D}">
      <dsp:nvSpPr>
        <dsp:cNvPr id="0" name=""/>
        <dsp:cNvSpPr/>
      </dsp:nvSpPr>
      <dsp:spPr>
        <a:xfrm rot="5400000">
          <a:off x="3380933" y="8993570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Zn</a:t>
          </a:r>
        </a:p>
      </dsp:txBody>
      <dsp:txXfrm rot="-5400000">
        <a:off x="4026157" y="9285770"/>
        <a:ext cx="1926423" cy="2214280"/>
      </dsp:txXfrm>
    </dsp:sp>
    <dsp:sp modelId="{B603A1B4-3D34-4BEA-A212-AC3C30358A91}">
      <dsp:nvSpPr>
        <dsp:cNvPr id="0" name=""/>
        <dsp:cNvSpPr/>
      </dsp:nvSpPr>
      <dsp:spPr>
        <a:xfrm>
          <a:off x="0" y="9427848"/>
          <a:ext cx="3474222" cy="193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31A95-324C-468C-9985-9B0F115AC179}">
      <dsp:nvSpPr>
        <dsp:cNvPr id="0" name=""/>
        <dsp:cNvSpPr/>
      </dsp:nvSpPr>
      <dsp:spPr>
        <a:xfrm rot="5400000">
          <a:off x="6403506" y="8993570"/>
          <a:ext cx="3216872" cy="2798679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b="1" kern="1200" dirty="0"/>
        </a:p>
      </dsp:txBody>
      <dsp:txXfrm rot="-5400000">
        <a:off x="7048730" y="9285770"/>
        <a:ext cx="1926423" cy="221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4EDC-06AD-4000-968A-4C142E2900D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79CA-6D16-45EE-942A-2B543B11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18719B-C166-4EA3-8FBB-7DD3EC1A4DF9}"/>
              </a:ext>
            </a:extLst>
          </p:cNvPr>
          <p:cNvSpPr txBox="1"/>
          <p:nvPr/>
        </p:nvSpPr>
        <p:spPr>
          <a:xfrm>
            <a:off x="10708614" y="648893"/>
            <a:ext cx="39277709" cy="11292835"/>
          </a:xfrm>
          <a:prstGeom prst="rect">
            <a:avLst/>
          </a:prstGeom>
          <a:solidFill>
            <a:schemeClr val="bg1"/>
          </a:solidFill>
        </p:spPr>
        <p:txBody>
          <a:bodyPr wrap="square" rIns="864000" spcCol="72000">
            <a:spAutoFit/>
          </a:bodyPr>
          <a:lstStyle>
            <a:defPPr>
              <a:defRPr lang="en-US"/>
            </a:defPPr>
            <a:lvl2pPr lvl="1" algn="just">
              <a:spcAft>
                <a:spcPts val="2400"/>
              </a:spcAft>
              <a:defRPr sz="4200" b="1">
                <a:latin typeface="Calibri "/>
                <a:cs typeface="Times New Roman" panose="02020603050405020304" pitchFamily="18" charset="0"/>
              </a:defRPr>
            </a:lvl2pPr>
          </a:lstStyle>
          <a:p>
            <a:pPr>
              <a:spcAft>
                <a:spcPts val="3840"/>
              </a:spcAft>
            </a:pPr>
            <a:r>
              <a:rPr lang="el-GR" sz="9600" b="1" dirty="0">
                <a:cs typeface="Angsana New" panose="020B0502040204020203" pitchFamily="18" charset="-34"/>
              </a:rPr>
              <a:t>ΓΕΝΕΤΙΚΑ ΠΡΟΚΑΘΟΡΙΣΜΕΝΑ ΕΠΙΠΕΔΑ ΜΙΚΡΟΘΡΕΠΤΙΚΩΝ ΣΥΣΤΑΤΙΚΩΝ ΣΤΟ ΠΛΑΣΜΑ ΚΑΙ ΝΟΣΟΣ COVID-19: ΜΕΛΕΤΗ ΜΕΝΤΕΛΙΑΝΗΣ ΤΥΧΑΙΟΠΟΙΗΣΗΣ </a:t>
            </a:r>
          </a:p>
          <a:p>
            <a:pPr>
              <a:spcAft>
                <a:spcPts val="3840"/>
              </a:spcAft>
            </a:pPr>
            <a:r>
              <a:rPr lang="el-GR" sz="6600" b="1" dirty="0">
                <a:cs typeface="Angsana New" panose="020B0502040204020203" pitchFamily="18" charset="-34"/>
              </a:rPr>
              <a:t>Μπούρας Εμμανουήλ</a:t>
            </a:r>
            <a:r>
              <a:rPr lang="el-GR" sz="6600" b="1" baseline="30000" dirty="0">
                <a:cs typeface="Angsana New" panose="020B0502040204020203" pitchFamily="18" charset="-34"/>
              </a:rPr>
              <a:t>1,2</a:t>
            </a:r>
            <a:r>
              <a:rPr lang="el-GR" sz="6600" b="1" dirty="0">
                <a:cs typeface="Angsana New" panose="020B0502040204020203" pitchFamily="18" charset="-34"/>
              </a:rPr>
              <a:t>, </a:t>
            </a:r>
            <a:r>
              <a:rPr lang="en-GB" sz="6600" b="1" dirty="0">
                <a:cs typeface="Angsana New" panose="020B0502040204020203" pitchFamily="18" charset="-34"/>
              </a:rPr>
              <a:t>Daniel Neil</a:t>
            </a:r>
            <a:r>
              <a:rPr lang="en-GB" sz="6600" b="1" baseline="30000" dirty="0">
                <a:cs typeface="Angsana New" panose="020B0502040204020203" pitchFamily="18" charset="-34"/>
              </a:rPr>
              <a:t>3</a:t>
            </a:r>
            <a:r>
              <a:rPr lang="en-GB" sz="6600" b="1" dirty="0">
                <a:cs typeface="Angsana New" panose="020B0502040204020203" pitchFamily="18" charset="-34"/>
              </a:rPr>
              <a:t>, Hughes J David</a:t>
            </a:r>
            <a:r>
              <a:rPr lang="en-GB" sz="6600" b="1" baseline="30000" dirty="0">
                <a:cs typeface="Angsana New" panose="020B0502040204020203" pitchFamily="18" charset="-34"/>
              </a:rPr>
              <a:t>3</a:t>
            </a:r>
            <a:r>
              <a:rPr lang="en-GB" sz="6600" b="1" dirty="0">
                <a:cs typeface="Angsana New" panose="020B0502040204020203" pitchFamily="18" charset="-34"/>
              </a:rPr>
              <a:t>, </a:t>
            </a:r>
            <a:r>
              <a:rPr lang="el-GR" sz="6600" b="1" dirty="0" err="1">
                <a:cs typeface="Angsana New" panose="020B0502040204020203" pitchFamily="18" charset="-34"/>
              </a:rPr>
              <a:t>Τσιλίδης</a:t>
            </a:r>
            <a:r>
              <a:rPr lang="el-GR" sz="6600" b="1" dirty="0">
                <a:cs typeface="Angsana New" panose="020B0502040204020203" pitchFamily="18" charset="-34"/>
              </a:rPr>
              <a:t> Κωνσταντίνος</a:t>
            </a:r>
            <a:r>
              <a:rPr lang="el-GR" sz="6600" b="1" baseline="30000" dirty="0">
                <a:cs typeface="Angsana New" panose="020B0502040204020203" pitchFamily="18" charset="-34"/>
              </a:rPr>
              <a:t>1,4</a:t>
            </a:r>
            <a:endParaRPr lang="en-US" sz="6600" b="1" baseline="30000" dirty="0">
              <a:cs typeface="Angsana New" panose="020B0502040204020203" pitchFamily="18" charset="-34"/>
            </a:endParaRPr>
          </a:p>
          <a:p>
            <a:pPr algn="just">
              <a:spcAft>
                <a:spcPts val="2880"/>
              </a:spcAft>
            </a:pPr>
            <a:r>
              <a:rPr lang="el-GR" sz="4800" baseline="30000" dirty="0">
                <a:cs typeface="Angsana New" panose="020B0502040204020203" pitchFamily="18" charset="-34"/>
              </a:rPr>
              <a:t>1</a:t>
            </a:r>
            <a:r>
              <a:rPr lang="el-GR" sz="4800" dirty="0">
                <a:cs typeface="Angsana New" panose="020B0502040204020203" pitchFamily="18" charset="-34"/>
              </a:rPr>
              <a:t>Εργαστήριο Υγιεινής και Επιδημιολογίας, Τμήμα Ιατρικής, Σχολή Επιστημών Υγείας, Πανεπιστήμιο Ιωαννίνων</a:t>
            </a:r>
          </a:p>
          <a:p>
            <a:pPr algn="just">
              <a:spcAft>
                <a:spcPts val="2880"/>
              </a:spcAft>
            </a:pPr>
            <a:r>
              <a:rPr lang="el-GR" sz="4800" baseline="30000" dirty="0">
                <a:cs typeface="Angsana New" panose="020B0502040204020203" pitchFamily="18" charset="-34"/>
              </a:rPr>
              <a:t>2</a:t>
            </a:r>
            <a:r>
              <a:rPr lang="el-GR" sz="4800" dirty="0">
                <a:cs typeface="Angsana New" panose="020B0502040204020203" pitchFamily="18" charset="-34"/>
              </a:rPr>
              <a:t>Εργαστήριο Υγιεινής, Κοινωνικής-Προληπτικής Ιατρικής και Ιατρικής Στατιστικής, Τμήμα Ιατρικής, Σχολή Επιστημών Υγείας, Αριστοτέλειο Πανεπιστήμιο  Θεσσαλονίκης</a:t>
            </a:r>
          </a:p>
          <a:p>
            <a:pPr algn="just">
              <a:spcAft>
                <a:spcPts val="2880"/>
              </a:spcAft>
            </a:pPr>
            <a:r>
              <a:rPr lang="el-GR" sz="4800" baseline="30000" dirty="0">
                <a:cs typeface="Angsana New" panose="020B0502040204020203" pitchFamily="18" charset="-34"/>
              </a:rPr>
              <a:t>3</a:t>
            </a:r>
            <a:r>
              <a:rPr lang="en-US" sz="4800" dirty="0">
                <a:cs typeface="Angsana New" panose="020B0502040204020203" pitchFamily="18" charset="-34"/>
              </a:rPr>
              <a:t>Cancer Biology and Therapeutics Laboratory, Conway Institute, School of Biomedical and Biomolecular Sciences, University College Dublin, Dublin, Ireland</a:t>
            </a:r>
          </a:p>
          <a:p>
            <a:pPr algn="just">
              <a:spcAft>
                <a:spcPts val="2880"/>
              </a:spcAft>
            </a:pPr>
            <a:r>
              <a:rPr lang="en-US" sz="4800" baseline="30000" dirty="0">
                <a:cs typeface="Angsana New" panose="020B0502040204020203" pitchFamily="18" charset="-34"/>
              </a:rPr>
              <a:t>4</a:t>
            </a:r>
            <a:r>
              <a:rPr lang="en-US" sz="4800" dirty="0">
                <a:cs typeface="Angsana New" panose="020B0502040204020203" pitchFamily="18" charset="-34"/>
              </a:rPr>
              <a:t>Department of Epidemiology and Biostatistics, School of Public Health, Imperial College London, London, UK.</a:t>
            </a:r>
          </a:p>
        </p:txBody>
      </p:sp>
      <p:pic>
        <p:nvPicPr>
          <p:cNvPr id="5" name="Picture 4" descr="A picture containing text, bird, gallinaceous bird&#10;&#10;Description automatically generated">
            <a:extLst>
              <a:ext uri="{FF2B5EF4-FFF2-40B4-BE49-F238E27FC236}">
                <a16:creationId xmlns:a16="http://schemas.microsoft.com/office/drawing/2014/main" id="{B1C33065-ADCF-47D2-A510-06ABBBFBE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3600116"/>
            <a:ext cx="9012326" cy="64373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6450CE-264E-440B-B80B-961AF7EA968B}"/>
              </a:ext>
            </a:extLst>
          </p:cNvPr>
          <p:cNvSpPr txBox="1"/>
          <p:nvPr/>
        </p:nvSpPr>
        <p:spPr>
          <a:xfrm>
            <a:off x="10911144" y="13262161"/>
            <a:ext cx="39277708" cy="1175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Ins="864000" rtlCol="0">
            <a:spAutoFit/>
          </a:bodyPr>
          <a:lstStyle>
            <a:defPPr>
              <a:defRPr lang="en-US"/>
            </a:defPPr>
            <a:lvl2pPr lvl="1" algn="just">
              <a:defRPr sz="4200" b="1">
                <a:latin typeface="Calibri "/>
              </a:defRPr>
            </a:lvl2pPr>
          </a:lstStyle>
          <a:p>
            <a:r>
              <a:rPr lang="el-GR" sz="7040" dirty="0">
                <a:cs typeface="Angsana New" panose="020B0502040204020203" pitchFamily="18" charset="-34"/>
              </a:rPr>
              <a:t>Η παρούσα μελέτη χρηματοδοτήθηκε από το</a:t>
            </a:r>
            <a:r>
              <a:rPr lang="en-US" sz="7040" dirty="0">
                <a:cs typeface="Angsana New" panose="020B0502040204020203" pitchFamily="18" charset="-34"/>
              </a:rPr>
              <a:t>  Cancer Research UK (C18281/A29019)</a:t>
            </a:r>
            <a:r>
              <a:rPr lang="el-GR" sz="7040" dirty="0">
                <a:cs typeface="Angsana New" panose="020B0502040204020203" pitchFamily="18" charset="-34"/>
              </a:rPr>
              <a:t>.</a:t>
            </a:r>
            <a:endParaRPr lang="en-US" sz="7040" dirty="0">
              <a:cs typeface="Angsana New" panose="020B0502040204020203" pitchFamily="18" charset="-34"/>
            </a:endParaRP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8A1DC664-0DCA-45B7-981F-B8E4503CB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8" y="20416148"/>
            <a:ext cx="51114960" cy="703136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832728-6959-4AE8-9A7F-274F55CBE0AB}"/>
              </a:ext>
            </a:extLst>
          </p:cNvPr>
          <p:cNvSpPr/>
          <p:nvPr/>
        </p:nvSpPr>
        <p:spPr>
          <a:xfrm>
            <a:off x="10886" y="18382156"/>
            <a:ext cx="51206400" cy="4389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905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36771-358D-439A-8D82-DA5364788E07}"/>
              </a:ext>
            </a:extLst>
          </p:cNvPr>
          <p:cNvSpPr txBox="1"/>
          <p:nvPr/>
        </p:nvSpPr>
        <p:spPr>
          <a:xfrm>
            <a:off x="442403" y="1158662"/>
            <a:ext cx="15425955" cy="12280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Ins="864000" spcCol="72000">
            <a:spAutoFit/>
          </a:bodyPr>
          <a:lstStyle>
            <a:defPPr>
              <a:defRPr lang="en-US"/>
            </a:defPPr>
            <a:lvl2pPr lvl="1" algn="just">
              <a:spcAft>
                <a:spcPts val="2400"/>
              </a:spcAft>
              <a:defRPr sz="4200" b="1">
                <a:latin typeface="Calibri "/>
                <a:cs typeface="Times New Roman" panose="02020603050405020304" pitchFamily="18" charset="0"/>
              </a:defRPr>
            </a:lvl2pPr>
          </a:lstStyle>
          <a:p>
            <a:pPr lvl="1"/>
            <a:r>
              <a:rPr lang="el-GR" sz="7200" dirty="0">
                <a:solidFill>
                  <a:schemeClr val="accent1">
                    <a:lumMod val="75000"/>
                  </a:schemeClr>
                </a:solidFill>
                <a:latin typeface="+mn-lt"/>
                <a:cs typeface="Angsana New" panose="020B0502040204020203" pitchFamily="18" charset="-34"/>
              </a:rPr>
              <a:t>Εισαγωγή</a:t>
            </a:r>
            <a:endParaRPr lang="en-GB" sz="7200" dirty="0">
              <a:solidFill>
                <a:schemeClr val="accent1">
                  <a:lumMod val="75000"/>
                </a:schemeClr>
              </a:solidFill>
              <a:latin typeface="+mn-lt"/>
              <a:cs typeface="Angsana New" panose="020B0502040204020203" pitchFamily="18" charset="-34"/>
            </a:endParaRPr>
          </a:p>
          <a:p>
            <a:pPr lvl="1"/>
            <a:endParaRPr lang="en-US" sz="6600" b="0" dirty="0">
              <a:latin typeface="+mn-lt"/>
              <a:cs typeface="Angsana New" panose="020B0502040204020203" pitchFamily="18" charset="-34"/>
            </a:endParaRPr>
          </a:p>
          <a:p>
            <a:pPr lvl="1"/>
            <a:r>
              <a:rPr lang="el-GR" sz="6600" b="0" dirty="0">
                <a:latin typeface="+mn-lt"/>
                <a:cs typeface="Angsana New" panose="020B0502040204020203" pitchFamily="18" charset="-34"/>
              </a:rPr>
              <a:t>Η νόσος του κορονοϊού 2019 (COVID-19) προκαλείται από τον κορονοϊό σοβαρού οξέος αναπνευστικού συνδρόμου τύπου 2 (SARS-CoV-2). </a:t>
            </a:r>
          </a:p>
          <a:p>
            <a:pPr lvl="1"/>
            <a:r>
              <a:rPr lang="el-GR" sz="6600" b="0" dirty="0">
                <a:latin typeface="+mn-lt"/>
                <a:cs typeface="Angsana New" panose="020B0502040204020203" pitchFamily="18" charset="-34"/>
              </a:rPr>
              <a:t>Επιδημιολογικές και πειραματικές μελέτες έχουν δείξει ότι τα επίπεδα ορισμένων </a:t>
            </a:r>
            <a:r>
              <a:rPr lang="el-GR" sz="6600" b="0" dirty="0" err="1">
                <a:latin typeface="+mn-lt"/>
                <a:cs typeface="Angsana New" panose="020B0502040204020203" pitchFamily="18" charset="-34"/>
              </a:rPr>
              <a:t>μικροθρεπτικών</a:t>
            </a:r>
            <a:r>
              <a:rPr lang="el-GR" sz="6600" b="0" dirty="0">
                <a:latin typeface="+mn-lt"/>
                <a:cs typeface="Angsana New" panose="020B0502040204020203" pitchFamily="18" charset="-34"/>
              </a:rPr>
              <a:t> συστατικών στο πλάσμα σχετίζονται με την COVID-19.</a:t>
            </a:r>
            <a:endParaRPr lang="en-GB" sz="6600" b="0" dirty="0">
              <a:latin typeface="+mn-lt"/>
              <a:cs typeface="Angsana New" panose="020B0502040204020203" pitchFamily="18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073CF2-3D69-4ABE-84DB-3827E56B7277}"/>
              </a:ext>
            </a:extLst>
          </p:cNvPr>
          <p:cNvSpPr/>
          <p:nvPr/>
        </p:nvSpPr>
        <p:spPr>
          <a:xfrm>
            <a:off x="34330676" y="12585252"/>
            <a:ext cx="16239744" cy="14991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Ins="864000" spcCol="72000">
            <a:spAutoFit/>
          </a:bodyPr>
          <a:lstStyle/>
          <a:p>
            <a:pPr lvl="1" algn="just">
              <a:spcAft>
                <a:spcPts val="3840"/>
              </a:spcAft>
            </a:pPr>
            <a:r>
              <a:rPr lang="el-GR" sz="7200" b="1" dirty="0">
                <a:solidFill>
                  <a:schemeClr val="accent1">
                    <a:lumMod val="75000"/>
                  </a:schemeClr>
                </a:solidFill>
                <a:cs typeface="Angsana New" panose="020B0502040204020203" pitchFamily="18" charset="-34"/>
              </a:rPr>
              <a:t>Υλικό και μέθοδος</a:t>
            </a:r>
            <a:endParaRPr lang="en-GB" sz="7200" b="1" dirty="0">
              <a:solidFill>
                <a:schemeClr val="accent1">
                  <a:lumMod val="75000"/>
                </a:schemeClr>
              </a:solidFill>
              <a:cs typeface="Angsana New" panose="020B0502040204020203" pitchFamily="18" charset="-34"/>
            </a:endParaRPr>
          </a:p>
          <a:p>
            <a:pPr lvl="1" algn="just">
              <a:spcAft>
                <a:spcPts val="2880"/>
              </a:spcAft>
            </a:pPr>
            <a:endParaRPr lang="en-US" sz="6600" dirty="0">
              <a:cs typeface="Angsana New" panose="020B0502040204020203" pitchFamily="18" charset="-34"/>
            </a:endParaRPr>
          </a:p>
          <a:p>
            <a:pPr marL="1314450" lvl="1" indent="-857250" algn="just">
              <a:spcAft>
                <a:spcPts val="2880"/>
              </a:spcAft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Ανάλυση </a:t>
            </a:r>
            <a:r>
              <a:rPr lang="el-GR" sz="6600" dirty="0" err="1">
                <a:cs typeface="Angsana New" panose="020B0502040204020203" pitchFamily="18" charset="-34"/>
              </a:rPr>
              <a:t>Μεντελιανής</a:t>
            </a:r>
            <a:r>
              <a:rPr lang="el-GR" sz="6600" dirty="0">
                <a:cs typeface="Angsana New" panose="020B0502040204020203" pitchFamily="18" charset="-34"/>
              </a:rPr>
              <a:t> </a:t>
            </a:r>
            <a:r>
              <a:rPr lang="el-GR" sz="6600" dirty="0" err="1">
                <a:cs typeface="Angsana New" panose="020B0502040204020203" pitchFamily="18" charset="-34"/>
              </a:rPr>
              <a:t>τυχαιοποίησης</a:t>
            </a:r>
            <a:r>
              <a:rPr lang="el-GR" sz="6600" dirty="0">
                <a:cs typeface="Angsana New" panose="020B0502040204020203" pitchFamily="18" charset="-34"/>
              </a:rPr>
              <a:t> (ΜΤ) δύο δειγμάτων.</a:t>
            </a:r>
          </a:p>
          <a:p>
            <a:pPr marL="1314450" lvl="1" indent="-857250" algn="just">
              <a:spcAft>
                <a:spcPts val="2880"/>
              </a:spcAft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Μέθοδος στάθμισης με το αντίστροφο της διακύμανσης (IVW) και αναλύσεις ευαισθησίας</a:t>
            </a:r>
            <a:r>
              <a:rPr lang="en-US" sz="6600" dirty="0">
                <a:cs typeface="Angsana New" panose="020B0502040204020203" pitchFamily="18" charset="-34"/>
              </a:rPr>
              <a:t>.</a:t>
            </a:r>
          </a:p>
          <a:p>
            <a:pPr marL="1314450" lvl="1" indent="-857250" algn="just">
              <a:spcAft>
                <a:spcPts val="2880"/>
              </a:spcAft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87,870 ασθενείς με COVID-19, 17,992 ασθενείς με σοβαρή νόσο και έως 2,210,804 άτομα στην ομάδα ελέγχου, Ευρωπαϊκής καταγωγής, από τον συνασπισμό ‘COVID-19 </a:t>
            </a:r>
            <a:r>
              <a:rPr lang="el-GR" sz="6600" dirty="0" err="1">
                <a:cs typeface="Angsana New" panose="020B0502040204020203" pitchFamily="18" charset="-34"/>
              </a:rPr>
              <a:t>Host-Genetics-Initiative</a:t>
            </a:r>
            <a:r>
              <a:rPr lang="el-GR" sz="6600" dirty="0">
                <a:cs typeface="Angsana New" panose="020B0502040204020203" pitchFamily="18" charset="-34"/>
              </a:rPr>
              <a:t>’.</a:t>
            </a:r>
            <a:r>
              <a:rPr lang="en-US" sz="6600" dirty="0">
                <a:cs typeface="Angsana New" panose="020B0502040204020203" pitchFamily="18" charset="-34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579DA2-F267-4DA6-881A-CB0ADB223661}"/>
              </a:ext>
            </a:extLst>
          </p:cNvPr>
          <p:cNvSpPr/>
          <p:nvPr/>
        </p:nvSpPr>
        <p:spPr>
          <a:xfrm>
            <a:off x="16964289" y="6262162"/>
            <a:ext cx="16093440" cy="139756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Ins="864000" spcCol="72000">
            <a:spAutoFit/>
          </a:bodyPr>
          <a:lstStyle/>
          <a:p>
            <a:pPr lvl="1" algn="just">
              <a:spcAft>
                <a:spcPts val="3840"/>
              </a:spcAft>
            </a:pPr>
            <a:r>
              <a:rPr lang="el-GR" sz="7200" b="1" dirty="0">
                <a:solidFill>
                  <a:schemeClr val="accent1">
                    <a:lumMod val="75000"/>
                  </a:schemeClr>
                </a:solidFill>
                <a:cs typeface="Angsana New" panose="020B0502040204020203" pitchFamily="18" charset="-34"/>
              </a:rPr>
              <a:t>Σκοπός</a:t>
            </a:r>
            <a:endParaRPr lang="en-GB" sz="7200" b="1" dirty="0">
              <a:solidFill>
                <a:schemeClr val="accent1">
                  <a:lumMod val="75000"/>
                </a:schemeClr>
              </a:solidFill>
              <a:cs typeface="Angsana New" panose="020B0502040204020203" pitchFamily="18" charset="-34"/>
            </a:endParaRPr>
          </a:p>
          <a:p>
            <a:pPr lvl="1" algn="just">
              <a:spcAft>
                <a:spcPts val="2880"/>
              </a:spcAft>
            </a:pPr>
            <a:endParaRPr lang="en-US" sz="6600" dirty="0">
              <a:cs typeface="Angsana New" panose="020B0502040204020203" pitchFamily="18" charset="-34"/>
            </a:endParaRPr>
          </a:p>
          <a:p>
            <a:pPr lvl="1" algn="just">
              <a:spcAft>
                <a:spcPts val="2880"/>
              </a:spcAft>
            </a:pPr>
            <a:r>
              <a:rPr lang="el-GR" sz="6600" dirty="0">
                <a:cs typeface="Angsana New" panose="020B0502040204020203" pitchFamily="18" charset="-34"/>
              </a:rPr>
              <a:t>Διερεύνηση της σχέσης των γενετικά καθορισμένων επιπέδων 12 </a:t>
            </a:r>
            <a:r>
              <a:rPr lang="el-GR" sz="6600" dirty="0" err="1">
                <a:cs typeface="Angsana New" panose="020B0502040204020203" pitchFamily="18" charset="-34"/>
              </a:rPr>
              <a:t>μικροθρεπτικών</a:t>
            </a:r>
            <a:r>
              <a:rPr lang="el-GR" sz="6600" dirty="0">
                <a:cs typeface="Angsana New" panose="020B0502040204020203" pitchFamily="18" charset="-34"/>
              </a:rPr>
              <a:t> συστατικών στο πλάσμα (ασβέστιο, β-καροτένιο, βιταμίνη Β6, βιταμίνη Β12, βιταμίνη D, μαγνήσιο, σελήνιο, σίδηρος, </a:t>
            </a:r>
            <a:r>
              <a:rPr lang="el-GR" sz="6600" dirty="0" err="1">
                <a:cs typeface="Angsana New" panose="020B0502040204020203" pitchFamily="18" charset="-34"/>
              </a:rPr>
              <a:t>φυλλικό</a:t>
            </a:r>
            <a:r>
              <a:rPr lang="el-GR" sz="6600" dirty="0">
                <a:cs typeface="Angsana New" panose="020B0502040204020203" pitchFamily="18" charset="-34"/>
              </a:rPr>
              <a:t> οξύ, φώσφορος, χαλκός, ψευδάργυρος) με</a:t>
            </a:r>
            <a:r>
              <a:rPr lang="en-US" sz="6600" dirty="0">
                <a:cs typeface="Angsana New" panose="020B0502040204020203" pitchFamily="18" charset="-34"/>
              </a:rPr>
              <a:t>:</a:t>
            </a:r>
          </a:p>
          <a:p>
            <a:pPr marL="1600200" lvl="1" indent="-1143000" algn="just">
              <a:spcAft>
                <a:spcPts val="2880"/>
              </a:spcAft>
              <a:buFont typeface="+mj-lt"/>
              <a:buAutoNum type="romanLcPeriod"/>
            </a:pPr>
            <a:r>
              <a:rPr lang="el-GR" sz="6600" dirty="0">
                <a:cs typeface="Angsana New" panose="020B0502040204020203" pitchFamily="18" charset="-34"/>
              </a:rPr>
              <a:t>Τον κίνδυνο λοίμωξης από SARS-CoV-2 και </a:t>
            </a:r>
            <a:endParaRPr lang="en-US" sz="6600" dirty="0">
              <a:cs typeface="Angsana New" panose="020B0502040204020203" pitchFamily="18" charset="-34"/>
            </a:endParaRPr>
          </a:p>
          <a:p>
            <a:pPr marL="1600200" lvl="1" indent="-1143000" algn="just">
              <a:spcAft>
                <a:spcPts val="2880"/>
              </a:spcAft>
              <a:buFont typeface="+mj-lt"/>
              <a:buAutoNum type="romanLcPeriod"/>
            </a:pPr>
            <a:r>
              <a:rPr lang="el-GR" sz="6600" dirty="0">
                <a:cs typeface="Angsana New" panose="020B0502040204020203" pitchFamily="18" charset="-34"/>
              </a:rPr>
              <a:t>Τη σοβαρότητα </a:t>
            </a:r>
            <a:r>
              <a:rPr lang="el-GR" sz="6600" dirty="0" err="1">
                <a:cs typeface="Angsana New" panose="020B0502040204020203" pitchFamily="18" charset="-34"/>
              </a:rPr>
              <a:t>νόσησης</a:t>
            </a:r>
            <a:r>
              <a:rPr lang="el-GR" sz="6600" dirty="0">
                <a:cs typeface="Angsana New" panose="020B0502040204020203" pitchFamily="18" charset="-34"/>
              </a:rPr>
              <a:t> με COVID-19.</a:t>
            </a:r>
            <a:endParaRPr lang="en-GB" sz="6600" dirty="0">
              <a:cs typeface="Angsana New" panose="020B0502040204020203" pitchFamily="18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F803D1-9CD3-45EA-8314-F863659CCE70}"/>
              </a:ext>
            </a:extLst>
          </p:cNvPr>
          <p:cNvSpPr/>
          <p:nvPr/>
        </p:nvSpPr>
        <p:spPr>
          <a:xfrm>
            <a:off x="989184" y="2835659"/>
            <a:ext cx="14813280" cy="4389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DFA777-67C6-4B96-ABDE-1645AB4B84B6}"/>
              </a:ext>
            </a:extLst>
          </p:cNvPr>
          <p:cNvSpPr/>
          <p:nvPr/>
        </p:nvSpPr>
        <p:spPr>
          <a:xfrm>
            <a:off x="17457821" y="7844993"/>
            <a:ext cx="15544800" cy="4389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8A5F90-5952-43B7-9076-ED42CBB2FF8D}"/>
              </a:ext>
            </a:extLst>
          </p:cNvPr>
          <p:cNvSpPr/>
          <p:nvPr/>
        </p:nvSpPr>
        <p:spPr>
          <a:xfrm>
            <a:off x="34850245" y="14320431"/>
            <a:ext cx="15636240" cy="4389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682C3286-60E0-4297-BFAF-BD114FF66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549" y="1713846"/>
            <a:ext cx="8193024" cy="81930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1A8506B-390A-44D9-ABF7-3ACD88286C87}"/>
              </a:ext>
            </a:extLst>
          </p:cNvPr>
          <p:cNvGrpSpPr/>
          <p:nvPr/>
        </p:nvGrpSpPr>
        <p:grpSpPr>
          <a:xfrm>
            <a:off x="-1574520" y="14429228"/>
            <a:ext cx="17683133" cy="13919907"/>
            <a:chOff x="8185612" y="21641858"/>
            <a:chExt cx="15479472" cy="1102514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graphicFrame>
          <p:nvGraphicFramePr>
            <p:cNvPr id="13" name="Diagram 12">
              <a:extLst>
                <a:ext uri="{FF2B5EF4-FFF2-40B4-BE49-F238E27FC236}">
                  <a16:creationId xmlns:a16="http://schemas.microsoft.com/office/drawing/2014/main" id="{BBAEFF42-1BC9-4AFD-A4C5-02144B57F95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78600966"/>
                </p:ext>
              </p:extLst>
            </p:nvPr>
          </p:nvGraphicFramePr>
          <p:xfrm>
            <a:off x="13527527" y="21641858"/>
            <a:ext cx="10137557" cy="99752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4" name="Diagram 13">
              <a:extLst>
                <a:ext uri="{FF2B5EF4-FFF2-40B4-BE49-F238E27FC236}">
                  <a16:creationId xmlns:a16="http://schemas.microsoft.com/office/drawing/2014/main" id="{AC074FA2-CFCB-4076-9F92-7F6EE45A415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86529379"/>
                </p:ext>
              </p:extLst>
            </p:nvPr>
          </p:nvGraphicFramePr>
          <p:xfrm>
            <a:off x="8185612" y="22691733"/>
            <a:ext cx="10137557" cy="99752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370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08CD4E3-C33F-4429-81D5-3667895D5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9070476"/>
            <a:ext cx="42793920" cy="142646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9921A8-B1BB-42E3-9999-56777EB6C363}"/>
              </a:ext>
            </a:extLst>
          </p:cNvPr>
          <p:cNvSpPr txBox="1"/>
          <p:nvPr/>
        </p:nvSpPr>
        <p:spPr>
          <a:xfrm>
            <a:off x="554942" y="389583"/>
            <a:ext cx="49889664" cy="83099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Ins="864000" rtlCol="0">
            <a:spAutoFit/>
          </a:bodyPr>
          <a:lstStyle/>
          <a:p>
            <a:pPr lvl="1" algn="just"/>
            <a:r>
              <a:rPr lang="el-GR" sz="7200" b="1" dirty="0">
                <a:solidFill>
                  <a:schemeClr val="accent6"/>
                </a:solidFill>
                <a:cs typeface="Angsana New" panose="020B0502040204020203" pitchFamily="18" charset="-34"/>
              </a:rPr>
              <a:t>Αποτελέσματα</a:t>
            </a:r>
          </a:p>
          <a:p>
            <a:pPr lvl="1" algn="just"/>
            <a:endParaRPr lang="el-GR" sz="6600" b="1" dirty="0">
              <a:cs typeface="Angsana New" panose="020B0502040204020203" pitchFamily="18" charset="-34"/>
            </a:endParaRPr>
          </a:p>
          <a:p>
            <a:pPr marL="1588770" lvl="1" indent="-857250" algn="just"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Θετική συσχέτιση των γενετικά καθορισμένων επιπέδων της βιταμίνης Β6 (Λόγος αναλογιών ανά τυπική απόκλιση [ΛΑΤΠ]: 1.06; 95% Διάστημα Εμπιστοσύνης [ΔΕ]: 1.00, 1.13; P=0.036). Δεν ήταν δυνατή η πραγματοποίηση αναλύσεων ευαισθησίας διότι υπήρχαν διαθέσιμοι μόνο δύο γενετικοί πολυμορφισμοί. </a:t>
            </a:r>
          </a:p>
          <a:p>
            <a:pPr marL="1588770" lvl="1" indent="-857250" algn="just"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Αρνητική σχέση του μαγνησίου (ΛΑΤΠ: 0.33; 95%ΔΕ: 0.11, 0.96; P=0.042) με τον κίνδυνο </a:t>
            </a:r>
            <a:r>
              <a:rPr lang="el-GR" sz="6600" dirty="0" err="1">
                <a:cs typeface="Angsana New" panose="020B0502040204020203" pitchFamily="18" charset="-34"/>
              </a:rPr>
              <a:t>νόσησης</a:t>
            </a:r>
            <a:r>
              <a:rPr lang="el-GR" sz="6600" dirty="0">
                <a:cs typeface="Angsana New" panose="020B0502040204020203" pitchFamily="18" charset="-34"/>
              </a:rPr>
              <a:t> με COVID-19, η οποία  δεν επαληθεύτηκε σε όλες τις αναλύσεις ευαισθησίας.</a:t>
            </a:r>
          </a:p>
          <a:p>
            <a:pPr marL="1588770" lvl="1" indent="-857250" algn="just">
              <a:buFont typeface="Arial" panose="020B0604020202020204" pitchFamily="34" charset="0"/>
              <a:buChar char="•"/>
            </a:pPr>
            <a:r>
              <a:rPr lang="el-GR" sz="6600" dirty="0">
                <a:cs typeface="Angsana New" panose="020B0502040204020203" pitchFamily="18" charset="-34"/>
              </a:rPr>
              <a:t>Τα υπόλοιπα μικροθρεπτικά συστατικά δεν βρέθηκαν να σχετίζονται με κάποια από τις εκβάσεις που εξετάστηκαν </a:t>
            </a:r>
            <a:r>
              <a:rPr lang="el-GR" sz="6600">
                <a:cs typeface="Angsana New" panose="020B0502040204020203" pitchFamily="18" charset="-34"/>
              </a:rPr>
              <a:t>(Εικόνα 1).</a:t>
            </a:r>
            <a:endParaRPr lang="en-US" sz="6600" dirty="0">
              <a:cs typeface="Angsana New" panose="020B0502040204020203" pitchFamily="18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BD1B9-036D-4161-AD0B-6D8295BC6CF9}"/>
              </a:ext>
            </a:extLst>
          </p:cNvPr>
          <p:cNvSpPr txBox="1"/>
          <p:nvPr/>
        </p:nvSpPr>
        <p:spPr>
          <a:xfrm>
            <a:off x="554942" y="9357007"/>
            <a:ext cx="7315200" cy="12344400"/>
          </a:xfrm>
          <a:prstGeom prst="rect">
            <a:avLst/>
          </a:prstGeom>
          <a:solidFill>
            <a:srgbClr val="EDF1F9"/>
          </a:solidFill>
        </p:spPr>
        <p:txBody>
          <a:bodyPr wrap="square">
            <a:spAutoFit/>
          </a:bodyPr>
          <a:lstStyle/>
          <a:p>
            <a:pPr marL="457200"/>
            <a:endParaRPr lang="en-US" sz="6500" b="1" dirty="0">
              <a:ea typeface="Calibri" panose="020F0502020204030204" pitchFamily="34" charset="0"/>
              <a:cs typeface="Angsana New" panose="020B0502040204020203" pitchFamily="18" charset="-34"/>
            </a:endParaRPr>
          </a:p>
          <a:p>
            <a:pPr marL="457200"/>
            <a:r>
              <a:rPr lang="el-GR" sz="6500" b="1" dirty="0">
                <a:ea typeface="Calibri" panose="020F0502020204030204" pitchFamily="34" charset="0"/>
                <a:cs typeface="Angsana New" panose="020B0502040204020203" pitchFamily="18" charset="-34"/>
              </a:rPr>
              <a:t>Εικόνα</a:t>
            </a:r>
            <a:r>
              <a:rPr lang="en-GB" sz="6500" b="1" dirty="0">
                <a:ea typeface="Calibri" panose="020F0502020204030204" pitchFamily="34" charset="0"/>
                <a:cs typeface="Angsana New" panose="020B0502040204020203" pitchFamily="18" charset="-34"/>
              </a:rPr>
              <a:t> </a:t>
            </a:r>
            <a:r>
              <a:rPr lang="en-US" sz="6500" b="1" dirty="0">
                <a:ea typeface="Calibri" panose="020F0502020204030204" pitchFamily="34" charset="0"/>
                <a:cs typeface="Angsana New" panose="020B0502040204020203" pitchFamily="18" charset="-34"/>
              </a:rPr>
              <a:t>1</a:t>
            </a:r>
            <a:r>
              <a:rPr lang="el-GR" sz="6500" b="1" dirty="0">
                <a:ea typeface="Calibri" panose="020F0502020204030204" pitchFamily="34" charset="0"/>
                <a:cs typeface="Angsana New" panose="020B0502040204020203" pitchFamily="18" charset="-34"/>
              </a:rPr>
              <a:t>.</a:t>
            </a:r>
            <a:endParaRPr lang="en-GB" sz="6500" b="1" dirty="0">
              <a:ea typeface="Calibri" panose="020F0502020204030204" pitchFamily="34" charset="0"/>
              <a:cs typeface="Angsana New" panose="020B0502040204020203" pitchFamily="18" charset="-34"/>
            </a:endParaRPr>
          </a:p>
          <a:p>
            <a:pPr marL="457200"/>
            <a:r>
              <a:rPr lang="el-GR" sz="6500" dirty="0">
                <a:ea typeface="Calibri" panose="020F0502020204030204" pitchFamily="34" charset="0"/>
                <a:cs typeface="Angsana New" panose="020B0502040204020203" pitchFamily="18" charset="-34"/>
              </a:rPr>
              <a:t>Σύνοψη των αποτελεσμάτων της ανάλυσης ΜΤ με τη χρήση της </a:t>
            </a:r>
            <a:r>
              <a:rPr lang="el-GR" sz="6600" dirty="0">
                <a:cs typeface="Angsana New" panose="020B0502040204020203" pitchFamily="18" charset="-34"/>
              </a:rPr>
              <a:t>IVW</a:t>
            </a:r>
            <a:r>
              <a:rPr lang="en-US" sz="6600" dirty="0">
                <a:cs typeface="Angsana New" panose="020B0502040204020203" pitchFamily="18" charset="-34"/>
              </a:rPr>
              <a:t> </a:t>
            </a:r>
            <a:r>
              <a:rPr lang="el-GR" sz="6600" dirty="0">
                <a:cs typeface="Angsana New" panose="020B0502040204020203" pitchFamily="18" charset="-34"/>
              </a:rPr>
              <a:t>και των αναλύσεων ευαισθησία</a:t>
            </a:r>
            <a:r>
              <a:rPr lang="en-US" sz="6600" dirty="0">
                <a:cs typeface="Angsana New" panose="020B0502040204020203" pitchFamily="18" charset="-34"/>
              </a:rPr>
              <a:t>s. </a:t>
            </a:r>
            <a:r>
              <a:rPr lang="en-US" sz="6600" dirty="0" err="1">
                <a:cs typeface="Angsana New" panose="020B0502040204020203" pitchFamily="18" charset="-34"/>
              </a:rPr>
              <a:t>ConMix</a:t>
            </a:r>
            <a:r>
              <a:rPr lang="en-US" sz="6600" dirty="0">
                <a:cs typeface="Angsana New" panose="020B0502040204020203" pitchFamily="18" charset="-34"/>
              </a:rPr>
              <a:t>: Contamination Mixture</a:t>
            </a:r>
            <a:endParaRPr lang="el-GR" sz="6600" dirty="0">
              <a:cs typeface="Angsana New" panose="020B0502040204020203" pitchFamily="18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D3923-2AC9-4F39-817F-38D5A54B6659}"/>
              </a:ext>
            </a:extLst>
          </p:cNvPr>
          <p:cNvSpPr/>
          <p:nvPr/>
        </p:nvSpPr>
        <p:spPr>
          <a:xfrm>
            <a:off x="1010027" y="1879986"/>
            <a:ext cx="49469040" cy="4389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E60C9-6122-462A-BD3E-874374D111E9}"/>
              </a:ext>
            </a:extLst>
          </p:cNvPr>
          <p:cNvSpPr txBox="1"/>
          <p:nvPr/>
        </p:nvSpPr>
        <p:spPr>
          <a:xfrm>
            <a:off x="554944" y="23326384"/>
            <a:ext cx="49889664" cy="52383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Ins="864000" spcCol="72000">
            <a:spAutoFit/>
          </a:bodyPr>
          <a:lstStyle>
            <a:defPPr>
              <a:defRPr lang="en-US"/>
            </a:defPPr>
            <a:lvl2pPr lvl="1" algn="just">
              <a:spcAft>
                <a:spcPts val="2400"/>
              </a:spcAft>
              <a:defRPr sz="4200" b="1">
                <a:latin typeface="Calibri "/>
                <a:cs typeface="Times New Roman" panose="02020603050405020304" pitchFamily="18" charset="0"/>
              </a:defRPr>
            </a:lvl2pPr>
          </a:lstStyle>
          <a:p>
            <a:pPr lvl="1"/>
            <a:r>
              <a:rPr lang="el-GR" sz="7200" dirty="0">
                <a:solidFill>
                  <a:schemeClr val="accent2">
                    <a:lumMod val="50000"/>
                  </a:schemeClr>
                </a:solidFill>
                <a:latin typeface="+mn-lt"/>
                <a:cs typeface="Angsana New" panose="020B0502040204020203" pitchFamily="18" charset="-34"/>
              </a:rPr>
              <a:t>Συμπεράσματα</a:t>
            </a:r>
            <a:endParaRPr lang="el-GR" sz="6600" dirty="0">
              <a:solidFill>
                <a:schemeClr val="accent2">
                  <a:lumMod val="50000"/>
                </a:schemeClr>
              </a:solidFill>
              <a:latin typeface="+mn-lt"/>
              <a:cs typeface="Angsana New" panose="020B0502040204020203" pitchFamily="18" charset="-34"/>
            </a:endParaRPr>
          </a:p>
          <a:p>
            <a:pPr lvl="1"/>
            <a:endParaRPr lang="el-GR" sz="6600" b="0" dirty="0">
              <a:latin typeface="+mn-lt"/>
              <a:cs typeface="Angsana New" panose="020B0502040204020203" pitchFamily="18" charset="-34"/>
            </a:endParaRPr>
          </a:p>
          <a:p>
            <a:pPr lvl="1"/>
            <a:r>
              <a:rPr lang="el-GR" sz="7200" b="0" dirty="0">
                <a:latin typeface="+mn-lt"/>
                <a:cs typeface="Angsana New" panose="020B0502040204020203" pitchFamily="18" charset="-34"/>
              </a:rPr>
              <a:t>Τα αποτελέσματα της παρούσας μελέτης παρέχουν μικρή υποστήριξη για τη συσχέτιση επιπέδων </a:t>
            </a:r>
            <a:r>
              <a:rPr lang="el-GR" sz="7200" b="0" dirty="0" err="1">
                <a:latin typeface="+mn-lt"/>
                <a:cs typeface="Angsana New" panose="020B0502040204020203" pitchFamily="18" charset="-34"/>
              </a:rPr>
              <a:t>μικροθρεπτικών</a:t>
            </a:r>
            <a:r>
              <a:rPr lang="el-GR" sz="7200" b="0" dirty="0">
                <a:latin typeface="+mn-lt"/>
                <a:cs typeface="Angsana New" panose="020B0502040204020203" pitchFamily="18" charset="-34"/>
              </a:rPr>
              <a:t> συστατικών στο πλάσμα με τη νόσο COVID-19.</a:t>
            </a:r>
            <a:endParaRPr lang="en-GB" sz="7200" b="0" dirty="0">
              <a:latin typeface="+mn-lt"/>
              <a:cs typeface="Angsana New" panose="020B0502040204020203" pitchFamily="18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7F7DA5-758C-40EA-9161-7906DF7DC0BB}"/>
              </a:ext>
            </a:extLst>
          </p:cNvPr>
          <p:cNvSpPr/>
          <p:nvPr/>
        </p:nvSpPr>
        <p:spPr>
          <a:xfrm>
            <a:off x="1010615" y="24742769"/>
            <a:ext cx="49377600" cy="4389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ngsana New" panose="020B0502040204020203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229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437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Emmanouil Bouras</dc:creator>
  <cp:lastModifiedBy>Emmanouil Bouras</cp:lastModifiedBy>
  <cp:revision>105</cp:revision>
  <dcterms:created xsi:type="dcterms:W3CDTF">2021-06-24T09:35:58Z</dcterms:created>
  <dcterms:modified xsi:type="dcterms:W3CDTF">2022-02-11T13:16:54Z</dcterms:modified>
</cp:coreProperties>
</file>