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6E9"/>
    <a:srgbClr val="FBF7EC"/>
    <a:srgbClr val="FBF7EB"/>
    <a:srgbClr val="FBF6EA"/>
    <a:srgbClr val="FCF8EE"/>
    <a:srgbClr val="581417"/>
    <a:srgbClr val="669092"/>
    <a:srgbClr val="FCF7EB"/>
    <a:srgbClr val="6D91D1"/>
    <a:srgbClr val="1E57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26" autoAdjust="0"/>
  </p:normalViewPr>
  <p:slideViewPr>
    <p:cSldViewPr snapToGrid="0">
      <p:cViewPr>
        <p:scale>
          <a:sx n="85" d="100"/>
          <a:sy n="85" d="100"/>
        </p:scale>
        <p:origin x="5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DC1ACB-49BF-4DA1-A33B-607A131B9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EB9771D-8EBC-4B6B-98E0-6CBF37D02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5C7D9DF-4706-40DF-8923-2E7F5329A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AFD-F866-44ED-9E08-483F69DEB02D}" type="datetimeFigureOut">
              <a:rPr lang="el-GR" smtClean="0"/>
              <a:t>11/2/2022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B7E2035-7714-4AB1-96AC-CCBA10A0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AB8FBFE-53A5-4214-A590-EDD34682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CEF-BEE8-4FD3-B8F6-62DF4C0300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613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F5A58C-8268-45C4-9892-B9198D20E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7BE7FDA-3F5E-408C-84AC-B2DCE71A1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90A2BD8-84DF-49D3-9497-C0420FEA5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AFD-F866-44ED-9E08-483F69DEB02D}" type="datetimeFigureOut">
              <a:rPr lang="el-GR" smtClean="0"/>
              <a:t>11/2/2022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77AB30B-6E4D-47EC-8022-9B776B0AE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421E909-D739-49E1-976F-C725234A0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CEF-BEE8-4FD3-B8F6-62DF4C0300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693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FF11DA0-0566-424B-995D-B362262D51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5FAF110-DE4A-4D0C-A24A-D897973CF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5EE1177-73A8-41AF-94B4-10F021BA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AFD-F866-44ED-9E08-483F69DEB02D}" type="datetimeFigureOut">
              <a:rPr lang="el-GR" smtClean="0"/>
              <a:t>11/2/2022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090B78F-2D03-4AA6-B50A-694651386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43F50F7-C792-43B9-85C1-46CF60ED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CEF-BEE8-4FD3-B8F6-62DF4C0300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578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A9BEC7-6488-4FDF-9492-B09C56714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BB3F58-E525-4F67-B378-405043037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78958DA-E6BB-4A10-B203-11B30846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AFD-F866-44ED-9E08-483F69DEB02D}" type="datetimeFigureOut">
              <a:rPr lang="el-GR" smtClean="0"/>
              <a:t>11/2/2022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2D535B2-07EB-40F4-8E05-835E344C2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6FC66C3-F25A-489C-A0A2-B5644746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CEF-BEE8-4FD3-B8F6-62DF4C0300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803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D0D85F-C38D-4811-8F70-F55275B60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0B028DC-4A2D-4130-9764-6354A0623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2110349-A00B-4CCE-A831-DC01D8BAE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AFD-F866-44ED-9E08-483F69DEB02D}" type="datetimeFigureOut">
              <a:rPr lang="el-GR" smtClean="0"/>
              <a:t>11/2/2022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484B82B-25B5-455E-9928-45C03B35A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404F71E-8BAD-4756-9C52-D56DB7EE3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CEF-BEE8-4FD3-B8F6-62DF4C0300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047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9CA55F-1052-4F9F-8ED3-82BAA31FC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2A0A3B-DB07-4E1B-B7D9-D78E3EB2F7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871CB24-6236-4684-9ACE-CC95AC29F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62D6BDE-C10C-4403-93C1-183DC3A3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AFD-F866-44ED-9E08-483F69DEB02D}" type="datetimeFigureOut">
              <a:rPr lang="el-GR" smtClean="0"/>
              <a:t>11/2/2022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148683D-B21A-4194-B72A-CB5DCBF1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35F2297-FCB8-4FC2-A479-1DE22897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CEF-BEE8-4FD3-B8F6-62DF4C0300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632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141E02-7DE1-471A-94DD-8336BD0B6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6BC343F-A12F-405F-AE35-1A367DFF9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E0C6362-33BC-4B1D-9674-94872F9FC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1A13A30-8462-4CC4-9AF5-114809963F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F11AED6-8B7E-4568-ACED-5ACF6537D0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54666DC-714B-4771-A138-E481DF2B6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AFD-F866-44ED-9E08-483F69DEB02D}" type="datetimeFigureOut">
              <a:rPr lang="el-GR" smtClean="0"/>
              <a:t>11/2/2022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73C205E-5C89-40CC-8036-637EB5EF4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91EFBD2-E338-451C-9791-6369474C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CEF-BEE8-4FD3-B8F6-62DF4C0300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396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8DFE3D-1B32-4E66-88A5-959E6E48F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8DB5D16-20B7-4907-9192-B535A0E9F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AFD-F866-44ED-9E08-483F69DEB02D}" type="datetimeFigureOut">
              <a:rPr lang="el-GR" smtClean="0"/>
              <a:t>11/2/2022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A0476FD-4FCD-4B7D-90F5-AA824F4B4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F32EF64-E7B2-49CC-9EF5-BCDD58556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CEF-BEE8-4FD3-B8F6-62DF4C0300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118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6D0450E-7527-44C6-B422-58750115F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AFD-F866-44ED-9E08-483F69DEB02D}" type="datetimeFigureOut">
              <a:rPr lang="el-GR" smtClean="0"/>
              <a:t>11/2/2022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C5B12C0-141A-46CA-8AAB-09FD34956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5672774-D30A-441E-8DF4-89DE2B141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CEF-BEE8-4FD3-B8F6-62DF4C0300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21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43F5FE-45B4-44C1-A260-D2F23870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3BC51F-ACF0-484B-B00C-4016EFA39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DC3AB2B-8495-42AA-8D94-3A5F5473F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721CD59-B71F-4841-83E8-8E7B71911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AFD-F866-44ED-9E08-483F69DEB02D}" type="datetimeFigureOut">
              <a:rPr lang="el-GR" smtClean="0"/>
              <a:t>11/2/2022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A36BF0D-36A0-4DDD-979E-040B86930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09983D2-6B73-4D74-876D-A47B70DD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CEF-BEE8-4FD3-B8F6-62DF4C0300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383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068A4A-A99A-42EF-94FC-F265C9676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876D398-2CD0-41E8-8AC9-789F131F1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FC65C66-19CD-4958-93B3-064498456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EC2286A-68A4-4AEF-BDE1-98D6B605D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AFD-F866-44ED-9E08-483F69DEB02D}" type="datetimeFigureOut">
              <a:rPr lang="el-GR" smtClean="0"/>
              <a:t>11/2/2022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5A5C7AF-B7DE-4112-A2D7-772E2BA96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767D399-B361-4327-A86F-B4EEA3A6D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1CEF-BEE8-4FD3-B8F6-62DF4C0300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947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F784A7B-5600-478D-9D6A-A1FBEF92E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C5539A3-5B01-4FD2-8682-1DD7F5573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E8018DF-EC85-4C48-97A8-0211DE5EBF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CCAFD-F866-44ED-9E08-483F69DEB02D}" type="datetimeFigureOut">
              <a:rPr lang="el-GR" smtClean="0"/>
              <a:t>11/2/2022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D9E8A1F-D6D8-4E0E-BBE6-205F8576C9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F845042-15DC-43F2-BE79-AC443ED8C8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31CEF-BEE8-4FD3-B8F6-62DF4C0300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380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5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Ορθογώνιο: Στρογγύλεμα γωνιών 11">
            <a:extLst>
              <a:ext uri="{FF2B5EF4-FFF2-40B4-BE49-F238E27FC236}">
                <a16:creationId xmlns:a16="http://schemas.microsoft.com/office/drawing/2014/main" id="{96A32102-E36C-4921-B8FE-ACDF5AF3A21A}"/>
              </a:ext>
            </a:extLst>
          </p:cNvPr>
          <p:cNvSpPr/>
          <p:nvPr/>
        </p:nvSpPr>
        <p:spPr>
          <a:xfrm>
            <a:off x="164517" y="1460248"/>
            <a:ext cx="3671650" cy="409574"/>
          </a:xfrm>
          <a:prstGeom prst="roundRect">
            <a:avLst/>
          </a:prstGeom>
          <a:solidFill>
            <a:srgbClr val="6D91D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Εισαγωγή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F71CB9-26A4-4222-B20A-68E8CE9B4A14}"/>
              </a:ext>
            </a:extLst>
          </p:cNvPr>
          <p:cNvSpPr txBox="1"/>
          <p:nvPr/>
        </p:nvSpPr>
        <p:spPr>
          <a:xfrm>
            <a:off x="154130" y="1962050"/>
            <a:ext cx="3661259" cy="15098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71450" indent="-171450" algn="just">
              <a:lnSpc>
                <a:spcPts val="15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νόσος του κορονοϊού 2019 (COVID-19) προκαλείται από τον κορονοϊό σοβαρού οξέος αναπνευστικού συνδρόμου τύπου 2, και μέχρι σήμερα έχει επιφέρει πάνω από πέντε εκατομμύρια θανάτους.</a:t>
            </a:r>
          </a:p>
          <a:p>
            <a:pPr marL="171450" indent="-171450" algn="just">
              <a:lnSpc>
                <a:spcPts val="15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Επιδημιολογικές και πειραματικές μελέτες έχουν δείξει ότι διαμεσολαβητές της φλεγμονής σχετίζονται με τη νόσο COVID-19.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Ορθογώνιο: Στρογγύλεμα γωνιών 14">
            <a:extLst>
              <a:ext uri="{FF2B5EF4-FFF2-40B4-BE49-F238E27FC236}">
                <a16:creationId xmlns:a16="http://schemas.microsoft.com/office/drawing/2014/main" id="{2B992669-5A45-4E91-9FEF-B48B4D7C4FC5}"/>
              </a:ext>
            </a:extLst>
          </p:cNvPr>
          <p:cNvSpPr/>
          <p:nvPr/>
        </p:nvSpPr>
        <p:spPr>
          <a:xfrm>
            <a:off x="4165790" y="1460248"/>
            <a:ext cx="3661260" cy="408944"/>
          </a:xfrm>
          <a:prstGeom prst="roundRect">
            <a:avLst/>
          </a:prstGeom>
          <a:solidFill>
            <a:srgbClr val="6D91D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Υλικό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918B75-9A96-4B1C-91E6-F56D4787A482}"/>
              </a:ext>
            </a:extLst>
          </p:cNvPr>
          <p:cNvSpPr txBox="1"/>
          <p:nvPr/>
        </p:nvSpPr>
        <p:spPr>
          <a:xfrm>
            <a:off x="4155399" y="1971149"/>
            <a:ext cx="3682041" cy="4023400"/>
          </a:xfrm>
          <a:prstGeom prst="rect">
            <a:avLst/>
          </a:prstGeom>
          <a:noFill/>
        </p:spPr>
        <p:txBody>
          <a:bodyPr wrap="square" lIns="36000" tIns="36000" rIns="36000" bIns="36000">
            <a:spAutoFit/>
          </a:bodyPr>
          <a:lstStyle/>
          <a:p>
            <a:pPr marL="171450" indent="-171450" algn="just">
              <a:lnSpc>
                <a:spcPts val="15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Εφαρμόστηκε ανάλυση 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Μεντελιανής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τυχαιοποίησης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(Διάγραμμα 1) 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δύο δειγμάτων σε 87,870 ασθενείς με 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COVID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-19, 17,992 ασθενείς με σοβαρή νόσο που χρειάστηκαν νοσηλεία και έως 2,210,804 άτομα στην ομάδα ελέγχου, Ευρωπαϊκής καταγωγής, από το συνασπισμό ‘COVID-19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H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ost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enetics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nitiative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’.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Διάγραμμα 2)</a:t>
            </a:r>
          </a:p>
          <a:p>
            <a:pPr marL="171450" indent="-171450" algn="just">
              <a:lnSpc>
                <a:spcPts val="15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Επιλέχθηκαν ως βοηθητικές μεταβλητές 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μονο-νουκλεοτιδικοί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πολυμορφισμοί σχετιζόμενοι με τα επίπεδα των 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κυτταροκινών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στο αίμα που εντοπίζονται εγγύς του γονιδίου που κωδικοποιεί την κάθε 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κυτταροκίνη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(cis-</a:t>
            </a:r>
            <a:r>
              <a:rPr lang="en-US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pQTL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cis-protein quantitative trait locus 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και 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</a:rPr>
              <a:t>cis-</a:t>
            </a:r>
            <a:r>
              <a:rPr lang="en-US" sz="1100" dirty="0" err="1">
                <a:latin typeface="Arial" panose="020B0604020202020204" pitchFamily="34" charset="0"/>
                <a:ea typeface="Calibri" panose="020F0502020204030204" pitchFamily="34" charset="0"/>
              </a:rPr>
              <a:t>eQTL</a:t>
            </a:r>
            <a:r>
              <a:rPr lang="el-GR" sz="1100" dirty="0"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</a:rPr>
              <a:t>cis-expression quantitative trait locus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US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71450" indent="-171450" algn="just">
              <a:lnSpc>
                <a:spcPts val="15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Χρησιμοποιήθηκε η μέθοδος στάθμισης με το αντίστροφο της διακύμανσης (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IVW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 και αναλύσεις ευαισθησίας (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MR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Egger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MR Weighted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Median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).</a:t>
            </a:r>
          </a:p>
          <a:p>
            <a:pPr marL="171450" indent="-171450" algn="just">
              <a:lnSpc>
                <a:spcPts val="15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Πραγματοποιήθηκε διόρθωση για πολλαπλές συγκρίσεις με τη μέθοδο </a:t>
            </a:r>
            <a:r>
              <a:rPr lang="en-US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Benjamini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Hochberg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12546713-C114-4D04-9241-0DF26391FF8A}"/>
              </a:ext>
            </a:extLst>
          </p:cNvPr>
          <p:cNvSpPr/>
          <p:nvPr/>
        </p:nvSpPr>
        <p:spPr>
          <a:xfrm>
            <a:off x="154130" y="3630153"/>
            <a:ext cx="3682042" cy="409574"/>
          </a:xfrm>
          <a:prstGeom prst="roundRect">
            <a:avLst/>
          </a:prstGeom>
          <a:solidFill>
            <a:srgbClr val="6D91D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Σκοπός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C6435F-3009-4824-AAE6-136019FF7C02}"/>
              </a:ext>
            </a:extLst>
          </p:cNvPr>
          <p:cNvSpPr txBox="1"/>
          <p:nvPr/>
        </p:nvSpPr>
        <p:spPr>
          <a:xfrm>
            <a:off x="174913" y="4144481"/>
            <a:ext cx="3661259" cy="83021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71450" indent="-171450" algn="just">
              <a:lnSpc>
                <a:spcPts val="15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διερεύνηση της σχέσης των γενετικά καθορισμένων επιπέδων 35 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κυτταροκινών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σχετιζόμενων με τη φλεγμονή με τον κίνδυνο </a:t>
            </a:r>
            <a:r>
              <a:rPr lang="el-GR" sz="1100" dirty="0">
                <a:latin typeface="Arial" panose="020B0604020202020204" pitchFamily="34" charset="0"/>
                <a:cs typeface="Times New Roman" panose="02020603050405020304" pitchFamily="18" charset="0"/>
              </a:rPr>
              <a:t>λοίμωξης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από </a:t>
            </a:r>
            <a:r>
              <a:rPr lang="en-I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SARS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IE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 και τη σοβαρότητα 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νόσησης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με COVID-19.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C85B04-8DB6-4453-91BE-C5A42FE76A64}"/>
              </a:ext>
            </a:extLst>
          </p:cNvPr>
          <p:cNvSpPr txBox="1"/>
          <p:nvPr/>
        </p:nvSpPr>
        <p:spPr>
          <a:xfrm>
            <a:off x="255661" y="6396335"/>
            <a:ext cx="6068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b="1" dirty="0"/>
              <a:t>Διάγραμμα 1: </a:t>
            </a:r>
            <a:r>
              <a:rPr lang="el-GR" sz="1200" dirty="0"/>
              <a:t>Σχηματική απεικόνιση </a:t>
            </a:r>
            <a:r>
              <a:rPr lang="el-GR" sz="1200" dirty="0" err="1"/>
              <a:t>Μεντελιανής</a:t>
            </a:r>
            <a:r>
              <a:rPr lang="el-GR" sz="1200" dirty="0"/>
              <a:t> </a:t>
            </a:r>
          </a:p>
          <a:p>
            <a:pPr algn="just"/>
            <a:r>
              <a:rPr lang="el-GR" sz="1200" dirty="0" err="1"/>
              <a:t>τυχαιοποίησης</a:t>
            </a:r>
            <a:r>
              <a:rPr lang="el-GR" sz="1200" dirty="0"/>
              <a:t> </a:t>
            </a:r>
            <a:r>
              <a:rPr lang="el-GR" sz="1200" i="1" dirty="0"/>
              <a:t>(Β</a:t>
            </a:r>
            <a:r>
              <a:rPr lang="en-US" sz="1200" i="1" dirty="0" err="1"/>
              <a:t>urgess</a:t>
            </a:r>
            <a:r>
              <a:rPr lang="en-US" sz="1200" i="1" dirty="0"/>
              <a:t> S, Epidemiology 2017; 28: 30</a:t>
            </a:r>
            <a:r>
              <a:rPr lang="el-GR" sz="1200" i="1" dirty="0"/>
              <a:t>)</a:t>
            </a:r>
          </a:p>
          <a:p>
            <a:endParaRPr lang="el-GR" sz="1200" baseline="30000" dirty="0"/>
          </a:p>
        </p:txBody>
      </p:sp>
      <p:grpSp>
        <p:nvGrpSpPr>
          <p:cNvPr id="10" name="Ομάδα 9">
            <a:extLst>
              <a:ext uri="{FF2B5EF4-FFF2-40B4-BE49-F238E27FC236}">
                <a16:creationId xmlns:a16="http://schemas.microsoft.com/office/drawing/2014/main" id="{AD5A8E12-73D6-424E-886C-93201746901B}"/>
              </a:ext>
            </a:extLst>
          </p:cNvPr>
          <p:cNvGrpSpPr/>
          <p:nvPr/>
        </p:nvGrpSpPr>
        <p:grpSpPr>
          <a:xfrm>
            <a:off x="0" y="0"/>
            <a:ext cx="12192000" cy="1339460"/>
            <a:chOff x="0" y="0"/>
            <a:chExt cx="12192000" cy="133946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A427563-C435-42EA-BFDD-FAC753FF5B67}"/>
                </a:ext>
              </a:extLst>
            </p:cNvPr>
            <p:cNvSpPr txBox="1"/>
            <p:nvPr/>
          </p:nvSpPr>
          <p:spPr>
            <a:xfrm>
              <a:off x="0" y="0"/>
              <a:ext cx="12192000" cy="133946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effectLst>
              <a:glow rad="63500">
                <a:schemeClr val="accent5">
                  <a:satMod val="175000"/>
                  <a:alpha val="40000"/>
                </a:schemeClr>
              </a:glow>
              <a:innerShdw blurRad="63500" dist="50800" dir="16200000">
                <a:prstClr val="black">
                  <a:alpha val="50000"/>
                </a:prstClr>
              </a:innerShdw>
            </a:effectLst>
          </p:spPr>
          <p:txBody>
            <a:bodyPr wrap="square" lIns="216000" tIns="36000" rIns="936000" bIns="36000" rtlCol="0" anchor="t" anchorCtr="0">
              <a:spAutoFit/>
            </a:bodyPr>
            <a:lstStyle/>
            <a:p>
              <a:pPr algn="ctr"/>
              <a:r>
                <a:rPr lang="el-GR" sz="2000" b="1" dirty="0">
                  <a:solidFill>
                    <a:schemeClr val="bg1"/>
                  </a:solidFill>
                </a:rPr>
                <a:t>ΓΕΝΕΤΙΚΑ ΠΡΟΚΑΘΟΡΙΣΜΕΝΑ ΕΠΙΠΕΔΑ ΚΥΤΤΑΡΟΚΙΝΩΝ ΤΗΣ ΦΛΕΓΜΟΝΗΣ ΣΤΟ AIMA ΚΑΙ ΝΟΣΟΣ </a:t>
              </a:r>
              <a:endParaRPr lang="en-US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el-GR" sz="2000" b="1" dirty="0">
                  <a:solidFill>
                    <a:schemeClr val="bg1"/>
                  </a:solidFill>
                </a:rPr>
                <a:t>COVID-19: ΜΕΛΕΤΗ ΜΕΝΤΕΛΙΑΝΗΣ ΤΥΧΑΙΟΠΟΙΗΣΗΣ </a:t>
              </a:r>
            </a:p>
            <a:p>
              <a:pPr algn="ctr"/>
              <a:endParaRPr lang="el-GR" sz="800" dirty="0">
                <a:solidFill>
                  <a:schemeClr val="bg1"/>
                </a:solidFill>
              </a:endParaRPr>
            </a:p>
            <a:p>
              <a:pPr algn="ctr">
                <a:lnSpc>
                  <a:spcPts val="1200"/>
                </a:lnSpc>
              </a:pPr>
              <a:r>
                <a:rPr lang="el-GR" sz="1200" dirty="0">
                  <a:solidFill>
                    <a:schemeClr val="bg1"/>
                  </a:solidFill>
                </a:rPr>
                <a:t>Ροντογιάννη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l-GR" sz="1200" dirty="0">
                  <a:solidFill>
                    <a:schemeClr val="bg1"/>
                  </a:solidFill>
                </a:rPr>
                <a:t>Μαρίνα</a:t>
              </a:r>
              <a:r>
                <a:rPr lang="el-GR" sz="1200" baseline="30000" dirty="0">
                  <a:solidFill>
                    <a:schemeClr val="bg1"/>
                  </a:solidFill>
                </a:rPr>
                <a:t>1</a:t>
              </a:r>
              <a:r>
                <a:rPr lang="el-GR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>
                  <a:solidFill>
                    <a:schemeClr val="bg1"/>
                  </a:solidFill>
                </a:rPr>
                <a:t>A</a:t>
              </a:r>
              <a:r>
                <a:rPr lang="el-GR" sz="1200" dirty="0" err="1">
                  <a:solidFill>
                    <a:schemeClr val="bg1"/>
                  </a:solidFill>
                </a:rPr>
                <a:t>σημακόπουλος</a:t>
              </a:r>
              <a:r>
                <a:rPr lang="el-GR" sz="1200" dirty="0">
                  <a:solidFill>
                    <a:schemeClr val="bg1"/>
                  </a:solidFill>
                </a:rPr>
                <a:t> Αλέξανδρος-Γεώργιος</a:t>
              </a:r>
              <a:r>
                <a:rPr lang="el-GR" sz="1200" baseline="30000" dirty="0">
                  <a:solidFill>
                    <a:schemeClr val="bg1"/>
                  </a:solidFill>
                </a:rPr>
                <a:t>1</a:t>
              </a:r>
              <a:r>
                <a:rPr lang="el-GR" sz="1200" dirty="0">
                  <a:solidFill>
                    <a:schemeClr val="bg1"/>
                  </a:solidFill>
                </a:rPr>
                <a:t>, Μπούρας Εμμανουήλ</a:t>
              </a:r>
              <a:r>
                <a:rPr lang="el-GR" sz="1200" baseline="30000" dirty="0">
                  <a:solidFill>
                    <a:schemeClr val="bg1"/>
                  </a:solidFill>
                </a:rPr>
                <a:t>1</a:t>
              </a:r>
              <a:r>
                <a:rPr lang="el-GR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Karhunen</a:t>
              </a:r>
              <a:r>
                <a:rPr lang="en-US" sz="1200" dirty="0">
                  <a:solidFill>
                    <a:schemeClr val="bg1"/>
                  </a:solidFill>
                </a:rPr>
                <a:t> Ville</a:t>
              </a:r>
              <a:r>
                <a:rPr lang="en-US" sz="1200" baseline="30000" dirty="0">
                  <a:solidFill>
                    <a:schemeClr val="bg1"/>
                  </a:solidFill>
                </a:rPr>
                <a:t>2</a:t>
              </a:r>
              <a:r>
                <a:rPr lang="el-GR" sz="1200" dirty="0">
                  <a:solidFill>
                    <a:schemeClr val="bg1"/>
                  </a:solidFill>
                </a:rPr>
                <a:t>,</a:t>
              </a:r>
              <a:r>
                <a:rPr lang="en-US" sz="1200" dirty="0">
                  <a:solidFill>
                    <a:schemeClr val="bg1"/>
                  </a:solidFill>
                </a:rPr>
                <a:t> Gill Dipender</a:t>
              </a:r>
              <a:r>
                <a:rPr lang="en-US" sz="1200" baseline="30000" dirty="0">
                  <a:solidFill>
                    <a:schemeClr val="bg1"/>
                  </a:solidFill>
                </a:rPr>
                <a:t>2</a:t>
              </a:r>
              <a:r>
                <a:rPr lang="el-GR" sz="1200" dirty="0">
                  <a:solidFill>
                    <a:schemeClr val="bg1"/>
                  </a:solidFill>
                </a:rPr>
                <a:t>,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Jarvelin</a:t>
              </a:r>
              <a:r>
                <a:rPr lang="en-US" sz="1200" dirty="0">
                  <a:solidFill>
                    <a:schemeClr val="bg1"/>
                  </a:solidFill>
                </a:rPr>
                <a:t> Marjo-Riitta</a:t>
              </a:r>
              <a:r>
                <a:rPr lang="en-US" sz="1200" baseline="30000" dirty="0">
                  <a:solidFill>
                    <a:schemeClr val="bg1"/>
                  </a:solidFill>
                </a:rPr>
                <a:t>2</a:t>
              </a:r>
              <a:r>
                <a:rPr lang="el-GR" sz="1200" dirty="0">
                  <a:solidFill>
                    <a:schemeClr val="bg1"/>
                  </a:solidFill>
                </a:rPr>
                <a:t>,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Dehghan</a:t>
              </a:r>
              <a:r>
                <a:rPr lang="en-US" sz="1200" dirty="0">
                  <a:solidFill>
                    <a:schemeClr val="bg1"/>
                  </a:solidFill>
                </a:rPr>
                <a:t> Abbas</a:t>
              </a:r>
              <a:r>
                <a:rPr lang="en-US" sz="1200" baseline="30000" dirty="0">
                  <a:solidFill>
                    <a:schemeClr val="bg1"/>
                  </a:solidFill>
                </a:rPr>
                <a:t>2</a:t>
              </a:r>
              <a:r>
                <a:rPr lang="el-GR" sz="1200" dirty="0">
                  <a:solidFill>
                    <a:schemeClr val="bg1"/>
                  </a:solidFill>
                </a:rPr>
                <a:t>,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</a:p>
            <a:p>
              <a:pPr algn="ctr">
                <a:spcAft>
                  <a:spcPts val="600"/>
                </a:spcAft>
              </a:pPr>
              <a:r>
                <a:rPr lang="el-GR" sz="1200" baseline="30000" dirty="0">
                  <a:solidFill>
                    <a:schemeClr val="bg1"/>
                  </a:solidFill>
                </a:rPr>
                <a:t> </a:t>
              </a:r>
              <a:r>
                <a:rPr lang="el-GR" sz="1200" dirty="0" err="1">
                  <a:solidFill>
                    <a:schemeClr val="bg1"/>
                  </a:solidFill>
                </a:rPr>
                <a:t>Τσιλίδης</a:t>
              </a:r>
              <a:r>
                <a:rPr lang="el-GR" sz="1200" dirty="0">
                  <a:solidFill>
                    <a:schemeClr val="bg1"/>
                  </a:solidFill>
                </a:rPr>
                <a:t> Κωνσταντίνος</a:t>
              </a:r>
              <a:r>
                <a:rPr lang="el-GR" sz="1200" baseline="30000" dirty="0">
                  <a:solidFill>
                    <a:schemeClr val="bg1"/>
                  </a:solidFill>
                </a:rPr>
                <a:t>1,2</a:t>
              </a:r>
            </a:p>
            <a:p>
              <a:pPr algn="ctr"/>
              <a:endParaRPr lang="el-GR" sz="800" baseline="30000" dirty="0">
                <a:solidFill>
                  <a:schemeClr val="bg1"/>
                </a:solidFill>
              </a:endParaRPr>
            </a:p>
            <a:p>
              <a:pPr algn="ctr">
                <a:lnSpc>
                  <a:spcPts val="0"/>
                </a:lnSpc>
              </a:pPr>
              <a:r>
                <a:rPr lang="el-GR" sz="1200" baseline="30000" dirty="0">
                  <a:solidFill>
                    <a:schemeClr val="bg1"/>
                  </a:solidFill>
                </a:rPr>
                <a:t>1 </a:t>
              </a:r>
              <a:r>
                <a:rPr lang="el-GR" sz="900" dirty="0">
                  <a:solidFill>
                    <a:schemeClr val="bg1"/>
                  </a:solidFill>
                </a:rPr>
                <a:t>Εργαστήριο Υγιεινής και Επιδημιολογίας, Τμήμα Ιατρικής, Σχολή Επιστημών Υγείας, Πανεπιστήμιο Ιωαννίνων, Ιωάννινα </a:t>
              </a:r>
              <a:r>
                <a:rPr lang="el-GR" sz="900" baseline="30000" dirty="0">
                  <a:solidFill>
                    <a:schemeClr val="bg1"/>
                  </a:solidFill>
                </a:rPr>
                <a:t>2</a:t>
              </a:r>
              <a:r>
                <a:rPr lang="el-GR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>
                  <a:solidFill>
                    <a:schemeClr val="bg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Department of Epidemiology and Biostatistics, School of Public Health, Imperial College London, London</a:t>
              </a:r>
              <a:endParaRPr lang="el-GR" sz="9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7" name="Εικόνα 16" descr="Εικόνα που περιέχει κείμενο&#10;&#10;Περιγραφή που δημιουργήθηκε αυτόματα">
              <a:extLst>
                <a:ext uri="{FF2B5EF4-FFF2-40B4-BE49-F238E27FC236}">
                  <a16:creationId xmlns:a16="http://schemas.microsoft.com/office/drawing/2014/main" id="{DFA636B3-32E3-481F-A842-AF5B12BA71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1140" y="133959"/>
              <a:ext cx="638780" cy="918885"/>
            </a:xfrm>
            <a:prstGeom prst="rect">
              <a:avLst/>
            </a:prstGeom>
          </p:spPr>
        </p:pic>
      </p:grp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6B82C71-9D2A-4784-B752-48FAACC132E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5" b="4108"/>
          <a:stretch/>
        </p:blipFill>
        <p:spPr>
          <a:xfrm>
            <a:off x="255662" y="5076888"/>
            <a:ext cx="3458194" cy="131944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C1FDBAD-7E3B-41B0-9E97-53AD3A8AEFAD}"/>
              </a:ext>
            </a:extLst>
          </p:cNvPr>
          <p:cNvSpPr txBox="1"/>
          <p:nvPr/>
        </p:nvSpPr>
        <p:spPr>
          <a:xfrm>
            <a:off x="8268971" y="6526308"/>
            <a:ext cx="3790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/>
              <a:t>Διάγραμμα 2: </a:t>
            </a:r>
            <a:r>
              <a:rPr lang="el-GR" sz="1200" dirty="0"/>
              <a:t>Μεθοδολογία μελέτης  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99697AB2-DF2B-4281-ACDA-574E05D324E3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2549" y="1460248"/>
            <a:ext cx="4108377" cy="50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03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5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F10B3337-6C9C-42AE-B437-FA6642E5DC54}"/>
              </a:ext>
            </a:extLst>
          </p:cNvPr>
          <p:cNvSpPr txBox="1"/>
          <p:nvPr/>
        </p:nvSpPr>
        <p:spPr>
          <a:xfrm>
            <a:off x="4176546" y="6055039"/>
            <a:ext cx="5872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/>
              <a:t>Διάγραμμα 3: </a:t>
            </a:r>
            <a:r>
              <a:rPr lang="el-GR" sz="1200" dirty="0"/>
              <a:t>Σχέση </a:t>
            </a:r>
            <a:r>
              <a:rPr lang="en-US" sz="1200" dirty="0"/>
              <a:t>cis-</a:t>
            </a:r>
            <a:r>
              <a:rPr lang="en-US" sz="1200" dirty="0" err="1"/>
              <a:t>pQTL</a:t>
            </a:r>
            <a:r>
              <a:rPr lang="en-US" sz="1200" dirty="0"/>
              <a:t> </a:t>
            </a:r>
            <a:r>
              <a:rPr lang="el-GR" sz="1200" dirty="0"/>
              <a:t>και </a:t>
            </a:r>
            <a:r>
              <a:rPr lang="en-US" sz="1200" dirty="0"/>
              <a:t>cis-</a:t>
            </a:r>
            <a:r>
              <a:rPr lang="en-US" sz="1200" dirty="0" err="1"/>
              <a:t>eQTL</a:t>
            </a:r>
            <a:r>
              <a:rPr lang="en-US" sz="1200" dirty="0"/>
              <a:t> </a:t>
            </a:r>
            <a:r>
              <a:rPr lang="el-GR" sz="1200" dirty="0" err="1"/>
              <a:t>κυτταροκινών</a:t>
            </a:r>
            <a:r>
              <a:rPr lang="el-GR" sz="1200" dirty="0"/>
              <a:t> με κάθε έκβαση</a:t>
            </a:r>
          </a:p>
        </p:txBody>
      </p:sp>
      <p:sp>
        <p:nvSpPr>
          <p:cNvPr id="24" name="Ορθογώνιο: Στρογγύλεμα γωνιών 23">
            <a:extLst>
              <a:ext uri="{FF2B5EF4-FFF2-40B4-BE49-F238E27FC236}">
                <a16:creationId xmlns:a16="http://schemas.microsoft.com/office/drawing/2014/main" id="{ABE72A72-D0DD-4BD3-9E0D-C09F1EFEC64F}"/>
              </a:ext>
            </a:extLst>
          </p:cNvPr>
          <p:cNvSpPr/>
          <p:nvPr/>
        </p:nvSpPr>
        <p:spPr>
          <a:xfrm>
            <a:off x="142558" y="4664665"/>
            <a:ext cx="3693608" cy="409574"/>
          </a:xfrm>
          <a:prstGeom prst="roundRect">
            <a:avLst/>
          </a:prstGeom>
          <a:solidFill>
            <a:srgbClr val="6D91D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Συμπεράσματα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A00036-45E1-41D9-9C88-663F7BB149AA}"/>
              </a:ext>
            </a:extLst>
          </p:cNvPr>
          <p:cNvSpPr txBox="1"/>
          <p:nvPr/>
        </p:nvSpPr>
        <p:spPr>
          <a:xfrm>
            <a:off x="142558" y="5254469"/>
            <a:ext cx="3693608" cy="83887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71450" indent="-171450" algn="just">
              <a:lnSpc>
                <a:spcPts val="15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Είναι αναγκαία η επικύρωση των ευρημάτων της παρούσας μελέτης προκειμένου να υποστηριχθεί η πιθανή αξιοποίηση των συγκεκριμένων 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κυτταροκινών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ως μοριακοί στόχοι φαρμάκων κατά της COVID-19.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A8453D5-B5C7-492A-8732-BCC9B6BAB57F}"/>
              </a:ext>
            </a:extLst>
          </p:cNvPr>
          <p:cNvSpPr txBox="1"/>
          <p:nvPr/>
        </p:nvSpPr>
        <p:spPr>
          <a:xfrm>
            <a:off x="164517" y="6367550"/>
            <a:ext cx="3692674" cy="40011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marL="144000"/>
            <a:r>
              <a:rPr lang="el-GR" sz="1000" dirty="0"/>
              <a:t>Η μελέτη αυτή χρηματοδοτήθηκε από το </a:t>
            </a:r>
            <a:r>
              <a:rPr lang="en-US" sz="1000" dirty="0"/>
              <a:t>Cancer Research UK (C18281/A29019) </a:t>
            </a:r>
            <a:endParaRPr lang="el-GR" sz="1000" dirty="0"/>
          </a:p>
        </p:txBody>
      </p:sp>
      <p:grpSp>
        <p:nvGrpSpPr>
          <p:cNvPr id="19" name="Ομάδα 18">
            <a:extLst>
              <a:ext uri="{FF2B5EF4-FFF2-40B4-BE49-F238E27FC236}">
                <a16:creationId xmlns:a16="http://schemas.microsoft.com/office/drawing/2014/main" id="{C10C3A8B-6665-4626-9C28-0B9D07618F94}"/>
              </a:ext>
            </a:extLst>
          </p:cNvPr>
          <p:cNvGrpSpPr/>
          <p:nvPr/>
        </p:nvGrpSpPr>
        <p:grpSpPr>
          <a:xfrm>
            <a:off x="0" y="0"/>
            <a:ext cx="12192000" cy="1339460"/>
            <a:chOff x="0" y="0"/>
            <a:chExt cx="12192000" cy="133946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5A57957-6B53-4306-8EE1-E1A4C6FA3141}"/>
                </a:ext>
              </a:extLst>
            </p:cNvPr>
            <p:cNvSpPr txBox="1"/>
            <p:nvPr/>
          </p:nvSpPr>
          <p:spPr>
            <a:xfrm>
              <a:off x="0" y="0"/>
              <a:ext cx="12192000" cy="133946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effectLst>
              <a:glow rad="63500">
                <a:schemeClr val="accent5">
                  <a:satMod val="175000"/>
                  <a:alpha val="40000"/>
                </a:schemeClr>
              </a:glow>
              <a:innerShdw blurRad="63500" dist="50800" dir="16200000">
                <a:prstClr val="black">
                  <a:alpha val="50000"/>
                </a:prstClr>
              </a:innerShdw>
            </a:effectLst>
          </p:spPr>
          <p:txBody>
            <a:bodyPr wrap="square" lIns="216000" tIns="36000" rIns="936000" bIns="36000" rtlCol="0" anchor="t" anchorCtr="0">
              <a:spAutoFit/>
            </a:bodyPr>
            <a:lstStyle/>
            <a:p>
              <a:pPr algn="ctr"/>
              <a:r>
                <a:rPr lang="el-GR" sz="2000" b="1" dirty="0">
                  <a:solidFill>
                    <a:schemeClr val="bg1"/>
                  </a:solidFill>
                </a:rPr>
                <a:t>ΓΕΝΕΤΙΚΑ ΠΡΟΚΑΘΟΡΙΣΜΕΝΑ ΕΠΙΠΕΔΑ ΚΥΤΤΑΡΟΚΙΝΩΝ ΤΗΣ ΦΛΕΓΜΟΝΗΣ ΣΤΟ AIMA ΚΑΙ ΝΟΣΟΣ </a:t>
              </a:r>
              <a:endParaRPr lang="en-US" sz="2000" b="1" dirty="0">
                <a:solidFill>
                  <a:schemeClr val="bg1"/>
                </a:solidFill>
              </a:endParaRPr>
            </a:p>
            <a:p>
              <a:pPr algn="ctr"/>
              <a:r>
                <a:rPr lang="el-GR" sz="2000" b="1" dirty="0">
                  <a:solidFill>
                    <a:schemeClr val="bg1"/>
                  </a:solidFill>
                </a:rPr>
                <a:t>COVID-19: ΜΕΛΕΤΗ ΜΕΝΤΕΛΙΑΝΗΣ ΤΥΧΑΙΟΠΟΙΗΣΗΣ </a:t>
              </a:r>
            </a:p>
            <a:p>
              <a:pPr algn="ctr"/>
              <a:endParaRPr lang="el-GR" sz="800" dirty="0">
                <a:solidFill>
                  <a:schemeClr val="bg1"/>
                </a:solidFill>
              </a:endParaRPr>
            </a:p>
            <a:p>
              <a:pPr algn="ctr">
                <a:lnSpc>
                  <a:spcPts val="1200"/>
                </a:lnSpc>
              </a:pPr>
              <a:r>
                <a:rPr lang="el-GR" sz="1200" dirty="0">
                  <a:solidFill>
                    <a:schemeClr val="bg1"/>
                  </a:solidFill>
                </a:rPr>
                <a:t>Ροντογιάννη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l-GR" sz="1200" dirty="0">
                  <a:solidFill>
                    <a:schemeClr val="bg1"/>
                  </a:solidFill>
                </a:rPr>
                <a:t>Μαρίνα</a:t>
              </a:r>
              <a:r>
                <a:rPr lang="el-GR" sz="1200" baseline="30000" dirty="0">
                  <a:solidFill>
                    <a:schemeClr val="bg1"/>
                  </a:solidFill>
                </a:rPr>
                <a:t>1</a:t>
              </a:r>
              <a:r>
                <a:rPr lang="el-GR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>
                  <a:solidFill>
                    <a:schemeClr val="bg1"/>
                  </a:solidFill>
                </a:rPr>
                <a:t>A</a:t>
              </a:r>
              <a:r>
                <a:rPr lang="el-GR" sz="1200" dirty="0" err="1">
                  <a:solidFill>
                    <a:schemeClr val="bg1"/>
                  </a:solidFill>
                </a:rPr>
                <a:t>σημακόπουλος</a:t>
              </a:r>
              <a:r>
                <a:rPr lang="el-GR" sz="1200" dirty="0">
                  <a:solidFill>
                    <a:schemeClr val="bg1"/>
                  </a:solidFill>
                </a:rPr>
                <a:t> Αλέξανδρος-Γεώργιος</a:t>
              </a:r>
              <a:r>
                <a:rPr lang="el-GR" sz="1200" baseline="30000" dirty="0">
                  <a:solidFill>
                    <a:schemeClr val="bg1"/>
                  </a:solidFill>
                </a:rPr>
                <a:t>1</a:t>
              </a:r>
              <a:r>
                <a:rPr lang="el-GR" sz="1200" dirty="0">
                  <a:solidFill>
                    <a:schemeClr val="bg1"/>
                  </a:solidFill>
                </a:rPr>
                <a:t>, Μπούρας Εμμανουήλ</a:t>
              </a:r>
              <a:r>
                <a:rPr lang="el-GR" sz="1200" baseline="30000" dirty="0">
                  <a:solidFill>
                    <a:schemeClr val="bg1"/>
                  </a:solidFill>
                </a:rPr>
                <a:t>1</a:t>
              </a:r>
              <a:r>
                <a:rPr lang="el-GR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Karhunen</a:t>
              </a:r>
              <a:r>
                <a:rPr lang="en-US" sz="1200" dirty="0">
                  <a:solidFill>
                    <a:schemeClr val="bg1"/>
                  </a:solidFill>
                </a:rPr>
                <a:t> Ville</a:t>
              </a:r>
              <a:r>
                <a:rPr lang="en-US" sz="1200" baseline="30000" dirty="0">
                  <a:solidFill>
                    <a:schemeClr val="bg1"/>
                  </a:solidFill>
                </a:rPr>
                <a:t>2</a:t>
              </a:r>
              <a:r>
                <a:rPr lang="el-GR" sz="1200" dirty="0">
                  <a:solidFill>
                    <a:schemeClr val="bg1"/>
                  </a:solidFill>
                </a:rPr>
                <a:t>,</a:t>
              </a:r>
              <a:r>
                <a:rPr lang="en-US" sz="1200" dirty="0">
                  <a:solidFill>
                    <a:schemeClr val="bg1"/>
                  </a:solidFill>
                </a:rPr>
                <a:t> Gill Dipender</a:t>
              </a:r>
              <a:r>
                <a:rPr lang="en-US" sz="1200" baseline="30000" dirty="0">
                  <a:solidFill>
                    <a:schemeClr val="bg1"/>
                  </a:solidFill>
                </a:rPr>
                <a:t>2</a:t>
              </a:r>
              <a:r>
                <a:rPr lang="el-GR" sz="1200" dirty="0">
                  <a:solidFill>
                    <a:schemeClr val="bg1"/>
                  </a:solidFill>
                </a:rPr>
                <a:t>,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Jarvelin</a:t>
              </a:r>
              <a:r>
                <a:rPr lang="en-US" sz="1200" dirty="0">
                  <a:solidFill>
                    <a:schemeClr val="bg1"/>
                  </a:solidFill>
                </a:rPr>
                <a:t> Marjo-Riitta</a:t>
              </a:r>
              <a:r>
                <a:rPr lang="en-US" sz="1200" baseline="30000" dirty="0">
                  <a:solidFill>
                    <a:schemeClr val="bg1"/>
                  </a:solidFill>
                </a:rPr>
                <a:t>2</a:t>
              </a:r>
              <a:r>
                <a:rPr lang="el-GR" sz="1200" dirty="0">
                  <a:solidFill>
                    <a:schemeClr val="bg1"/>
                  </a:solidFill>
                </a:rPr>
                <a:t>,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Dehghan</a:t>
              </a:r>
              <a:r>
                <a:rPr lang="en-US" sz="1200" dirty="0">
                  <a:solidFill>
                    <a:schemeClr val="bg1"/>
                  </a:solidFill>
                </a:rPr>
                <a:t> Abbas</a:t>
              </a:r>
              <a:r>
                <a:rPr lang="en-US" sz="1200" baseline="30000" dirty="0">
                  <a:solidFill>
                    <a:schemeClr val="bg1"/>
                  </a:solidFill>
                </a:rPr>
                <a:t>2</a:t>
              </a:r>
              <a:r>
                <a:rPr lang="el-GR" sz="1200" dirty="0">
                  <a:solidFill>
                    <a:schemeClr val="bg1"/>
                  </a:solidFill>
                </a:rPr>
                <a:t>,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</a:p>
            <a:p>
              <a:pPr algn="ctr">
                <a:spcAft>
                  <a:spcPts val="600"/>
                </a:spcAft>
              </a:pPr>
              <a:r>
                <a:rPr lang="el-GR" sz="1200" baseline="30000" dirty="0">
                  <a:solidFill>
                    <a:schemeClr val="bg1"/>
                  </a:solidFill>
                </a:rPr>
                <a:t> </a:t>
              </a:r>
              <a:r>
                <a:rPr lang="el-GR" sz="1200" dirty="0" err="1">
                  <a:solidFill>
                    <a:schemeClr val="bg1"/>
                  </a:solidFill>
                </a:rPr>
                <a:t>Τσιλίδης</a:t>
              </a:r>
              <a:r>
                <a:rPr lang="el-GR" sz="1200" dirty="0">
                  <a:solidFill>
                    <a:schemeClr val="bg1"/>
                  </a:solidFill>
                </a:rPr>
                <a:t> Κωνσταντίνος</a:t>
              </a:r>
              <a:r>
                <a:rPr lang="el-GR" sz="1200" baseline="30000" dirty="0">
                  <a:solidFill>
                    <a:schemeClr val="bg1"/>
                  </a:solidFill>
                </a:rPr>
                <a:t>1,2</a:t>
              </a:r>
            </a:p>
            <a:p>
              <a:pPr algn="ctr"/>
              <a:endParaRPr lang="el-GR" sz="800" baseline="30000" dirty="0">
                <a:solidFill>
                  <a:schemeClr val="bg1"/>
                </a:solidFill>
              </a:endParaRPr>
            </a:p>
            <a:p>
              <a:pPr algn="ctr">
                <a:lnSpc>
                  <a:spcPts val="0"/>
                </a:lnSpc>
              </a:pPr>
              <a:r>
                <a:rPr lang="el-GR" sz="1200" baseline="30000" dirty="0">
                  <a:solidFill>
                    <a:schemeClr val="bg1"/>
                  </a:solidFill>
                </a:rPr>
                <a:t>1 </a:t>
              </a:r>
              <a:r>
                <a:rPr lang="el-GR" sz="900" dirty="0">
                  <a:solidFill>
                    <a:schemeClr val="bg1"/>
                  </a:solidFill>
                </a:rPr>
                <a:t>Εργαστήριο Υγιεινής και Επιδημιολογίας, Τμήμα Ιατρικής, Σχολή Επιστημών Υγείας, Πανεπιστήμιο Ιωαννίνων, Ιωάννινα </a:t>
              </a:r>
              <a:r>
                <a:rPr lang="el-GR" sz="900" baseline="30000" dirty="0">
                  <a:solidFill>
                    <a:schemeClr val="bg1"/>
                  </a:solidFill>
                </a:rPr>
                <a:t>2</a:t>
              </a:r>
              <a:r>
                <a:rPr lang="el-GR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>
                  <a:solidFill>
                    <a:schemeClr val="bg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Department of Epidemiology and Biostatistics, School of Public Health, Imperial College London, London</a:t>
              </a:r>
              <a:endParaRPr lang="el-GR" sz="9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22" name="Εικόνα 21" descr="Εικόνα που περιέχει κείμενο&#10;&#10;Περιγραφή που δημιουργήθηκε αυτόματα">
              <a:extLst>
                <a:ext uri="{FF2B5EF4-FFF2-40B4-BE49-F238E27FC236}">
                  <a16:creationId xmlns:a16="http://schemas.microsoft.com/office/drawing/2014/main" id="{5C024263-AA6A-4D85-999D-0C60E750DB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1140" y="133959"/>
              <a:ext cx="638780" cy="918885"/>
            </a:xfrm>
            <a:prstGeom prst="rect">
              <a:avLst/>
            </a:prstGeom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52D8A823-711C-4D28-9AE7-0187F908F9E0}"/>
              </a:ext>
            </a:extLst>
          </p:cNvPr>
          <p:cNvSpPr txBox="1"/>
          <p:nvPr/>
        </p:nvSpPr>
        <p:spPr>
          <a:xfrm>
            <a:off x="164517" y="2000772"/>
            <a:ext cx="3671649" cy="242637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71450" indent="-171450" algn="just">
              <a:lnSpc>
                <a:spcPts val="15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Βρέθηκε προστατευτική σχέση των γενετικά προκαθορισμένων επιπέδων της 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-18 (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interleukin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-18) και θετική συσχέτιση των 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(interleukin-1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και </a:t>
            </a:r>
            <a:r>
              <a:rPr lang="en-US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SeSelectin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soluble 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selectin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με τον κίνδυνο 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νόσησης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με COVID-19. </a:t>
            </a:r>
          </a:p>
          <a:p>
            <a:pPr marL="171450" indent="-171450" algn="just">
              <a:lnSpc>
                <a:spcPts val="15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Επίσης προστατευτική σχέση των MCSF (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macrophage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colony-stimulating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και 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sICAM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intercellular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adhesion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molecule-1) με τον κίνδυνο νοσηλείας μετά από </a:t>
            </a:r>
            <a:r>
              <a:rPr lang="el-GR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νόσηση</a:t>
            </a: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με COVID-19. (Διάγραμμα 3)</a:t>
            </a:r>
          </a:p>
          <a:p>
            <a:pPr marL="171450" indent="-171450" algn="just">
              <a:lnSpc>
                <a:spcPts val="15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l-GR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Οι παραπάνω συσχετίσεις επιβεβαιώθηκαν στις αναλύσεις ευαισθησίας.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Ορθογώνιο: Στρογγύλεμα γωνιών 26">
            <a:extLst>
              <a:ext uri="{FF2B5EF4-FFF2-40B4-BE49-F238E27FC236}">
                <a16:creationId xmlns:a16="http://schemas.microsoft.com/office/drawing/2014/main" id="{93069B73-2D9A-465F-B9D2-9E65B9709DD5}"/>
              </a:ext>
            </a:extLst>
          </p:cNvPr>
          <p:cNvSpPr/>
          <p:nvPr/>
        </p:nvSpPr>
        <p:spPr>
          <a:xfrm>
            <a:off x="164517" y="1460248"/>
            <a:ext cx="3671650" cy="409574"/>
          </a:xfrm>
          <a:prstGeom prst="roundRect">
            <a:avLst/>
          </a:prstGeom>
          <a:solidFill>
            <a:srgbClr val="6D91D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Αποτελέσματα</a:t>
            </a:r>
          </a:p>
        </p:txBody>
      </p:sp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02259138-528C-4C0D-B3BA-BFB945A9D76D}"/>
              </a:ext>
            </a:extLst>
          </p:cNvPr>
          <p:cNvGrpSpPr/>
          <p:nvPr/>
        </p:nvGrpSpPr>
        <p:grpSpPr>
          <a:xfrm>
            <a:off x="6118482" y="5677443"/>
            <a:ext cx="3930331" cy="230833"/>
            <a:chOff x="4137636" y="5847482"/>
            <a:chExt cx="3930331" cy="230833"/>
          </a:xfrm>
        </p:grpSpPr>
        <p:sp>
          <p:nvSpPr>
            <p:cNvPr id="28" name="Ορθογώνιο 27">
              <a:extLst>
                <a:ext uri="{FF2B5EF4-FFF2-40B4-BE49-F238E27FC236}">
                  <a16:creationId xmlns:a16="http://schemas.microsoft.com/office/drawing/2014/main" id="{2DF77A13-B783-48C3-BCD3-788EEF81AE3D}"/>
                </a:ext>
              </a:extLst>
            </p:cNvPr>
            <p:cNvSpPr/>
            <p:nvPr/>
          </p:nvSpPr>
          <p:spPr>
            <a:xfrm>
              <a:off x="4137636" y="5911460"/>
              <a:ext cx="753036" cy="107577"/>
            </a:xfrm>
            <a:prstGeom prst="rect">
              <a:avLst/>
            </a:prstGeom>
            <a:noFill/>
            <a:ln w="19050">
              <a:solidFill>
                <a:srgbClr val="58141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Ορθογώνιο 28">
              <a:extLst>
                <a:ext uri="{FF2B5EF4-FFF2-40B4-BE49-F238E27FC236}">
                  <a16:creationId xmlns:a16="http://schemas.microsoft.com/office/drawing/2014/main" id="{E0CCC84C-FEEA-478D-A785-27BED42082A6}"/>
                </a:ext>
              </a:extLst>
            </p:cNvPr>
            <p:cNvSpPr/>
            <p:nvPr/>
          </p:nvSpPr>
          <p:spPr>
            <a:xfrm>
              <a:off x="5822297" y="5911413"/>
              <a:ext cx="753036" cy="102971"/>
            </a:xfrm>
            <a:prstGeom prst="rect">
              <a:avLst/>
            </a:prstGeom>
            <a:noFill/>
            <a:ln w="19050">
              <a:solidFill>
                <a:srgbClr val="58141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300" b="1" dirty="0">
                <a:solidFill>
                  <a:schemeClr val="tx1"/>
                </a:solidFill>
              </a:endParaRPr>
            </a:p>
            <a:p>
              <a:pPr algn="ctr"/>
              <a:r>
                <a:rPr lang="el-GR" sz="1050" b="1" dirty="0">
                  <a:solidFill>
                    <a:schemeClr val="tx1"/>
                  </a:solidFill>
                </a:rPr>
                <a:t>*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2EF2BE3-CD17-40C7-AC98-9C729F3C4C1F}"/>
                </a:ext>
              </a:extLst>
            </p:cNvPr>
            <p:cNvSpPr txBox="1"/>
            <p:nvPr/>
          </p:nvSpPr>
          <p:spPr>
            <a:xfrm>
              <a:off x="4890672" y="5847483"/>
              <a:ext cx="7995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p-value&lt;0.05</a:t>
              </a:r>
              <a:endParaRPr lang="el-GR" sz="9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D1CCDC6-C40C-4014-9768-55BE2FCF3C51}"/>
                </a:ext>
              </a:extLst>
            </p:cNvPr>
            <p:cNvSpPr txBox="1"/>
            <p:nvPr/>
          </p:nvSpPr>
          <p:spPr>
            <a:xfrm>
              <a:off x="6575333" y="5847482"/>
              <a:ext cx="149263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/>
                <a:t>FDR&lt;0.05</a:t>
              </a:r>
              <a:endParaRPr lang="el-GR" sz="900" dirty="0"/>
            </a:p>
          </p:txBody>
        </p:sp>
      </p:grp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2DF99141-655C-4507-9FCC-1DB0539B36CB}"/>
              </a:ext>
            </a:extLst>
          </p:cNvPr>
          <p:cNvSpPr/>
          <p:nvPr/>
        </p:nvSpPr>
        <p:spPr>
          <a:xfrm>
            <a:off x="7609242" y="2889107"/>
            <a:ext cx="272527" cy="225910"/>
          </a:xfrm>
          <a:prstGeom prst="rect">
            <a:avLst/>
          </a:prstGeom>
          <a:solidFill>
            <a:srgbClr val="FCF8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Ορθογώνιο 31">
            <a:extLst>
              <a:ext uri="{FF2B5EF4-FFF2-40B4-BE49-F238E27FC236}">
                <a16:creationId xmlns:a16="http://schemas.microsoft.com/office/drawing/2014/main" id="{3306C11A-A513-4D63-B17A-1A233AD0D352}"/>
              </a:ext>
            </a:extLst>
          </p:cNvPr>
          <p:cNvSpPr/>
          <p:nvPr/>
        </p:nvSpPr>
        <p:spPr>
          <a:xfrm>
            <a:off x="11677733" y="2845340"/>
            <a:ext cx="272527" cy="225910"/>
          </a:xfrm>
          <a:prstGeom prst="rect">
            <a:avLst/>
          </a:prstGeom>
          <a:solidFill>
            <a:srgbClr val="FCF8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EBCF057C-6CD4-49C3-A342-17C261924409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798" y="1536939"/>
            <a:ext cx="4086590" cy="4131053"/>
          </a:xfrm>
          <a:prstGeom prst="rect">
            <a:avLst/>
          </a:prstGeom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BF50312E-A1A7-479C-9218-44332EAAE1EE}"/>
              </a:ext>
            </a:extLst>
          </p:cNvPr>
          <p:cNvSpPr/>
          <p:nvPr/>
        </p:nvSpPr>
        <p:spPr>
          <a:xfrm>
            <a:off x="7609242" y="2889107"/>
            <a:ext cx="517146" cy="182143"/>
          </a:xfrm>
          <a:prstGeom prst="rect">
            <a:avLst/>
          </a:prstGeom>
          <a:solidFill>
            <a:srgbClr val="FBF6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Ορθογώνιο 32">
            <a:extLst>
              <a:ext uri="{FF2B5EF4-FFF2-40B4-BE49-F238E27FC236}">
                <a16:creationId xmlns:a16="http://schemas.microsoft.com/office/drawing/2014/main" id="{16DE4A77-DBF7-4B64-9D12-639CC375F4CA}"/>
              </a:ext>
            </a:extLst>
          </p:cNvPr>
          <p:cNvSpPr/>
          <p:nvPr/>
        </p:nvSpPr>
        <p:spPr>
          <a:xfrm>
            <a:off x="11608696" y="2889106"/>
            <a:ext cx="517146" cy="182143"/>
          </a:xfrm>
          <a:prstGeom prst="rect">
            <a:avLst/>
          </a:prstGeom>
          <a:solidFill>
            <a:srgbClr val="FBF6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D9A3236C-1F20-45A2-8652-A26DE6615BAC}"/>
              </a:ext>
            </a:extLst>
          </p:cNvPr>
          <p:cNvSpPr/>
          <p:nvPr/>
        </p:nvSpPr>
        <p:spPr>
          <a:xfrm>
            <a:off x="11532642" y="2875865"/>
            <a:ext cx="562708" cy="195384"/>
          </a:xfrm>
          <a:prstGeom prst="rect">
            <a:avLst/>
          </a:prstGeom>
          <a:solidFill>
            <a:srgbClr val="FBF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FF9F1BC-607F-4754-8945-3723EAD6A507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516" y="1536939"/>
            <a:ext cx="3925834" cy="4055868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DA160DDD-7DC2-402E-A2CB-0363D6030025}"/>
              </a:ext>
            </a:extLst>
          </p:cNvPr>
          <p:cNvSpPr/>
          <p:nvPr/>
        </p:nvSpPr>
        <p:spPr>
          <a:xfrm>
            <a:off x="11513264" y="2829692"/>
            <a:ext cx="625214" cy="238694"/>
          </a:xfrm>
          <a:prstGeom prst="rect">
            <a:avLst/>
          </a:prstGeom>
          <a:solidFill>
            <a:srgbClr val="FB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836354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</TotalTime>
  <Words>518</Words>
  <Application>Microsoft Office PowerPoint</Application>
  <PresentationFormat>Ευρεία οθόνη</PresentationFormat>
  <Paragraphs>39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Θέμα του Office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Marina Rontogianni</dc:creator>
  <cp:lastModifiedBy>Marina Rontogianni</cp:lastModifiedBy>
  <cp:revision>101</cp:revision>
  <dcterms:created xsi:type="dcterms:W3CDTF">2022-02-07T11:16:48Z</dcterms:created>
  <dcterms:modified xsi:type="dcterms:W3CDTF">2022-02-11T21:04:11Z</dcterms:modified>
</cp:coreProperties>
</file>