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17" autoAdjust="0"/>
    <p:restoredTop sz="94660"/>
  </p:normalViewPr>
  <p:slideViewPr>
    <p:cSldViewPr snapToGrid="0">
      <p:cViewPr varScale="1">
        <p:scale>
          <a:sx n="106" d="100"/>
          <a:sy n="106"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a:p>
        </p:txBody>
      </p:sp>
      <p:sp>
        <p:nvSpPr>
          <p:cNvPr id="4" name="Θέση ημερομηνίας 3"/>
          <p:cNvSpPr>
            <a:spLocks noGrp="1"/>
          </p:cNvSpPr>
          <p:nvPr>
            <p:ph type="dt" sz="half" idx="10"/>
          </p:nvPr>
        </p:nvSpPr>
        <p:spPr/>
        <p:txBody>
          <a:bodyPr/>
          <a:lstStyle/>
          <a:p>
            <a:fld id="{C6321D8B-855C-4E83-BAAB-0BB095D7E659}" type="datetimeFigureOut">
              <a:rPr lang="en-US" smtClean="0"/>
              <a:t>2/16/2022</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325243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C6321D8B-855C-4E83-BAAB-0BB095D7E659}" type="datetimeFigureOut">
              <a:rPr lang="en-US" smtClean="0"/>
              <a:t>2/16/2022</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133847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C6321D8B-855C-4E83-BAAB-0BB095D7E659}" type="datetimeFigureOut">
              <a:rPr lang="en-US" smtClean="0"/>
              <a:t>2/16/2022</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255625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C6321D8B-855C-4E83-BAAB-0BB095D7E659}" type="datetimeFigureOut">
              <a:rPr lang="en-US" smtClean="0"/>
              <a:t>2/16/2022</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267310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C6321D8B-855C-4E83-BAAB-0BB095D7E659}" type="datetimeFigureOut">
              <a:rPr lang="en-US" smtClean="0"/>
              <a:t>2/16/2022</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14753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p>
            <a:fld id="{C6321D8B-855C-4E83-BAAB-0BB095D7E659}" type="datetimeFigureOut">
              <a:rPr lang="en-US" smtClean="0"/>
              <a:t>2/16/2022</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2385602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p>
            <a:fld id="{C6321D8B-855C-4E83-BAAB-0BB095D7E659}" type="datetimeFigureOut">
              <a:rPr lang="en-US" smtClean="0"/>
              <a:t>2/16/2022</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95756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p>
            <a:fld id="{C6321D8B-855C-4E83-BAAB-0BB095D7E659}" type="datetimeFigureOut">
              <a:rPr lang="en-US" smtClean="0"/>
              <a:t>2/16/2022</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213045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6321D8B-855C-4E83-BAAB-0BB095D7E659}" type="datetimeFigureOut">
              <a:rPr lang="en-US" smtClean="0"/>
              <a:t>2/16/2022</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285341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6321D8B-855C-4E83-BAAB-0BB095D7E659}" type="datetimeFigureOut">
              <a:rPr lang="en-US" smtClean="0"/>
              <a:t>2/16/2022</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268432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6321D8B-855C-4E83-BAAB-0BB095D7E659}" type="datetimeFigureOut">
              <a:rPr lang="en-US" smtClean="0"/>
              <a:t>2/16/2022</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9E8D418B-934E-4C08-9F4E-F34A88D79170}" type="slidenum">
              <a:rPr lang="en-US" smtClean="0"/>
              <a:t>‹#›</a:t>
            </a:fld>
            <a:endParaRPr lang="en-US"/>
          </a:p>
        </p:txBody>
      </p:sp>
    </p:spTree>
    <p:extLst>
      <p:ext uri="{BB962C8B-B14F-4D97-AF65-F5344CB8AC3E}">
        <p14:creationId xmlns:p14="http://schemas.microsoft.com/office/powerpoint/2010/main" val="402448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21D8B-855C-4E83-BAAB-0BB095D7E659}" type="datetimeFigureOut">
              <a:rPr lang="en-US" smtClean="0"/>
              <a:t>2/16/2022</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D418B-934E-4C08-9F4E-F34A88D79170}" type="slidenum">
              <a:rPr lang="en-US" smtClean="0"/>
              <a:t>‹#›</a:t>
            </a:fld>
            <a:endParaRPr lang="en-US"/>
          </a:p>
        </p:txBody>
      </p:sp>
    </p:spTree>
    <p:extLst>
      <p:ext uri="{BB962C8B-B14F-4D97-AF65-F5344CB8AC3E}">
        <p14:creationId xmlns:p14="http://schemas.microsoft.com/office/powerpoint/2010/main" val="2188766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687785"/>
            </a:gs>
            <a:gs pos="100000">
              <a:srgbClr val="C6E3FE"/>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04934" y="1"/>
            <a:ext cx="10121151" cy="914400"/>
          </a:xfrm>
        </p:spPr>
        <p:txBody>
          <a:bodyPr>
            <a:noAutofit/>
          </a:bodyPr>
          <a:lstStyle/>
          <a:p>
            <a:pPr algn="ctr">
              <a:lnSpc>
                <a:spcPct val="100000"/>
              </a:lnSpc>
            </a:pPr>
            <a:r>
              <a:rPr lang="el-GR" sz="2300" b="1" dirty="0" smtClean="0"/>
              <a:t>COVID-19 </a:t>
            </a:r>
            <a:r>
              <a:rPr lang="el-GR" sz="2300" b="1" dirty="0" smtClean="0"/>
              <a:t>&amp; Μικροβιακή αντοχή: Δεδομένα από το ηλεκτρονικό δίκτυο επιτήρησης της μικροβιακής αντοχής WHONET-G</a:t>
            </a:r>
            <a:r>
              <a:rPr lang="en-US" sz="2300" b="1" dirty="0" err="1" smtClean="0"/>
              <a:t>reece</a:t>
            </a:r>
            <a:r>
              <a:rPr lang="el-GR" sz="2300" b="1" dirty="0" smtClean="0"/>
              <a:t> </a:t>
            </a:r>
            <a:r>
              <a:rPr lang="el-GR" sz="2300" b="1" dirty="0" smtClean="0"/>
              <a:t>(</a:t>
            </a:r>
            <a:r>
              <a:rPr lang="el-GR" sz="2300" b="1" dirty="0" smtClean="0"/>
              <a:t>Ιανουάριος 2018 - Μάρτιος </a:t>
            </a:r>
            <a:r>
              <a:rPr lang="el-GR" sz="2300" b="1" dirty="0" smtClean="0"/>
              <a:t>2021)</a:t>
            </a:r>
            <a:endParaRPr lang="en-US" sz="2300" b="1" dirty="0"/>
          </a:p>
        </p:txBody>
      </p:sp>
      <p:sp>
        <p:nvSpPr>
          <p:cNvPr id="3" name="Θέση περιεχομένου 2"/>
          <p:cNvSpPr>
            <a:spLocks noGrp="1"/>
          </p:cNvSpPr>
          <p:nvPr>
            <p:ph sz="half" idx="1"/>
          </p:nvPr>
        </p:nvSpPr>
        <p:spPr>
          <a:xfrm>
            <a:off x="114300" y="2768601"/>
            <a:ext cx="5905500" cy="1739900"/>
          </a:xfrm>
        </p:spPr>
        <p:txBody>
          <a:bodyPr>
            <a:normAutofit/>
          </a:bodyPr>
          <a:lstStyle/>
          <a:p>
            <a:pPr marL="0" indent="0" algn="just">
              <a:lnSpc>
                <a:spcPct val="100000"/>
              </a:lnSpc>
              <a:buNone/>
            </a:pPr>
            <a:r>
              <a:rPr lang="el-GR" sz="1600" dirty="0" smtClean="0">
                <a:latin typeface="+mj-lt"/>
              </a:rPr>
              <a:t>Οι αλλαγές στις καθημερινές νοσοκομειακές πρακτικές λόγω της έλευσης της COVID-19 είναι πιθανό να έχουν επηρεάσει τα επίπεδα μικροβιακής αντοχής.</a:t>
            </a:r>
            <a:endParaRPr lang="en-US" sz="1600" dirty="0" smtClean="0">
              <a:latin typeface="+mj-lt"/>
            </a:endParaRPr>
          </a:p>
          <a:p>
            <a:pPr marL="0" indent="0" algn="just">
              <a:lnSpc>
                <a:spcPct val="100000"/>
              </a:lnSpc>
              <a:buNone/>
            </a:pPr>
            <a:r>
              <a:rPr lang="el-GR" sz="1600" dirty="0" smtClean="0">
                <a:latin typeface="+mj-lt"/>
              </a:rPr>
              <a:t>Σκοπός της παρούσας μελέτης είναι η εκτίμηση αυτής της πιθανής επίδρασης όπως αποτυπώθηκε από το Δίκτυο Επιτήρησης Μικροβιακής Αντοχής WHONET-</a:t>
            </a:r>
            <a:r>
              <a:rPr lang="el-GR" sz="1600" dirty="0" err="1" smtClean="0">
                <a:latin typeface="+mj-lt"/>
              </a:rPr>
              <a:t>Greece</a:t>
            </a:r>
            <a:r>
              <a:rPr lang="el-GR" sz="1600" dirty="0" smtClean="0">
                <a:latin typeface="+mj-lt"/>
              </a:rPr>
              <a:t>.</a:t>
            </a:r>
            <a:endParaRPr lang="en-US" sz="1600" dirty="0">
              <a:latin typeface="+mj-lt"/>
            </a:endParaRPr>
          </a:p>
        </p:txBody>
      </p:sp>
      <p:sp>
        <p:nvSpPr>
          <p:cNvPr id="4" name="Θέση περιεχομένου 3"/>
          <p:cNvSpPr>
            <a:spLocks noGrp="1"/>
          </p:cNvSpPr>
          <p:nvPr>
            <p:ph sz="half" idx="2"/>
          </p:nvPr>
        </p:nvSpPr>
        <p:spPr>
          <a:xfrm>
            <a:off x="6172200" y="5156200"/>
            <a:ext cx="5918200" cy="1701800"/>
          </a:xfrm>
        </p:spPr>
        <p:txBody>
          <a:bodyPr>
            <a:normAutofit/>
          </a:bodyPr>
          <a:lstStyle/>
          <a:p>
            <a:pPr marL="0" indent="0" algn="just">
              <a:lnSpc>
                <a:spcPct val="100000"/>
              </a:lnSpc>
              <a:buNone/>
            </a:pPr>
            <a:r>
              <a:rPr lang="el-GR" sz="1600" dirty="0" smtClean="0">
                <a:latin typeface="+mj-lt"/>
              </a:rPr>
              <a:t>Τα δεδομένα χωρίστηκαν σε δύο περιόδους, Ιανουάριος 2018</a:t>
            </a:r>
            <a:r>
              <a:rPr lang="en-US" sz="1600" dirty="0" smtClean="0">
                <a:latin typeface="+mj-lt"/>
              </a:rPr>
              <a:t> </a:t>
            </a:r>
            <a:r>
              <a:rPr lang="el-GR" sz="1600" dirty="0" smtClean="0">
                <a:latin typeface="+mj-lt"/>
              </a:rPr>
              <a:t>-</a:t>
            </a:r>
            <a:r>
              <a:rPr lang="en-US" sz="1600" dirty="0" smtClean="0">
                <a:latin typeface="+mj-lt"/>
              </a:rPr>
              <a:t> </a:t>
            </a:r>
            <a:r>
              <a:rPr lang="el-GR" sz="1600" dirty="0" smtClean="0">
                <a:latin typeface="+mj-lt"/>
              </a:rPr>
              <a:t>Μάρτιος 2020 (προ COVID-19) και Απρίλιος 2020</a:t>
            </a:r>
            <a:r>
              <a:rPr lang="en-US" sz="1600" dirty="0" smtClean="0">
                <a:latin typeface="+mj-lt"/>
              </a:rPr>
              <a:t> </a:t>
            </a:r>
            <a:r>
              <a:rPr lang="el-GR" sz="1600" dirty="0" smtClean="0">
                <a:latin typeface="+mj-lt"/>
              </a:rPr>
              <a:t>-</a:t>
            </a:r>
            <a:r>
              <a:rPr lang="en-US" sz="1600" dirty="0" smtClean="0">
                <a:latin typeface="+mj-lt"/>
              </a:rPr>
              <a:t> </a:t>
            </a:r>
            <a:r>
              <a:rPr lang="el-GR" sz="1600" dirty="0" smtClean="0">
                <a:latin typeface="+mj-lt"/>
              </a:rPr>
              <a:t>Μάρτιος 2021 (COVID-19). Χρησιμοποιήθηκε η ανάλυση διακοπτόμενων </a:t>
            </a:r>
            <a:r>
              <a:rPr lang="el-GR" sz="1600" dirty="0" err="1" smtClean="0">
                <a:latin typeface="+mj-lt"/>
              </a:rPr>
              <a:t>χρονοσειρών</a:t>
            </a:r>
            <a:r>
              <a:rPr lang="el-GR" sz="1600" dirty="0" smtClean="0">
                <a:latin typeface="+mj-lt"/>
              </a:rPr>
              <a:t> προκειμένου να αξιολογηθούν οι διαφορές στο ρυθμό μεταβολής των επιπέδων μικροβιακής αντοχής πριν και μετά τις αλλαγές που επέφερε η έλευση της COVID-19.</a:t>
            </a:r>
            <a:endParaRPr lang="en-US" sz="1600" dirty="0">
              <a:latin typeface="+mj-lt"/>
            </a:endParaRPr>
          </a:p>
        </p:txBody>
      </p:sp>
      <p:sp>
        <p:nvSpPr>
          <p:cNvPr id="5" name="Ορθογώνιο 4"/>
          <p:cNvSpPr/>
          <p:nvPr/>
        </p:nvSpPr>
        <p:spPr>
          <a:xfrm>
            <a:off x="114300" y="914401"/>
            <a:ext cx="11976100" cy="1384995"/>
          </a:xfrm>
          <a:prstGeom prst="rect">
            <a:avLst/>
          </a:prstGeom>
        </p:spPr>
        <p:txBody>
          <a:bodyPr wrap="square">
            <a:spAutoFit/>
          </a:bodyPr>
          <a:lstStyle/>
          <a:p>
            <a:r>
              <a:rPr lang="el-GR" u="sng" dirty="0">
                <a:latin typeface="+mj-lt"/>
              </a:rPr>
              <a:t>Πολέμης Μιχάλης</a:t>
            </a:r>
            <a:r>
              <a:rPr lang="el-GR" baseline="30000" dirty="0">
                <a:latin typeface="+mj-lt"/>
              </a:rPr>
              <a:t>1</a:t>
            </a:r>
            <a:r>
              <a:rPr lang="el-GR" dirty="0">
                <a:latin typeface="+mj-lt"/>
              </a:rPr>
              <a:t>, Μανδηλαρά Γεωργία</a:t>
            </a:r>
            <a:r>
              <a:rPr lang="el-GR" baseline="30000" dirty="0">
                <a:latin typeface="+mj-lt"/>
              </a:rPr>
              <a:t>2</a:t>
            </a:r>
            <a:r>
              <a:rPr lang="el-GR" dirty="0">
                <a:latin typeface="+mj-lt"/>
              </a:rPr>
              <a:t>, Παππά Όλγα</a:t>
            </a:r>
            <a:r>
              <a:rPr lang="el-GR" baseline="30000" dirty="0">
                <a:latin typeface="+mj-lt"/>
              </a:rPr>
              <a:t>1</a:t>
            </a:r>
            <a:r>
              <a:rPr lang="el-GR" dirty="0">
                <a:latin typeface="+mj-lt"/>
              </a:rPr>
              <a:t>, Ομάδα εργασίας μέλη του Δικτύου Επιτήρησης Μικροβιακής Αντοχής – </a:t>
            </a:r>
            <a:r>
              <a:rPr lang="en-US" dirty="0">
                <a:latin typeface="+mj-lt"/>
              </a:rPr>
              <a:t>WHONET</a:t>
            </a:r>
            <a:r>
              <a:rPr lang="el-GR" dirty="0">
                <a:latin typeface="+mj-lt"/>
              </a:rPr>
              <a:t>-</a:t>
            </a:r>
            <a:r>
              <a:rPr lang="en-US" dirty="0">
                <a:latin typeface="+mj-lt"/>
              </a:rPr>
              <a:t>Greece</a:t>
            </a:r>
            <a:r>
              <a:rPr lang="el-GR" baseline="30000" dirty="0">
                <a:latin typeface="+mj-lt"/>
              </a:rPr>
              <a:t>3</a:t>
            </a:r>
            <a:r>
              <a:rPr lang="el-GR" dirty="0">
                <a:latin typeface="+mj-lt"/>
              </a:rPr>
              <a:t>, </a:t>
            </a:r>
            <a:r>
              <a:rPr lang="el-GR" dirty="0" err="1">
                <a:latin typeface="+mj-lt"/>
              </a:rPr>
              <a:t>Βατόπουλος</a:t>
            </a:r>
            <a:r>
              <a:rPr lang="el-GR" dirty="0">
                <a:latin typeface="+mj-lt"/>
              </a:rPr>
              <a:t> Αλκιβιάδης</a:t>
            </a:r>
            <a:r>
              <a:rPr lang="el-GR" baseline="30000" dirty="0">
                <a:latin typeface="+mj-lt"/>
              </a:rPr>
              <a:t>2</a:t>
            </a:r>
            <a:r>
              <a:rPr lang="el-GR" dirty="0">
                <a:latin typeface="+mj-lt"/>
              </a:rPr>
              <a:t>, </a:t>
            </a:r>
            <a:r>
              <a:rPr lang="el-GR" dirty="0" err="1">
                <a:latin typeface="+mj-lt"/>
              </a:rPr>
              <a:t>Τρυφινοπούλου</a:t>
            </a:r>
            <a:r>
              <a:rPr lang="el-GR" dirty="0">
                <a:latin typeface="+mj-lt"/>
              </a:rPr>
              <a:t> </a:t>
            </a:r>
            <a:r>
              <a:rPr lang="el-GR" dirty="0" smtClean="0">
                <a:latin typeface="+mj-lt"/>
              </a:rPr>
              <a:t>Κυριακή</a:t>
            </a:r>
            <a:r>
              <a:rPr lang="el-GR" baseline="30000" dirty="0" smtClean="0">
                <a:latin typeface="+mj-lt"/>
              </a:rPr>
              <a:t>1</a:t>
            </a:r>
            <a:endParaRPr lang="en-US" baseline="30000" dirty="0" smtClean="0">
              <a:latin typeface="+mj-lt"/>
            </a:endParaRPr>
          </a:p>
          <a:p>
            <a:r>
              <a:rPr lang="el-GR" sz="1200" baseline="30000" dirty="0">
                <a:latin typeface="+mj-lt"/>
              </a:rPr>
              <a:t>1 </a:t>
            </a:r>
            <a:r>
              <a:rPr lang="el-GR" sz="1200" dirty="0">
                <a:latin typeface="+mj-lt"/>
              </a:rPr>
              <a:t>Κεντρικό Εργαστήριο Δημόσιας Υγείας, Εθνικός Οργανισμός Δημόσιας Υγείας, Βάρη</a:t>
            </a:r>
            <a:endParaRPr lang="en-US" sz="1200" dirty="0">
              <a:latin typeface="+mj-lt"/>
            </a:endParaRPr>
          </a:p>
          <a:p>
            <a:r>
              <a:rPr lang="el-GR" sz="1200" baseline="30000" dirty="0">
                <a:latin typeface="+mj-lt"/>
              </a:rPr>
              <a:t>2 </a:t>
            </a:r>
            <a:r>
              <a:rPr lang="el-GR" sz="1200" dirty="0">
                <a:latin typeface="+mj-lt"/>
              </a:rPr>
              <a:t>Σχολή Δημόσιας Υγείας, Πανεπιστήμιο Δυτικής Αττικής, Αθήνα</a:t>
            </a:r>
            <a:endParaRPr lang="en-US" sz="1200" dirty="0">
              <a:latin typeface="+mj-lt"/>
            </a:endParaRPr>
          </a:p>
          <a:p>
            <a:r>
              <a:rPr lang="el-GR" sz="1200" baseline="30000" dirty="0">
                <a:latin typeface="+mj-lt"/>
              </a:rPr>
              <a:t>3 </a:t>
            </a:r>
            <a:r>
              <a:rPr lang="el-GR" sz="1200" dirty="0">
                <a:latin typeface="+mj-lt"/>
              </a:rPr>
              <a:t>ΓΝ Ευαγγελισμός, Αθήνα; ΠΓΝ </a:t>
            </a:r>
            <a:r>
              <a:rPr lang="el-GR" sz="1200" dirty="0" err="1">
                <a:latin typeface="+mj-lt"/>
              </a:rPr>
              <a:t>Αττικόν</a:t>
            </a:r>
            <a:r>
              <a:rPr lang="el-GR" sz="1200" dirty="0">
                <a:latin typeface="+mj-lt"/>
              </a:rPr>
              <a:t>, Αθήνα; ΓΝ Γεώργιος Παπανικολάου, Θεσσαλονίκη; ΠΓΝ Λάρισας, Λάρισα; ΠΓΝ </a:t>
            </a:r>
            <a:r>
              <a:rPr lang="el-GR" sz="1200" dirty="0" err="1">
                <a:latin typeface="+mj-lt"/>
              </a:rPr>
              <a:t>Αχέπα</a:t>
            </a:r>
            <a:r>
              <a:rPr lang="el-GR" sz="1200" dirty="0">
                <a:latin typeface="+mj-lt"/>
              </a:rPr>
              <a:t>, Θεσσαλονίκη; ΠΓΝ Ιωαννίνων, Ιωάννινα; ΓΝ Ελευσίνας </a:t>
            </a:r>
            <a:r>
              <a:rPr lang="el-GR" sz="1200" dirty="0" err="1">
                <a:latin typeface="+mj-lt"/>
              </a:rPr>
              <a:t>Θριάσιο</a:t>
            </a:r>
            <a:r>
              <a:rPr lang="el-GR" sz="1200" dirty="0">
                <a:latin typeface="+mj-lt"/>
              </a:rPr>
              <a:t>, Ελευσίνα; ΓΝ Άγιος Γεώργιος, Χανιά-Κρήτη; ΠΓΝ Αλεξανδρούπολης, </a:t>
            </a:r>
            <a:r>
              <a:rPr lang="el-GR" sz="1200" dirty="0" smtClean="0">
                <a:latin typeface="+mj-lt"/>
              </a:rPr>
              <a:t>Αλεξανδρούπολη</a:t>
            </a:r>
            <a:endParaRPr lang="en-US" dirty="0">
              <a:latin typeface="+mj-lt"/>
            </a:endParaRPr>
          </a:p>
        </p:txBody>
      </p:sp>
      <p:sp>
        <p:nvSpPr>
          <p:cNvPr id="7" name="Text Box 4"/>
          <p:cNvSpPr txBox="1">
            <a:spLocks noChangeArrowheads="1"/>
          </p:cNvSpPr>
          <p:nvPr/>
        </p:nvSpPr>
        <p:spPr bwMode="auto">
          <a:xfrm>
            <a:off x="114300" y="2368491"/>
            <a:ext cx="5905500" cy="40011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l-GR" altLang="en-US" sz="2000" b="1" dirty="0" smtClean="0">
                <a:latin typeface="+mj-lt"/>
              </a:rPr>
              <a:t>Εισαγωγή &amp; σκοπός</a:t>
            </a:r>
            <a:endParaRPr lang="el-GR" altLang="en-US" sz="2000" b="1" dirty="0">
              <a:latin typeface="+mj-lt"/>
            </a:endParaRPr>
          </a:p>
        </p:txBody>
      </p:sp>
      <p:sp>
        <p:nvSpPr>
          <p:cNvPr id="8" name="Text Box 4"/>
          <p:cNvSpPr txBox="1">
            <a:spLocks noChangeArrowheads="1"/>
          </p:cNvSpPr>
          <p:nvPr/>
        </p:nvSpPr>
        <p:spPr bwMode="auto">
          <a:xfrm>
            <a:off x="114300" y="4756091"/>
            <a:ext cx="5905500" cy="40011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l-GR" altLang="en-US" sz="2000" b="1" dirty="0" smtClean="0">
                <a:latin typeface="+mj-lt"/>
              </a:rPr>
              <a:t>Υλικό &amp; μέθοδοι</a:t>
            </a:r>
            <a:endParaRPr lang="el-GR" altLang="en-US" sz="2000" b="1" dirty="0">
              <a:latin typeface="+mj-lt"/>
            </a:endParaRPr>
          </a:p>
        </p:txBody>
      </p:sp>
      <p:pic>
        <p:nvPicPr>
          <p:cNvPr id="10" name="Εικόνα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7430" y="2368491"/>
            <a:ext cx="4247739" cy="2660709"/>
          </a:xfrm>
          <a:prstGeom prst="rect">
            <a:avLst/>
          </a:prstGeom>
        </p:spPr>
      </p:pic>
      <p:sp>
        <p:nvSpPr>
          <p:cNvPr id="11" name="Θέση περιεχομένου 3"/>
          <p:cNvSpPr txBox="1">
            <a:spLocks/>
          </p:cNvSpPr>
          <p:nvPr/>
        </p:nvSpPr>
        <p:spPr>
          <a:xfrm>
            <a:off x="114300" y="5156201"/>
            <a:ext cx="5905500" cy="15119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Font typeface="Arial" panose="020B0604020202020204" pitchFamily="34" charset="0"/>
              <a:buNone/>
            </a:pPr>
            <a:r>
              <a:rPr lang="el-GR" sz="1600" dirty="0" smtClean="0">
                <a:latin typeface="+mj-lt"/>
              </a:rPr>
              <a:t>Χρησιμοποιήθηκαν δεδομένα ρουτίνας των τελευταίων τριών ετών από συνολικά 17.837 </a:t>
            </a:r>
            <a:r>
              <a:rPr lang="el-GR" sz="1600" dirty="0" err="1" smtClean="0">
                <a:latin typeface="+mj-lt"/>
              </a:rPr>
              <a:t>Gram</a:t>
            </a:r>
            <a:r>
              <a:rPr lang="el-GR" sz="1600" dirty="0" smtClean="0">
                <a:latin typeface="+mj-lt"/>
              </a:rPr>
              <a:t>+ και </a:t>
            </a:r>
            <a:r>
              <a:rPr lang="el-GR" sz="1600" dirty="0" err="1" smtClean="0">
                <a:latin typeface="+mj-lt"/>
              </a:rPr>
              <a:t>Gram</a:t>
            </a:r>
            <a:r>
              <a:rPr lang="el-GR" sz="1600" dirty="0" smtClean="0">
                <a:latin typeface="+mj-lt"/>
              </a:rPr>
              <a:t>- </a:t>
            </a:r>
            <a:r>
              <a:rPr lang="el-GR" sz="1600" dirty="0" err="1" smtClean="0">
                <a:latin typeface="+mj-lt"/>
              </a:rPr>
              <a:t>βακτηριακά</a:t>
            </a:r>
            <a:r>
              <a:rPr lang="el-GR" sz="1600" dirty="0" smtClean="0">
                <a:latin typeface="+mj-lt"/>
              </a:rPr>
              <a:t> καλλιεργήματα απομονωμένα από δείγματα αίματος και αναπνευστικού ασθενών νοσηλευόμενων σε εννέα νοσοκομεία αναφοράς για την COVID-19, εκπροσωπώντας τις επτά υγειονομικές περιφέρειες της χώρας (εικ.1)</a:t>
            </a:r>
            <a:r>
              <a:rPr lang="en-US" sz="1600" dirty="0" smtClean="0">
                <a:latin typeface="+mj-lt"/>
              </a:rPr>
              <a:t>.</a:t>
            </a:r>
          </a:p>
        </p:txBody>
      </p:sp>
      <p:sp>
        <p:nvSpPr>
          <p:cNvPr id="13" name="TextBox 12"/>
          <p:cNvSpPr txBox="1"/>
          <p:nvPr/>
        </p:nvSpPr>
        <p:spPr>
          <a:xfrm>
            <a:off x="7007430" y="2368491"/>
            <a:ext cx="536370" cy="215444"/>
          </a:xfrm>
          <a:prstGeom prst="rect">
            <a:avLst/>
          </a:prstGeom>
          <a:solidFill>
            <a:schemeClr val="accent1">
              <a:lumMod val="75000"/>
              <a:alpha val="34000"/>
            </a:schemeClr>
          </a:solidFill>
          <a:effectLst>
            <a:softEdge rad="31750"/>
          </a:effectLst>
        </p:spPr>
        <p:txBody>
          <a:bodyPr wrap="square" rtlCol="0">
            <a:spAutoFit/>
          </a:bodyPr>
          <a:lstStyle/>
          <a:p>
            <a:r>
              <a:rPr lang="el-GR" sz="800" dirty="0" smtClean="0">
                <a:latin typeface="+mj-lt"/>
              </a:rPr>
              <a:t>Εικόνα 1</a:t>
            </a:r>
            <a:endParaRPr lang="en-US" sz="800" dirty="0">
              <a:latin typeface="+mj-lt"/>
            </a:endParaRP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45" y="45265"/>
            <a:ext cx="983496" cy="983496"/>
          </a:xfrm>
          <a:prstGeom prst="rect">
            <a:avLst/>
          </a:prstGeom>
        </p:spPr>
      </p:pic>
      <p:pic>
        <p:nvPicPr>
          <p:cNvPr id="9" name="Εικόνα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49" y="36212"/>
            <a:ext cx="794873" cy="916043"/>
          </a:xfrm>
          <a:prstGeom prst="rect">
            <a:avLst/>
          </a:prstGeom>
        </p:spPr>
      </p:pic>
    </p:spTree>
    <p:extLst>
      <p:ext uri="{BB962C8B-B14F-4D97-AF65-F5344CB8AC3E}">
        <p14:creationId xmlns:p14="http://schemas.microsoft.com/office/powerpoint/2010/main" val="2566566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687785"/>
            </a:gs>
            <a:gs pos="100000">
              <a:srgbClr val="C6E3FE"/>
            </a:gs>
          </a:gsLst>
          <a:lin ang="5400000" scaled="1"/>
        </a:gra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115200" y="501710"/>
            <a:ext cx="5904600" cy="2095380"/>
          </a:xfrm>
        </p:spPr>
        <p:txBody>
          <a:bodyPr>
            <a:normAutofit lnSpcReduction="10000"/>
          </a:bodyPr>
          <a:lstStyle/>
          <a:p>
            <a:pPr marL="0" indent="0" algn="just">
              <a:lnSpc>
                <a:spcPct val="100000"/>
              </a:lnSpc>
              <a:buNone/>
            </a:pPr>
            <a:r>
              <a:rPr lang="el-GR" sz="1600" dirty="0" smtClean="0">
                <a:latin typeface="+mj-lt"/>
              </a:rPr>
              <a:t>Βρέθηκαν σημαντικές διαφορές στο ρυθμό μεταβολής των επιπέδων μικροβιακής αντοχής των καλλιεργημάτων: Ι. </a:t>
            </a:r>
            <a:r>
              <a:rPr lang="el-GR" sz="1600" i="1" dirty="0" err="1" smtClean="0">
                <a:latin typeface="+mj-lt"/>
              </a:rPr>
              <a:t>Acinetobacter</a:t>
            </a:r>
            <a:r>
              <a:rPr lang="el-GR" sz="1600" i="1" dirty="0" smtClean="0">
                <a:latin typeface="+mj-lt"/>
              </a:rPr>
              <a:t> </a:t>
            </a:r>
            <a:r>
              <a:rPr lang="el-GR" sz="1600" i="1" dirty="0" err="1" smtClean="0">
                <a:latin typeface="+mj-lt"/>
              </a:rPr>
              <a:t>baumannii</a:t>
            </a:r>
            <a:r>
              <a:rPr lang="el-GR" sz="1600" dirty="0" smtClean="0">
                <a:latin typeface="+mj-lt"/>
              </a:rPr>
              <a:t>, τόσο από αναπνευστικό (εικ.2) όσο και από αίμα (εικ.3) σε </a:t>
            </a:r>
            <a:r>
              <a:rPr lang="el-GR" sz="1600" dirty="0" err="1" smtClean="0">
                <a:latin typeface="+mj-lt"/>
              </a:rPr>
              <a:t>αμικασίνη</a:t>
            </a:r>
            <a:r>
              <a:rPr lang="el-GR" sz="1600" dirty="0" smtClean="0">
                <a:latin typeface="+mj-lt"/>
              </a:rPr>
              <a:t>, </a:t>
            </a:r>
            <a:r>
              <a:rPr lang="el-GR" sz="1600" dirty="0" err="1" smtClean="0">
                <a:latin typeface="+mj-lt"/>
              </a:rPr>
              <a:t>τιγεκυκλίνη</a:t>
            </a:r>
            <a:r>
              <a:rPr lang="el-GR" sz="1600" dirty="0" smtClean="0">
                <a:latin typeface="+mj-lt"/>
              </a:rPr>
              <a:t> και </a:t>
            </a:r>
            <a:r>
              <a:rPr lang="el-GR" sz="1600" dirty="0" err="1" smtClean="0">
                <a:latin typeface="+mj-lt"/>
              </a:rPr>
              <a:t>κολιστίνη</a:t>
            </a:r>
            <a:r>
              <a:rPr lang="el-GR" sz="1600" dirty="0" smtClean="0">
                <a:latin typeface="+mj-lt"/>
              </a:rPr>
              <a:t>, ΙΙ. </a:t>
            </a:r>
            <a:r>
              <a:rPr lang="el-GR" sz="1600" i="1" dirty="0" err="1" smtClean="0">
                <a:latin typeface="+mj-lt"/>
              </a:rPr>
              <a:t>Pseudomonas</a:t>
            </a:r>
            <a:r>
              <a:rPr lang="el-GR" sz="1600" i="1" dirty="0" smtClean="0">
                <a:latin typeface="+mj-lt"/>
              </a:rPr>
              <a:t> </a:t>
            </a:r>
            <a:r>
              <a:rPr lang="el-GR" sz="1600" i="1" dirty="0" err="1" smtClean="0">
                <a:latin typeface="+mj-lt"/>
              </a:rPr>
              <a:t>aeruginosa</a:t>
            </a:r>
            <a:r>
              <a:rPr lang="el-GR" sz="1600" i="1" dirty="0" smtClean="0">
                <a:latin typeface="+mj-lt"/>
              </a:rPr>
              <a:t> </a:t>
            </a:r>
            <a:r>
              <a:rPr lang="el-GR" sz="1600" dirty="0" smtClean="0">
                <a:latin typeface="+mj-lt"/>
              </a:rPr>
              <a:t>από δείγματα αναπνευστικού σε </a:t>
            </a:r>
            <a:r>
              <a:rPr lang="el-GR" sz="1600" dirty="0" err="1" smtClean="0">
                <a:latin typeface="+mj-lt"/>
              </a:rPr>
              <a:t>ιμιπενέμη</a:t>
            </a:r>
            <a:r>
              <a:rPr lang="el-GR" sz="1600" dirty="0" smtClean="0">
                <a:latin typeface="+mj-lt"/>
              </a:rPr>
              <a:t>, </a:t>
            </a:r>
            <a:r>
              <a:rPr lang="el-GR" sz="1600" dirty="0" err="1" smtClean="0">
                <a:latin typeface="+mj-lt"/>
              </a:rPr>
              <a:t>μεροπενέμη</a:t>
            </a:r>
            <a:r>
              <a:rPr lang="el-GR" sz="1600" dirty="0" smtClean="0">
                <a:latin typeface="+mj-lt"/>
              </a:rPr>
              <a:t> και </a:t>
            </a:r>
            <a:r>
              <a:rPr lang="el-GR" sz="1600" dirty="0" err="1" smtClean="0">
                <a:latin typeface="+mj-lt"/>
              </a:rPr>
              <a:t>λεβοφλοξασίνη</a:t>
            </a:r>
            <a:r>
              <a:rPr lang="el-GR" sz="1600" dirty="0" smtClean="0">
                <a:latin typeface="+mj-lt"/>
              </a:rPr>
              <a:t> (εικ.4), ΙΙΙ. </a:t>
            </a:r>
            <a:r>
              <a:rPr lang="el-GR" sz="1600" i="1" dirty="0" err="1" smtClean="0">
                <a:latin typeface="+mj-lt"/>
              </a:rPr>
              <a:t>Klebsiella</a:t>
            </a:r>
            <a:r>
              <a:rPr lang="el-GR" sz="1600" i="1" dirty="0" smtClean="0">
                <a:latin typeface="+mj-lt"/>
              </a:rPr>
              <a:t> </a:t>
            </a:r>
            <a:r>
              <a:rPr lang="el-GR" sz="1600" i="1" dirty="0" err="1" smtClean="0">
                <a:latin typeface="+mj-lt"/>
              </a:rPr>
              <a:t>pneumoniae</a:t>
            </a:r>
            <a:r>
              <a:rPr lang="el-GR" sz="1600" i="1" dirty="0" smtClean="0">
                <a:latin typeface="+mj-lt"/>
              </a:rPr>
              <a:t> </a:t>
            </a:r>
            <a:r>
              <a:rPr lang="el-GR" sz="1600" dirty="0" smtClean="0">
                <a:latin typeface="+mj-lt"/>
              </a:rPr>
              <a:t>τόσο από αίμα όσο και από αναπνευστικό σε </a:t>
            </a:r>
            <a:r>
              <a:rPr lang="el-GR" sz="1600" dirty="0" err="1" smtClean="0">
                <a:latin typeface="+mj-lt"/>
              </a:rPr>
              <a:t>μεροπενέμη</a:t>
            </a:r>
            <a:r>
              <a:rPr lang="el-GR" sz="1600" dirty="0" smtClean="0">
                <a:latin typeface="+mj-lt"/>
              </a:rPr>
              <a:t> και </a:t>
            </a:r>
            <a:r>
              <a:rPr lang="el-GR" sz="1600" dirty="0" err="1" smtClean="0">
                <a:latin typeface="+mj-lt"/>
              </a:rPr>
              <a:t>τιγεκυκλίνη</a:t>
            </a:r>
            <a:r>
              <a:rPr lang="el-GR" sz="1600" dirty="0" smtClean="0">
                <a:latin typeface="+mj-lt"/>
              </a:rPr>
              <a:t> (εικ.6), IV. </a:t>
            </a:r>
            <a:r>
              <a:rPr lang="el-GR" sz="1600" i="1" dirty="0" err="1" smtClean="0">
                <a:latin typeface="+mj-lt"/>
              </a:rPr>
              <a:t>Staphylococcus</a:t>
            </a:r>
            <a:r>
              <a:rPr lang="el-GR" sz="1600" i="1" dirty="0" smtClean="0">
                <a:latin typeface="+mj-lt"/>
              </a:rPr>
              <a:t> </a:t>
            </a:r>
            <a:r>
              <a:rPr lang="el-GR" sz="1600" i="1" dirty="0" err="1" smtClean="0">
                <a:latin typeface="+mj-lt"/>
              </a:rPr>
              <a:t>aureus</a:t>
            </a:r>
            <a:r>
              <a:rPr lang="el-GR" sz="1600" i="1" dirty="0" smtClean="0">
                <a:latin typeface="+mj-lt"/>
              </a:rPr>
              <a:t> </a:t>
            </a:r>
            <a:r>
              <a:rPr lang="el-GR" sz="1600" dirty="0" smtClean="0">
                <a:latin typeface="+mj-lt"/>
              </a:rPr>
              <a:t>στην </a:t>
            </a:r>
            <a:r>
              <a:rPr lang="el-GR" sz="1600" dirty="0" err="1" smtClean="0">
                <a:latin typeface="+mj-lt"/>
              </a:rPr>
              <a:t>οξακιλλίνη</a:t>
            </a:r>
            <a:r>
              <a:rPr lang="el-GR" sz="1600" dirty="0" smtClean="0">
                <a:latin typeface="+mj-lt"/>
              </a:rPr>
              <a:t> (εικ.7) και V. </a:t>
            </a:r>
            <a:r>
              <a:rPr lang="el-GR" sz="1600" i="1" dirty="0" err="1" smtClean="0">
                <a:latin typeface="+mj-lt"/>
              </a:rPr>
              <a:t>Enterococcus</a:t>
            </a:r>
            <a:r>
              <a:rPr lang="el-GR" sz="1600" i="1" dirty="0" smtClean="0">
                <a:latin typeface="+mj-lt"/>
              </a:rPr>
              <a:t> </a:t>
            </a:r>
            <a:r>
              <a:rPr lang="el-GR" sz="1600" i="1" dirty="0" err="1" smtClean="0">
                <a:latin typeface="+mj-lt"/>
              </a:rPr>
              <a:t>faecium</a:t>
            </a:r>
            <a:r>
              <a:rPr lang="el-GR" sz="1600" i="1" dirty="0" smtClean="0">
                <a:latin typeface="+mj-lt"/>
              </a:rPr>
              <a:t> </a:t>
            </a:r>
            <a:r>
              <a:rPr lang="el-GR" sz="1600" dirty="0" smtClean="0">
                <a:latin typeface="+mj-lt"/>
              </a:rPr>
              <a:t>στα </a:t>
            </a:r>
            <a:r>
              <a:rPr lang="el-GR" sz="1600" dirty="0" err="1" smtClean="0">
                <a:latin typeface="+mj-lt"/>
              </a:rPr>
              <a:t>γλυκοπεπτίδια</a:t>
            </a:r>
            <a:r>
              <a:rPr lang="el-GR" sz="1600" dirty="0" smtClean="0">
                <a:latin typeface="+mj-lt"/>
              </a:rPr>
              <a:t> (εικ.5).</a:t>
            </a:r>
            <a:endParaRPr lang="en-US" sz="1600" dirty="0">
              <a:latin typeface="+mj-lt"/>
            </a:endParaRPr>
          </a:p>
        </p:txBody>
      </p:sp>
      <p:sp>
        <p:nvSpPr>
          <p:cNvPr id="7" name="Text Box 4"/>
          <p:cNvSpPr txBox="1">
            <a:spLocks noChangeArrowheads="1"/>
          </p:cNvSpPr>
          <p:nvPr/>
        </p:nvSpPr>
        <p:spPr bwMode="auto">
          <a:xfrm>
            <a:off x="115200" y="101600"/>
            <a:ext cx="5904000" cy="40011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l-GR" altLang="en-US" sz="2000" b="1" dirty="0" smtClean="0">
                <a:latin typeface="+mj-lt"/>
              </a:rPr>
              <a:t>Αποτελέσματα</a:t>
            </a:r>
            <a:endParaRPr lang="el-GR" altLang="en-US" sz="2000" b="1" dirty="0">
              <a:latin typeface="+mj-lt"/>
            </a:endParaRPr>
          </a:p>
        </p:txBody>
      </p:sp>
      <p:pic>
        <p:nvPicPr>
          <p:cNvPr id="14" name="Εικόνα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200" y="2997200"/>
            <a:ext cx="5904000" cy="3356743"/>
          </a:xfrm>
          <a:prstGeom prst="rect">
            <a:avLst/>
          </a:prstGeom>
        </p:spPr>
      </p:pic>
      <p:pic>
        <p:nvPicPr>
          <p:cNvPr id="16" name="Εικόνα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501710"/>
            <a:ext cx="2937600" cy="5073723"/>
          </a:xfrm>
          <a:prstGeom prst="rect">
            <a:avLst/>
          </a:prstGeom>
        </p:spPr>
      </p:pic>
      <p:pic>
        <p:nvPicPr>
          <p:cNvPr id="17" name="Εικόνα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38600" y="501711"/>
            <a:ext cx="2937600" cy="5073723"/>
          </a:xfrm>
          <a:prstGeom prst="rect">
            <a:avLst/>
          </a:prstGeom>
        </p:spPr>
      </p:pic>
      <p:sp>
        <p:nvSpPr>
          <p:cNvPr id="18" name="TextBox 17"/>
          <p:cNvSpPr txBox="1"/>
          <p:nvPr/>
        </p:nvSpPr>
        <p:spPr>
          <a:xfrm>
            <a:off x="115200" y="2995870"/>
            <a:ext cx="536370" cy="215444"/>
          </a:xfrm>
          <a:prstGeom prst="rect">
            <a:avLst/>
          </a:prstGeom>
          <a:solidFill>
            <a:schemeClr val="accent1">
              <a:lumMod val="75000"/>
              <a:alpha val="34000"/>
            </a:schemeClr>
          </a:solidFill>
          <a:effectLst>
            <a:softEdge rad="31750"/>
          </a:effectLst>
        </p:spPr>
        <p:txBody>
          <a:bodyPr wrap="square" rtlCol="0">
            <a:spAutoFit/>
          </a:bodyPr>
          <a:lstStyle/>
          <a:p>
            <a:r>
              <a:rPr lang="el-GR" sz="800" dirty="0" smtClean="0">
                <a:latin typeface="+mj-lt"/>
              </a:rPr>
              <a:t>Εικόνα 2</a:t>
            </a:r>
            <a:endParaRPr lang="en-US" sz="800" dirty="0">
              <a:latin typeface="+mj-lt"/>
            </a:endParaRPr>
          </a:p>
        </p:txBody>
      </p:sp>
      <p:sp>
        <p:nvSpPr>
          <p:cNvPr id="19" name="TextBox 18"/>
          <p:cNvSpPr txBox="1"/>
          <p:nvPr/>
        </p:nvSpPr>
        <p:spPr>
          <a:xfrm>
            <a:off x="6171600" y="501710"/>
            <a:ext cx="536370" cy="215444"/>
          </a:xfrm>
          <a:prstGeom prst="rect">
            <a:avLst/>
          </a:prstGeom>
          <a:solidFill>
            <a:schemeClr val="accent1">
              <a:lumMod val="75000"/>
              <a:alpha val="34000"/>
            </a:schemeClr>
          </a:solidFill>
          <a:effectLst>
            <a:softEdge rad="31750"/>
          </a:effectLst>
        </p:spPr>
        <p:txBody>
          <a:bodyPr wrap="square" rtlCol="0">
            <a:spAutoFit/>
          </a:bodyPr>
          <a:lstStyle/>
          <a:p>
            <a:r>
              <a:rPr lang="el-GR" sz="800" dirty="0" smtClean="0">
                <a:latin typeface="+mj-lt"/>
              </a:rPr>
              <a:t>Εικόνα 3</a:t>
            </a:r>
            <a:endParaRPr lang="en-US" sz="800" dirty="0">
              <a:latin typeface="+mj-lt"/>
            </a:endParaRPr>
          </a:p>
        </p:txBody>
      </p:sp>
      <p:sp>
        <p:nvSpPr>
          <p:cNvPr id="20" name="TextBox 19"/>
          <p:cNvSpPr txBox="1"/>
          <p:nvPr/>
        </p:nvSpPr>
        <p:spPr>
          <a:xfrm>
            <a:off x="9138600" y="501710"/>
            <a:ext cx="536370" cy="215444"/>
          </a:xfrm>
          <a:prstGeom prst="rect">
            <a:avLst/>
          </a:prstGeom>
          <a:solidFill>
            <a:schemeClr val="accent1">
              <a:lumMod val="75000"/>
              <a:alpha val="34000"/>
            </a:schemeClr>
          </a:solidFill>
          <a:effectLst>
            <a:softEdge rad="31750"/>
          </a:effectLst>
        </p:spPr>
        <p:txBody>
          <a:bodyPr wrap="square" rtlCol="0">
            <a:spAutoFit/>
          </a:bodyPr>
          <a:lstStyle/>
          <a:p>
            <a:r>
              <a:rPr lang="el-GR" sz="800" dirty="0" smtClean="0">
                <a:latin typeface="+mj-lt"/>
              </a:rPr>
              <a:t>Εικόνα 4</a:t>
            </a:r>
            <a:endParaRPr lang="en-US" sz="800" dirty="0">
              <a:latin typeface="+mj-lt"/>
            </a:endParaRPr>
          </a:p>
        </p:txBody>
      </p:sp>
    </p:spTree>
    <p:extLst>
      <p:ext uri="{BB962C8B-B14F-4D97-AF65-F5344CB8AC3E}">
        <p14:creationId xmlns:p14="http://schemas.microsoft.com/office/powerpoint/2010/main" val="1713669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687785"/>
            </a:gs>
            <a:gs pos="100000">
              <a:srgbClr val="C6E3FE"/>
            </a:gs>
          </a:gsLst>
          <a:lin ang="5400000" scaled="1"/>
        </a:gradFill>
        <a:effectLst/>
      </p:bgPr>
    </p:bg>
    <p:spTree>
      <p:nvGrpSpPr>
        <p:cNvPr id="1" name=""/>
        <p:cNvGrpSpPr/>
        <p:nvPr/>
      </p:nvGrpSpPr>
      <p:grpSpPr>
        <a:xfrm>
          <a:off x="0" y="0"/>
          <a:ext cx="0" cy="0"/>
          <a:chOff x="0" y="0"/>
          <a:chExt cx="0" cy="0"/>
        </a:xfrm>
      </p:grpSpPr>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5050" y="3935160"/>
            <a:ext cx="4461900" cy="2545181"/>
          </a:xfrm>
          <a:prstGeom prst="rect">
            <a:avLst/>
          </a:prstGeom>
        </p:spPr>
      </p:pic>
      <p:sp>
        <p:nvSpPr>
          <p:cNvPr id="7" name="Θέση περιεχομένου 3"/>
          <p:cNvSpPr>
            <a:spLocks noGrp="1"/>
          </p:cNvSpPr>
          <p:nvPr>
            <p:ph sz="half" idx="2"/>
          </p:nvPr>
        </p:nvSpPr>
        <p:spPr>
          <a:xfrm>
            <a:off x="114300" y="5003800"/>
            <a:ext cx="5904000" cy="1854200"/>
          </a:xfrm>
        </p:spPr>
        <p:txBody>
          <a:bodyPr>
            <a:normAutofit/>
          </a:bodyPr>
          <a:lstStyle/>
          <a:p>
            <a:pPr marL="0" indent="0" algn="just">
              <a:lnSpc>
                <a:spcPct val="100000"/>
              </a:lnSpc>
              <a:buNone/>
            </a:pPr>
            <a:r>
              <a:rPr lang="el-GR" sz="1600" dirty="0" smtClean="0">
                <a:latin typeface="+mj-lt"/>
              </a:rPr>
              <a:t>Η μελέτη, σε αυτό το αρχικό στάδιο, του τρόπου που μια νέα, παγκόσμια απειλή όπως η COVID-19 επηρεάζει την εδραιωμένη πανδημία της μικροβιακής αντοχής, μέσω εργαστηριακών δεδομένων ρουτίνας που συλλέγονται στο πλαίσιο ενός Δικτύου Επιτήρησης Μικροβιακής Αντοχής, παρέχει χρήσιμες πληροφορίες για το σχεδιασμό έγκαιρων παρεμβάσεων στο πλαίσιο προστασίας της δημόσιας υγείας.</a:t>
            </a:r>
            <a:endParaRPr lang="en-US" sz="1600" dirty="0">
              <a:latin typeface="+mj-lt"/>
            </a:endParaRPr>
          </a:p>
        </p:txBody>
      </p:sp>
      <p:sp>
        <p:nvSpPr>
          <p:cNvPr id="8" name="Text Box 4"/>
          <p:cNvSpPr txBox="1">
            <a:spLocks noChangeArrowheads="1"/>
          </p:cNvSpPr>
          <p:nvPr/>
        </p:nvSpPr>
        <p:spPr bwMode="auto">
          <a:xfrm>
            <a:off x="114300" y="4603690"/>
            <a:ext cx="5904000" cy="40011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l-GR" altLang="en-US" sz="2000" b="1" dirty="0" smtClean="0">
                <a:latin typeface="+mj-lt"/>
              </a:rPr>
              <a:t>Συμπεράσματα</a:t>
            </a:r>
            <a:endParaRPr lang="el-GR" altLang="en-US" sz="2000" b="1" dirty="0">
              <a:latin typeface="+mj-lt"/>
            </a:endParaRPr>
          </a:p>
        </p:txBody>
      </p:sp>
      <p:sp>
        <p:nvSpPr>
          <p:cNvPr id="13" name="TextBox 12"/>
          <p:cNvSpPr txBox="1"/>
          <p:nvPr/>
        </p:nvSpPr>
        <p:spPr>
          <a:xfrm>
            <a:off x="6895050" y="3935160"/>
            <a:ext cx="536370" cy="215444"/>
          </a:xfrm>
          <a:prstGeom prst="rect">
            <a:avLst/>
          </a:prstGeom>
          <a:solidFill>
            <a:schemeClr val="accent1">
              <a:lumMod val="75000"/>
              <a:alpha val="34000"/>
            </a:schemeClr>
          </a:solidFill>
          <a:effectLst>
            <a:softEdge rad="31750"/>
          </a:effectLst>
        </p:spPr>
        <p:txBody>
          <a:bodyPr wrap="square" rtlCol="0">
            <a:spAutoFit/>
          </a:bodyPr>
          <a:lstStyle/>
          <a:p>
            <a:r>
              <a:rPr lang="el-GR" sz="800" dirty="0" smtClean="0">
                <a:latin typeface="+mj-lt"/>
              </a:rPr>
              <a:t>Εικόνα 7</a:t>
            </a:r>
            <a:endParaRPr lang="en-US" sz="800" dirty="0">
              <a:latin typeface="+mj-lt"/>
            </a:endParaRPr>
          </a:p>
        </p:txBody>
      </p:sp>
      <p:pic>
        <p:nvPicPr>
          <p:cNvPr id="14" name="Εικόνα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300" y="100800"/>
            <a:ext cx="3816000" cy="4383484"/>
          </a:xfrm>
          <a:prstGeom prst="rect">
            <a:avLst/>
          </a:prstGeom>
        </p:spPr>
      </p:pic>
      <p:sp>
        <p:nvSpPr>
          <p:cNvPr id="11" name="TextBox 10"/>
          <p:cNvSpPr txBox="1"/>
          <p:nvPr/>
        </p:nvSpPr>
        <p:spPr>
          <a:xfrm>
            <a:off x="1158300" y="100800"/>
            <a:ext cx="536370" cy="215444"/>
          </a:xfrm>
          <a:prstGeom prst="rect">
            <a:avLst/>
          </a:prstGeom>
          <a:solidFill>
            <a:schemeClr val="accent1">
              <a:lumMod val="75000"/>
              <a:alpha val="34000"/>
            </a:schemeClr>
          </a:solidFill>
          <a:effectLst>
            <a:softEdge rad="31750"/>
          </a:effectLst>
        </p:spPr>
        <p:txBody>
          <a:bodyPr wrap="square" rtlCol="0">
            <a:spAutoFit/>
          </a:bodyPr>
          <a:lstStyle/>
          <a:p>
            <a:r>
              <a:rPr lang="el-GR" sz="800" dirty="0" smtClean="0">
                <a:latin typeface="+mj-lt"/>
              </a:rPr>
              <a:t>Εικόνα 5</a:t>
            </a:r>
          </a:p>
        </p:txBody>
      </p:sp>
      <p:pic>
        <p:nvPicPr>
          <p:cNvPr id="15" name="Εικόνα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4000" y="100800"/>
            <a:ext cx="5904000" cy="3367984"/>
          </a:xfrm>
          <a:prstGeom prst="rect">
            <a:avLst/>
          </a:prstGeom>
        </p:spPr>
      </p:pic>
      <p:sp>
        <p:nvSpPr>
          <p:cNvPr id="12" name="TextBox 11"/>
          <p:cNvSpPr txBox="1"/>
          <p:nvPr/>
        </p:nvSpPr>
        <p:spPr>
          <a:xfrm>
            <a:off x="6174000" y="100800"/>
            <a:ext cx="536370" cy="215444"/>
          </a:xfrm>
          <a:prstGeom prst="rect">
            <a:avLst/>
          </a:prstGeom>
          <a:solidFill>
            <a:schemeClr val="accent1">
              <a:lumMod val="75000"/>
              <a:alpha val="34000"/>
            </a:schemeClr>
          </a:solidFill>
          <a:effectLst>
            <a:softEdge rad="31750"/>
          </a:effectLst>
        </p:spPr>
        <p:txBody>
          <a:bodyPr wrap="square" rtlCol="0">
            <a:spAutoFit/>
          </a:bodyPr>
          <a:lstStyle/>
          <a:p>
            <a:r>
              <a:rPr lang="el-GR" sz="800" dirty="0" smtClean="0">
                <a:latin typeface="+mj-lt"/>
              </a:rPr>
              <a:t>Εικόνα 6</a:t>
            </a:r>
            <a:endParaRPr lang="en-US" sz="800" dirty="0">
              <a:latin typeface="+mj-lt"/>
            </a:endParaRPr>
          </a:p>
        </p:txBody>
      </p:sp>
    </p:spTree>
    <p:extLst>
      <p:ext uri="{BB962C8B-B14F-4D97-AF65-F5344CB8AC3E}">
        <p14:creationId xmlns:p14="http://schemas.microsoft.com/office/powerpoint/2010/main" val="51170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430</Words>
  <Application>Microsoft Office PowerPoint</Application>
  <PresentationFormat>Ευρεία οθόνη</PresentationFormat>
  <Paragraphs>22</Paragraphs>
  <Slides>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vt:i4>
      </vt:variant>
    </vt:vector>
  </HeadingPairs>
  <TitlesOfParts>
    <vt:vector size="7" baseType="lpstr">
      <vt:lpstr>Arial</vt:lpstr>
      <vt:lpstr>Calibri</vt:lpstr>
      <vt:lpstr>Calibri Light</vt:lpstr>
      <vt:lpstr>Θέμα του Office</vt:lpstr>
      <vt:lpstr>COVID-19 &amp; Μικροβιακή αντοχή: Δεδομένα από το ηλεκτρονικό δίκτυο επιτήρησης της μικροβιακής αντοχής WHONET-Greece (Ιανουάριος 2018 - Μάρτιος 2021)</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MICHAIL POLEMIS</dc:creator>
  <cp:lastModifiedBy>MICHAIL POLEMIS</cp:lastModifiedBy>
  <cp:revision>27</cp:revision>
  <dcterms:created xsi:type="dcterms:W3CDTF">2022-02-16T12:41:37Z</dcterms:created>
  <dcterms:modified xsi:type="dcterms:W3CDTF">2022-02-16T21:18:06Z</dcterms:modified>
</cp:coreProperties>
</file>