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307" r:id="rId2"/>
    <p:sldId id="3351" r:id="rId3"/>
    <p:sldId id="3352"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C5A1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660"/>
  </p:normalViewPr>
  <p:slideViewPr>
    <p:cSldViewPr snapToGrid="0">
      <p:cViewPr varScale="1">
        <p:scale>
          <a:sx n="110" d="100"/>
          <a:sy n="110" d="100"/>
        </p:scale>
        <p:origin x="4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B5F8BE-B04F-4B07-9EBF-331746D55143}" type="datetimeFigureOut">
              <a:rPr lang="el-GR" smtClean="0"/>
              <a:t>14/2/2022</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C71FC-B8FA-4B50-8030-A4BB48D32D04}" type="slidenum">
              <a:rPr lang="el-GR" smtClean="0"/>
              <a:t>‹#›</a:t>
            </a:fld>
            <a:endParaRPr lang="el-GR"/>
          </a:p>
        </p:txBody>
      </p:sp>
    </p:spTree>
    <p:extLst>
      <p:ext uri="{BB962C8B-B14F-4D97-AF65-F5344CB8AC3E}">
        <p14:creationId xmlns:p14="http://schemas.microsoft.com/office/powerpoint/2010/main" val="161365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DE512-6D69-47CB-9E74-12F022B04A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9BD3DE1E-5905-40BF-97BC-31E7FF3C98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0BD5D5D0-A8F5-405C-A10D-BD17788184D2}"/>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EBBFA7ED-A130-4C2E-B71A-625AFD06C53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EC910CD-17BD-4376-8F77-98F82BE84C22}"/>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73395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F06C-C77E-4819-9341-76172AE6BDE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A5C7D32E-21B6-4EBC-B446-9711952361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33009FD-D68E-4979-BB66-A0378F4A21AD}"/>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D4848A0A-1DCB-40BE-85DF-CB89E371CBA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1E9EC73-B795-4163-A19A-FCCDA6F7C56E}"/>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308906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4262AC-EE8D-4F26-A86F-3D942DF871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28B3B6AE-A7A9-48F4-B27E-B1EFC02179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0C07871-A88B-4406-B4F3-123F1F068CEB}"/>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690A564E-65BC-4EB1-BBA5-0BBAAE77B09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D614385-12C6-450D-B80E-7C17C4FC8FA7}"/>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39452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51321-FA00-4389-9DB3-10266DE1F694}"/>
              </a:ext>
            </a:extLst>
          </p:cNvPr>
          <p:cNvSpPr>
            <a:spLocks noGrp="1"/>
          </p:cNvSpPr>
          <p:nvPr>
            <p:ph type="title"/>
          </p:nvPr>
        </p:nvSpPr>
        <p:spPr/>
        <p:txBody>
          <a:bodyPr/>
          <a:lstStyle/>
          <a:p>
            <a:r>
              <a:rPr lang="en-US" dirty="0"/>
              <a:t>Click to edit Master title style</a:t>
            </a:r>
            <a:endParaRPr lang="el-GR" dirty="0"/>
          </a:p>
        </p:txBody>
      </p:sp>
      <p:sp>
        <p:nvSpPr>
          <p:cNvPr id="3" name="Content Placeholder 2">
            <a:extLst>
              <a:ext uri="{FF2B5EF4-FFF2-40B4-BE49-F238E27FC236}">
                <a16:creationId xmlns:a16="http://schemas.microsoft.com/office/drawing/2014/main" id="{0E185BF7-14F6-4A6D-8BA6-952A86A931D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a:extLst>
              <a:ext uri="{FF2B5EF4-FFF2-40B4-BE49-F238E27FC236}">
                <a16:creationId xmlns:a16="http://schemas.microsoft.com/office/drawing/2014/main" id="{3BF60B05-6E00-46B3-B6A4-8BD74160CA07}"/>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3E4737DA-EF35-42C9-BFCA-B3289A6058B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BB796B0-46E9-45AF-ADFF-0B390D7053A2}"/>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331206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6C4D-549D-466A-9476-0ADCFE2263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B9C65FA5-78FD-4361-B127-1C020CA2E3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5F7578-401B-4421-BC18-17DD56704BD5}"/>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9989A566-C557-4288-8D6A-1A0402BA557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201AC25-F528-44F4-AE5B-CC1A8B3B2EE6}"/>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48550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258A-15BD-4E99-8997-1B4C8BC40C86}"/>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673B69EE-D9EB-4FB6-AB38-0C477B4E55DF}"/>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Content Placeholder 3">
            <a:extLst>
              <a:ext uri="{FF2B5EF4-FFF2-40B4-BE49-F238E27FC236}">
                <a16:creationId xmlns:a16="http://schemas.microsoft.com/office/drawing/2014/main" id="{F396AF20-E6DC-4959-9AA1-0D0EB354FC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1BBCD393-2E74-4ED9-906B-C43A4217B937}"/>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6" name="Footer Placeholder 5">
            <a:extLst>
              <a:ext uri="{FF2B5EF4-FFF2-40B4-BE49-F238E27FC236}">
                <a16:creationId xmlns:a16="http://schemas.microsoft.com/office/drawing/2014/main" id="{D1EFFEA7-8129-4518-83AE-90A8E17A433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92B4A4B-8471-46A7-912E-E11F8C54C2D6}"/>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50737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04A2-B4A9-48F9-AFEA-7D9DBC01C939}"/>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D616C28-1E43-45D9-B453-14E51784A1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F89D01-4401-4A2C-91CC-C6ADC39DA5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BE0E5515-E6BC-4939-88F5-9FFC21D7E4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7DB21C-3CB0-40D6-8AD3-38FFDE7AC1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4E998023-AF47-4B24-B9A6-A4C5BB7E9BF3}"/>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8" name="Footer Placeholder 7">
            <a:extLst>
              <a:ext uri="{FF2B5EF4-FFF2-40B4-BE49-F238E27FC236}">
                <a16:creationId xmlns:a16="http://schemas.microsoft.com/office/drawing/2014/main" id="{9A7E4F50-AE06-4282-9C0A-94F28554EC4B}"/>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34EA511B-639F-4FD3-9A30-89DA5C77B130}"/>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87711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75E0C-F0E1-4038-AE6F-34EAFE04F676}"/>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C715CC52-E894-44C8-BDE4-0B8534D397D2}"/>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4" name="Footer Placeholder 3">
            <a:extLst>
              <a:ext uri="{FF2B5EF4-FFF2-40B4-BE49-F238E27FC236}">
                <a16:creationId xmlns:a16="http://schemas.microsoft.com/office/drawing/2014/main" id="{2143826B-483A-4E41-9680-50FD1B46B687}"/>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542824FA-C471-4194-A500-88D2FF0192AA}"/>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238348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328B4F-70C7-4399-9929-99C2DB94EBD9}"/>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3" name="Footer Placeholder 2">
            <a:extLst>
              <a:ext uri="{FF2B5EF4-FFF2-40B4-BE49-F238E27FC236}">
                <a16:creationId xmlns:a16="http://schemas.microsoft.com/office/drawing/2014/main" id="{B5E43EE3-479C-4D39-B00F-B02630F34822}"/>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1883CB1-73BA-4E4C-A8D5-5BE6D9088C3B}"/>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200518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B13D-EFF9-42A9-8CDA-CFC8D15AF8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D0F6451C-F31A-4CE1-BEB6-829B855521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86272C90-6F6D-4572-B2A2-289890EEB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14072-9BE5-4275-ABF7-0C22322237F2}"/>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6" name="Footer Placeholder 5">
            <a:extLst>
              <a:ext uri="{FF2B5EF4-FFF2-40B4-BE49-F238E27FC236}">
                <a16:creationId xmlns:a16="http://schemas.microsoft.com/office/drawing/2014/main" id="{3C093C64-D555-4B96-9DA8-FBE872E98EA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3487312-7425-4251-941B-6173225D8ECB}"/>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335902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82830-4D81-4A83-A39B-AC6C0E7AB7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08B2909D-1474-4F94-9B71-11B0A51517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7A98A50-E0D3-4606-A529-FF77511D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F2C756-0668-4152-9268-53CB9C8B6198}"/>
              </a:ext>
            </a:extLst>
          </p:cNvPr>
          <p:cNvSpPr>
            <a:spLocks noGrp="1"/>
          </p:cNvSpPr>
          <p:nvPr>
            <p:ph type="dt" sz="half" idx="10"/>
          </p:nvPr>
        </p:nvSpPr>
        <p:spPr/>
        <p:txBody>
          <a:bodyPr/>
          <a:lstStyle/>
          <a:p>
            <a:fld id="{DDF3C709-1BC8-451E-B0E7-3961E89945A6}" type="datetimeFigureOut">
              <a:rPr lang="el-GR" smtClean="0"/>
              <a:t>14/2/2022</a:t>
            </a:fld>
            <a:endParaRPr lang="el-GR"/>
          </a:p>
        </p:txBody>
      </p:sp>
      <p:sp>
        <p:nvSpPr>
          <p:cNvPr id="6" name="Footer Placeholder 5">
            <a:extLst>
              <a:ext uri="{FF2B5EF4-FFF2-40B4-BE49-F238E27FC236}">
                <a16:creationId xmlns:a16="http://schemas.microsoft.com/office/drawing/2014/main" id="{001BC42C-1017-45DD-B91E-DDE8764CD41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2893D79-2AB1-4D83-AEB3-AA7D0A5DD03A}"/>
              </a:ext>
            </a:extLst>
          </p:cNvPr>
          <p:cNvSpPr>
            <a:spLocks noGrp="1"/>
          </p:cNvSpPr>
          <p:nvPr>
            <p:ph type="sldNum" sz="quarter" idx="12"/>
          </p:nvPr>
        </p:nvSpPr>
        <p:spPr/>
        <p:txBody>
          <a:bodyPr/>
          <a:lstStyle/>
          <a:p>
            <a:fld id="{8AB9340C-0B91-4E3B-B7B8-CA2F05F227AA}" type="slidenum">
              <a:rPr lang="el-GR" smtClean="0"/>
              <a:t>‹#›</a:t>
            </a:fld>
            <a:endParaRPr lang="el-GR"/>
          </a:p>
        </p:txBody>
      </p:sp>
    </p:spTree>
    <p:extLst>
      <p:ext uri="{BB962C8B-B14F-4D97-AF65-F5344CB8AC3E}">
        <p14:creationId xmlns:p14="http://schemas.microsoft.com/office/powerpoint/2010/main" val="273204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F721CE-696E-4C2B-BBE9-1D2D4BC272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l-GR" dirty="0"/>
          </a:p>
        </p:txBody>
      </p:sp>
      <p:sp>
        <p:nvSpPr>
          <p:cNvPr id="3" name="Text Placeholder 2">
            <a:extLst>
              <a:ext uri="{FF2B5EF4-FFF2-40B4-BE49-F238E27FC236}">
                <a16:creationId xmlns:a16="http://schemas.microsoft.com/office/drawing/2014/main" id="{F4D72309-C0B8-48B1-BFC5-B0F07391C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l-GR" dirty="0"/>
          </a:p>
        </p:txBody>
      </p:sp>
      <p:sp>
        <p:nvSpPr>
          <p:cNvPr id="4" name="Date Placeholder 3">
            <a:extLst>
              <a:ext uri="{FF2B5EF4-FFF2-40B4-BE49-F238E27FC236}">
                <a16:creationId xmlns:a16="http://schemas.microsoft.com/office/drawing/2014/main" id="{1F9D28A1-2F07-4615-95BE-808466EC96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3C709-1BC8-451E-B0E7-3961E89945A6}" type="datetimeFigureOut">
              <a:rPr lang="el-GR" smtClean="0"/>
              <a:t>14/2/2022</a:t>
            </a:fld>
            <a:endParaRPr lang="el-GR"/>
          </a:p>
        </p:txBody>
      </p:sp>
      <p:sp>
        <p:nvSpPr>
          <p:cNvPr id="5" name="Footer Placeholder 4">
            <a:extLst>
              <a:ext uri="{FF2B5EF4-FFF2-40B4-BE49-F238E27FC236}">
                <a16:creationId xmlns:a16="http://schemas.microsoft.com/office/drawing/2014/main" id="{771037E3-8D8A-4805-95A5-7416F30D5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E623472E-D2D6-4C11-92D5-EE1AAE569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9340C-0B91-4E3B-B7B8-CA2F05F227AA}" type="slidenum">
              <a:rPr lang="el-GR" smtClean="0"/>
              <a:t>‹#›</a:t>
            </a:fld>
            <a:endParaRPr lang="el-GR"/>
          </a:p>
        </p:txBody>
      </p:sp>
    </p:spTree>
    <p:extLst>
      <p:ext uri="{BB962C8B-B14F-4D97-AF65-F5344CB8AC3E}">
        <p14:creationId xmlns:p14="http://schemas.microsoft.com/office/powerpoint/2010/main" val="1443312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Grafik 2">
            <a:extLst>
              <a:ext uri="{FF2B5EF4-FFF2-40B4-BE49-F238E27FC236}">
                <a16:creationId xmlns:a16="http://schemas.microsoft.com/office/drawing/2014/main" id="{3FA51D94-B444-4C36-AC4E-CF63F722A20B}"/>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0" y="0"/>
            <a:ext cx="1770611" cy="6857999"/>
          </a:xfrm>
          <a:prstGeom prst="rect">
            <a:avLst/>
          </a:prstGeom>
        </p:spPr>
      </p:pic>
      <p:pic>
        <p:nvPicPr>
          <p:cNvPr id="18" name="Grafik 2">
            <a:extLst>
              <a:ext uri="{FF2B5EF4-FFF2-40B4-BE49-F238E27FC236}">
                <a16:creationId xmlns:a16="http://schemas.microsoft.com/office/drawing/2014/main" id="{720B2191-F5C3-406D-8E5F-869CABDCD17A}"/>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00845" y="22006"/>
            <a:ext cx="889633" cy="1081098"/>
          </a:xfrm>
          <a:prstGeom prst="rect">
            <a:avLst/>
          </a:prstGeom>
        </p:spPr>
      </p:pic>
      <p:sp>
        <p:nvSpPr>
          <p:cNvPr id="8" name="TextBox 7">
            <a:extLst>
              <a:ext uri="{FF2B5EF4-FFF2-40B4-BE49-F238E27FC236}">
                <a16:creationId xmlns:a16="http://schemas.microsoft.com/office/drawing/2014/main" id="{386143C4-ADE1-4356-AD73-71542F89C63E}"/>
              </a:ext>
            </a:extLst>
          </p:cNvPr>
          <p:cNvSpPr txBox="1"/>
          <p:nvPr/>
        </p:nvSpPr>
        <p:spPr>
          <a:xfrm>
            <a:off x="-90173" y="1031382"/>
            <a:ext cx="2018347" cy="646331"/>
          </a:xfrm>
          <a:prstGeom prst="rect">
            <a:avLst/>
          </a:prstGeom>
          <a:noFill/>
        </p:spPr>
        <p:txBody>
          <a:bodyPr wrap="square" rtlCol="0">
            <a:spAutoFit/>
          </a:bodyPr>
          <a:lstStyle/>
          <a:p>
            <a:pPr algn="ctr"/>
            <a:r>
              <a:rPr lang="en-US" sz="1200" b="1" spc="60" dirty="0">
                <a:solidFill>
                  <a:schemeClr val="bg1"/>
                </a:solidFill>
                <a:latin typeface="Comfortaa" panose="00000500000000000000" pitchFamily="2" charset="0"/>
              </a:rPr>
              <a:t>ARISTOTLE UNIVERSITY OF THESSALONIKI</a:t>
            </a:r>
            <a:endParaRPr lang="el-GR" sz="1200" b="1" dirty="0">
              <a:solidFill>
                <a:schemeClr val="bg1"/>
              </a:solidFill>
              <a:latin typeface="Comfortaa" panose="00000500000000000000" pitchFamily="2" charset="0"/>
            </a:endParaRPr>
          </a:p>
        </p:txBody>
      </p:sp>
      <p:sp>
        <p:nvSpPr>
          <p:cNvPr id="6" name="Textfeld 5"/>
          <p:cNvSpPr txBox="1"/>
          <p:nvPr/>
        </p:nvSpPr>
        <p:spPr>
          <a:xfrm>
            <a:off x="2031253" y="2313643"/>
            <a:ext cx="9961057" cy="1384995"/>
          </a:xfrm>
          <a:prstGeom prst="rect">
            <a:avLst/>
          </a:prstGeom>
          <a:noFill/>
        </p:spPr>
        <p:txBody>
          <a:bodyPr wrap="square" rtlCol="0">
            <a:spAutoFit/>
          </a:bodyPr>
          <a:lstStyle/>
          <a:p>
            <a:pPr algn="just"/>
            <a:r>
              <a:rPr lang="el-GR" sz="2800" b="1" dirty="0">
                <a:solidFill>
                  <a:schemeClr val="accent1"/>
                </a:solidFill>
              </a:rPr>
              <a:t>ΠΡΟΓΝΩΣΤΙΚΑ ΜΟΝΤΕΛΑ ΓΙΑ ΤΗΝ ΕΞΕΛΙΞΗ ΤΗΣ ΝΟΣΟΥ COVID-19: ΜΙΑ ΑΝΑΣΚΟΠΗΣΗ ΣΥΣΤΗΜΑΤΙΚΩΝ ΑΝΑΣΚΟΠΗΣΕΩΝ.</a:t>
            </a:r>
            <a:endParaRPr lang="en-US" sz="2800" b="1" dirty="0">
              <a:solidFill>
                <a:schemeClr val="accent1"/>
              </a:solidFill>
            </a:endParaRPr>
          </a:p>
          <a:p>
            <a:pPr algn="just"/>
            <a:endParaRPr lang="en-US" sz="2800" b="1" spc="50" dirty="0">
              <a:effectLst/>
              <a:latin typeface="Comfortaa" panose="00000500000000000000" pitchFamily="2" charset="0"/>
              <a:ea typeface="Times New Roman" panose="02020603050405020304" pitchFamily="18" charset="0"/>
            </a:endParaRPr>
          </a:p>
        </p:txBody>
      </p:sp>
      <p:pic>
        <p:nvPicPr>
          <p:cNvPr id="34" name="Grafik 9">
            <a:extLst>
              <a:ext uri="{FF2B5EF4-FFF2-40B4-BE49-F238E27FC236}">
                <a16:creationId xmlns:a16="http://schemas.microsoft.com/office/drawing/2014/main" id="{551A483D-484A-4F65-A78F-F3D8855F404B}"/>
              </a:ext>
            </a:extLst>
          </p:cNvPr>
          <p:cNvPicPr>
            <a:picLocks noChangeAspect="1"/>
          </p:cNvPicPr>
          <p:nvPr/>
        </p:nvPicPr>
        <p:blipFill>
          <a:blip r:embed="rId4">
            <a:duotone>
              <a:schemeClr val="accent1">
                <a:shade val="45000"/>
                <a:satMod val="135000"/>
              </a:schemeClr>
              <a:prstClr val="white"/>
            </a:duotone>
          </a:blip>
          <a:stretch>
            <a:fillRect/>
          </a:stretch>
        </p:blipFill>
        <p:spPr>
          <a:xfrm>
            <a:off x="-29650" y="5841894"/>
            <a:ext cx="1890434" cy="1074478"/>
          </a:xfrm>
          <a:prstGeom prst="rect">
            <a:avLst/>
          </a:prstGeom>
        </p:spPr>
      </p:pic>
      <p:sp>
        <p:nvSpPr>
          <p:cNvPr id="13" name="TextBox 12">
            <a:extLst>
              <a:ext uri="{FF2B5EF4-FFF2-40B4-BE49-F238E27FC236}">
                <a16:creationId xmlns:a16="http://schemas.microsoft.com/office/drawing/2014/main" id="{AC54E204-C5B6-4F0A-9C40-E1365C315E42}"/>
              </a:ext>
            </a:extLst>
          </p:cNvPr>
          <p:cNvSpPr txBox="1"/>
          <p:nvPr/>
        </p:nvSpPr>
        <p:spPr>
          <a:xfrm>
            <a:off x="2175052" y="3698638"/>
            <a:ext cx="9540698" cy="2746714"/>
          </a:xfrm>
          <a:prstGeom prst="rect">
            <a:avLst/>
          </a:prstGeom>
          <a:noFill/>
        </p:spPr>
        <p:txBody>
          <a:bodyPr wrap="square">
            <a:spAutoFit/>
          </a:bodyPr>
          <a:lstStyle/>
          <a:p>
            <a:pPr algn="just">
              <a:lnSpc>
                <a:spcPct val="150000"/>
              </a:lnSpc>
              <a:spcAft>
                <a:spcPts val="800"/>
              </a:spcAft>
            </a:pP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Ταλιμτζή</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Περσεφόνη</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Ντόλκερας</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Αντώνιος</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2</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Μπουγιούκας Κωνσταντίνος</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Παγκαλίδου</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Ειρήνη</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Ουρανίδης</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Ανδρέας</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3</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Δαρδαβέσης</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Θεόδωρος</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l-GR" sz="1400"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Χάιδιτς</a:t>
            </a:r>
            <a:r>
              <a:rPr lang="el-GR" sz="14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Άννα-Μπεττίνα</a:t>
            </a:r>
            <a:r>
              <a:rPr lang="el-GR" sz="14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 </a:t>
            </a:r>
            <a:endParaRPr lang="el-GR" sz="1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600" u="none" strike="noStrike"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l-GR"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2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1 </a:t>
            </a:r>
            <a:r>
              <a:rPr lang="el-GR"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Εργαστήριο Υγιεινής, Κοινωνικής - Προληπτικής Ιατρικής και Ιατρικής Στατιστικής, Τμήμα Ιατρικής, Σχολή Επιστημών Υγείας, </a:t>
            </a:r>
            <a:endParaRPr lang="en-US"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rPr>
              <a:t>   </a:t>
            </a:r>
            <a:r>
              <a:rPr lang="el-GR"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Αριστοτέλειο Πανεπιστήμιο Θεσσαλονίκη</a:t>
            </a:r>
            <a:endParaRPr lang="el-GR" sz="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2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2 </a:t>
            </a:r>
            <a:r>
              <a:rPr lang="el-GR"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Τμήμα Βιολογίας, Αριστοτέλειο Πανεπιστήμιο Θεσσαλονίκη</a:t>
            </a:r>
            <a:endParaRPr lang="el-GR" sz="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200" baseline="300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3</a:t>
            </a:r>
            <a:r>
              <a:rPr lang="el-GR" sz="12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Τομέας Φαρμακευτικής Τεχνολογίας, Τμήμα Φαρμακευτικής, Σχολή Επιστημών Υγείας, Αριστοτέλειο Πανεπιστήμιο Θεσσαλονίκη</a:t>
            </a:r>
            <a:endParaRPr lang="el-GR" sz="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600" b="1" dirty="0">
              <a:solidFill>
                <a:schemeClr val="accent1">
                  <a:lumMod val="75000"/>
                </a:schemeClr>
              </a:solidFill>
              <a:latin typeface="Comfortaa" panose="00000500000000000000" pitchFamily="2" charset="0"/>
              <a:ea typeface="Times New Roman" panose="02020603050405020304" pitchFamily="18" charset="0"/>
            </a:endParaRPr>
          </a:p>
        </p:txBody>
      </p:sp>
      <p:pic>
        <p:nvPicPr>
          <p:cNvPr id="12" name="Picture 9" descr="Text&#10;&#10;Description automatically generated">
            <a:extLst>
              <a:ext uri="{FF2B5EF4-FFF2-40B4-BE49-F238E27FC236}">
                <a16:creationId xmlns:a16="http://schemas.microsoft.com/office/drawing/2014/main" id="{F2239D18-7F26-4341-9ECD-579AFE0CD9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77626" y="117922"/>
            <a:ext cx="10068312" cy="1384995"/>
          </a:xfrm>
          <a:prstGeom prst="rect">
            <a:avLst/>
          </a:prstGeom>
        </p:spPr>
      </p:pic>
      <p:sp>
        <p:nvSpPr>
          <p:cNvPr id="14" name="TextBox 13">
            <a:extLst>
              <a:ext uri="{FF2B5EF4-FFF2-40B4-BE49-F238E27FC236}">
                <a16:creationId xmlns:a16="http://schemas.microsoft.com/office/drawing/2014/main" id="{EB030068-DF4D-4F69-9A16-608E33FD036B}"/>
              </a:ext>
            </a:extLst>
          </p:cNvPr>
          <p:cNvSpPr txBox="1"/>
          <p:nvPr/>
        </p:nvSpPr>
        <p:spPr>
          <a:xfrm>
            <a:off x="10301567" y="6445352"/>
            <a:ext cx="1890433" cy="369332"/>
          </a:xfrm>
          <a:prstGeom prst="rect">
            <a:avLst/>
          </a:prstGeom>
          <a:noFill/>
        </p:spPr>
        <p:txBody>
          <a:bodyPr wrap="square">
            <a:spAutoFit/>
          </a:bodyPr>
          <a:lstStyle/>
          <a:p>
            <a:r>
              <a:rPr lang="el-GR" dirty="0">
                <a:solidFill>
                  <a:schemeClr val="accent1">
                    <a:lumMod val="50000"/>
                  </a:schemeClr>
                </a:solidFill>
              </a:rPr>
              <a:t> </a:t>
            </a:r>
            <a:r>
              <a:rPr lang="en-US" dirty="0">
                <a:solidFill>
                  <a:schemeClr val="accent1">
                    <a:lumMod val="50000"/>
                  </a:schemeClr>
                </a:solidFill>
              </a:rPr>
              <a:t>OMG       -PM</a:t>
            </a:r>
            <a:endParaRPr lang="el-GR" dirty="0">
              <a:solidFill>
                <a:schemeClr val="accent1">
                  <a:lumMod val="50000"/>
                </a:schemeClr>
              </a:solidFill>
            </a:endParaRPr>
          </a:p>
        </p:txBody>
      </p:sp>
      <p:pic>
        <p:nvPicPr>
          <p:cNvPr id="15" name="Εικόνα 14">
            <a:extLst>
              <a:ext uri="{FF2B5EF4-FFF2-40B4-BE49-F238E27FC236}">
                <a16:creationId xmlns:a16="http://schemas.microsoft.com/office/drawing/2014/main" id="{C5EC9DC8-FFC9-4C00-99F7-3F865EEA37D4}"/>
              </a:ext>
            </a:extLst>
          </p:cNvPr>
          <p:cNvPicPr>
            <a:picLocks noChangeAspect="1"/>
          </p:cNvPicPr>
          <p:nvPr/>
        </p:nvPicPr>
        <p:blipFill>
          <a:blip r:embed="rId6" cstate="print"/>
          <a:srcRect/>
          <a:stretch>
            <a:fillRect/>
          </a:stretch>
        </p:blipFill>
        <p:spPr bwMode="auto">
          <a:xfrm>
            <a:off x="11234737" y="6500887"/>
            <a:ext cx="266700" cy="257175"/>
          </a:xfrm>
          <a:prstGeom prst="rect">
            <a:avLst/>
          </a:prstGeom>
          <a:noFill/>
          <a:ln w="9525">
            <a:noFill/>
            <a:miter lim="800000"/>
            <a:headEnd/>
            <a:tailEnd/>
          </a:ln>
        </p:spPr>
      </p:pic>
    </p:spTree>
    <p:extLst>
      <p:ext uri="{BB962C8B-B14F-4D97-AF65-F5344CB8AC3E}">
        <p14:creationId xmlns:p14="http://schemas.microsoft.com/office/powerpoint/2010/main" val="64057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6">
            <a:extLst>
              <a:ext uri="{FF2B5EF4-FFF2-40B4-BE49-F238E27FC236}">
                <a16:creationId xmlns:a16="http://schemas.microsoft.com/office/drawing/2014/main" id="{DBDEC884-3113-42B6-8226-39B4AD72B458}"/>
              </a:ext>
            </a:extLst>
          </p:cNvPr>
          <p:cNvPicPr>
            <a:picLocks noChangeAspect="1"/>
          </p:cNvPicPr>
          <p:nvPr/>
        </p:nvPicPr>
        <p:blipFill rotWithShape="1">
          <a:blip r:embed="rId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0" y="6367549"/>
            <a:ext cx="12191998" cy="490451"/>
          </a:xfrm>
          <a:prstGeom prst="rect">
            <a:avLst/>
          </a:prstGeom>
        </p:spPr>
      </p:pic>
      <p:pic>
        <p:nvPicPr>
          <p:cNvPr id="5" name="Grafik 2">
            <a:extLst>
              <a:ext uri="{FF2B5EF4-FFF2-40B4-BE49-F238E27FC236}">
                <a16:creationId xmlns:a16="http://schemas.microsoft.com/office/drawing/2014/main" id="{176AB0C6-1708-4DDC-A55B-3C85461D41BD}"/>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76439" y="6367549"/>
            <a:ext cx="413764" cy="484021"/>
          </a:xfrm>
          <a:prstGeom prst="rect">
            <a:avLst/>
          </a:prstGeom>
        </p:spPr>
      </p:pic>
      <p:sp>
        <p:nvSpPr>
          <p:cNvPr id="17" name="TextBox 16">
            <a:extLst>
              <a:ext uri="{FF2B5EF4-FFF2-40B4-BE49-F238E27FC236}">
                <a16:creationId xmlns:a16="http://schemas.microsoft.com/office/drawing/2014/main" id="{9423AF52-72F2-4A39-9435-6F0C05ED6E7F}"/>
              </a:ext>
            </a:extLst>
          </p:cNvPr>
          <p:cNvSpPr txBox="1"/>
          <p:nvPr/>
        </p:nvSpPr>
        <p:spPr>
          <a:xfrm>
            <a:off x="590202" y="6471059"/>
            <a:ext cx="10491928" cy="261610"/>
          </a:xfrm>
          <a:prstGeom prst="rect">
            <a:avLst/>
          </a:prstGeom>
          <a:noFill/>
        </p:spPr>
        <p:txBody>
          <a:bodyPr wrap="square" rtlCol="0">
            <a:spAutoFit/>
          </a:bodyPr>
          <a:lstStyle/>
          <a:p>
            <a:r>
              <a:rPr lang="en-US" sz="1100" b="1" spc="50" dirty="0">
                <a:solidFill>
                  <a:schemeClr val="bg1"/>
                </a:solidFill>
                <a:latin typeface="+mj-lt"/>
              </a:rPr>
              <a:t>ARISTOTLE UNIVERSITY OF THESSALONIKI </a:t>
            </a:r>
            <a:r>
              <a:rPr lang="en-US" sz="1100" b="1" spc="50" dirty="0">
                <a:solidFill>
                  <a:schemeClr val="accent2">
                    <a:lumMod val="60000"/>
                    <a:lumOff val="40000"/>
                  </a:schemeClr>
                </a:solidFill>
                <a:latin typeface="+mj-lt"/>
              </a:rPr>
              <a:t>| </a:t>
            </a:r>
            <a:r>
              <a:rPr lang="en-US" sz="1100" b="1" spc="50" dirty="0">
                <a:solidFill>
                  <a:schemeClr val="bg1"/>
                </a:solidFill>
                <a:latin typeface="+mj-lt"/>
              </a:rPr>
              <a:t>SCHOOL OF MEDICINE </a:t>
            </a:r>
            <a:endParaRPr lang="el-GR" sz="1200" b="1" spc="50" dirty="0">
              <a:solidFill>
                <a:schemeClr val="bg1"/>
              </a:solidFill>
              <a:latin typeface="+mj-lt"/>
            </a:endParaRPr>
          </a:p>
        </p:txBody>
      </p:sp>
      <p:sp>
        <p:nvSpPr>
          <p:cNvPr id="19" name="Footer Placeholder 4">
            <a:extLst>
              <a:ext uri="{FF2B5EF4-FFF2-40B4-BE49-F238E27FC236}">
                <a16:creationId xmlns:a16="http://schemas.microsoft.com/office/drawing/2014/main" id="{0D0099D7-BB36-4EC8-B2CC-773D4FEFA383}"/>
              </a:ext>
            </a:extLst>
          </p:cNvPr>
          <p:cNvSpPr txBox="1">
            <a:spLocks/>
          </p:cNvSpPr>
          <p:nvPr/>
        </p:nvSpPr>
        <p:spPr>
          <a:xfrm>
            <a:off x="10495685" y="6438681"/>
            <a:ext cx="1398668"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lumMod val="50000"/>
                  </a:schemeClr>
                </a:solidFill>
                <a:latin typeface="PT Sans" panose="020B0503020203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B53C135-CEC6-A548-8917-8F7FEB82358B}" type="slidenum">
              <a:rPr kumimoji="0" lang="en-US" sz="1200" b="1" i="0" u="none" strike="noStrike" kern="1200" cap="none" spc="0" normalizeH="0" baseline="0" noProof="0" smtClean="0">
                <a:ln>
                  <a:noFill/>
                </a:ln>
                <a:solidFill>
                  <a:schemeClr val="bg1"/>
                </a:solidFill>
                <a:effectLst/>
                <a:uLnTx/>
                <a:uFillTx/>
                <a:latin typeface="PT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dirty="0">
              <a:ln>
                <a:noFill/>
              </a:ln>
              <a:solidFill>
                <a:schemeClr val="bg1"/>
              </a:solidFill>
              <a:effectLst/>
              <a:uLnTx/>
              <a:uFillTx/>
              <a:latin typeface="PT Sans" panose="020B0503020203020204" pitchFamily="34" charset="0"/>
              <a:ea typeface="+mn-ea"/>
              <a:cs typeface="+mn-cs"/>
            </a:endParaRPr>
          </a:p>
        </p:txBody>
      </p:sp>
      <p:cxnSp>
        <p:nvCxnSpPr>
          <p:cNvPr id="12" name="Ευθεία γραμμή σύνδεσης 11">
            <a:extLst>
              <a:ext uri="{FF2B5EF4-FFF2-40B4-BE49-F238E27FC236}">
                <a16:creationId xmlns:a16="http://schemas.microsoft.com/office/drawing/2014/main" id="{DBEE80D3-EF38-4976-A16B-C312C2ADBD20}"/>
              </a:ext>
            </a:extLst>
          </p:cNvPr>
          <p:cNvCxnSpPr>
            <a:cxnSpLocks/>
          </p:cNvCxnSpPr>
          <p:nvPr/>
        </p:nvCxnSpPr>
        <p:spPr>
          <a:xfrm>
            <a:off x="866360" y="0"/>
            <a:ext cx="0" cy="60628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6569B71-91F8-4522-89B1-5DB1303DF435}"/>
              </a:ext>
            </a:extLst>
          </p:cNvPr>
          <p:cNvSpPr txBox="1"/>
          <p:nvPr/>
        </p:nvSpPr>
        <p:spPr>
          <a:xfrm>
            <a:off x="1063487" y="10755"/>
            <a:ext cx="11128513" cy="707886"/>
          </a:xfrm>
          <a:prstGeom prst="rect">
            <a:avLst/>
          </a:prstGeom>
          <a:noFill/>
        </p:spPr>
        <p:txBody>
          <a:bodyPr wrap="square" rtlCol="0">
            <a:spAutoFit/>
          </a:bodyPr>
          <a:lstStyle/>
          <a:p>
            <a:r>
              <a:rPr lang="el-GR" sz="2000" b="1" dirty="0">
                <a:solidFill>
                  <a:schemeClr val="accent1"/>
                </a:solidFill>
              </a:rPr>
              <a:t>ΠΡΟΓΝΩΣΤΙΚΑ ΜΟΝΤΕΛΑ ΓΙΑ ΤΗΝ ΕΞΕΛΙΞΗ ΤΗΣ ΝΟΣΟΥ COVID-19: ΜΙΑ ΑΝΑΣΚΟΠΗΣΗ ΣΥΣΤΗΜΑΤΙΚΩΝ ΑΝΑΣΚΟΠΗΣΕΩΝ.</a:t>
            </a:r>
            <a:endParaRPr lang="en-US" sz="2000" b="1" dirty="0">
              <a:solidFill>
                <a:schemeClr val="accent1"/>
              </a:solidFill>
            </a:endParaRPr>
          </a:p>
        </p:txBody>
      </p:sp>
      <p:pic>
        <p:nvPicPr>
          <p:cNvPr id="10" name="Picture 4">
            <a:extLst>
              <a:ext uri="{FF2B5EF4-FFF2-40B4-BE49-F238E27FC236}">
                <a16:creationId xmlns:a16="http://schemas.microsoft.com/office/drawing/2014/main" id="{D58E3292-452D-4CCF-935A-04B8AB6D19E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0034" y="16592"/>
            <a:ext cx="559200" cy="61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07CAD254-19E8-443D-86B1-DFE9330CE691}"/>
              </a:ext>
            </a:extLst>
          </p:cNvPr>
          <p:cNvSpPr txBox="1"/>
          <p:nvPr/>
        </p:nvSpPr>
        <p:spPr>
          <a:xfrm>
            <a:off x="110034" y="1446619"/>
            <a:ext cx="6150665" cy="2031325"/>
          </a:xfrm>
          <a:prstGeom prst="rect">
            <a:avLst/>
          </a:prstGeom>
          <a:noFill/>
          <a:ln>
            <a:noFill/>
          </a:ln>
        </p:spPr>
        <p:txBody>
          <a:bodyPr wrap="square" rtlCol="0">
            <a:spAutoFit/>
          </a:bodyPr>
          <a:lstStyle/>
          <a:p>
            <a:pPr algn="just"/>
            <a:r>
              <a:rPr lang="el-GR" sz="1400" b="1" dirty="0">
                <a:solidFill>
                  <a:schemeClr val="accent1">
                    <a:lumMod val="50000"/>
                  </a:schemeClr>
                </a:solidFill>
                <a:latin typeface="Arial" panose="020B0604020202020204" pitchFamily="34" charset="0"/>
                <a:cs typeface="Arial" panose="020B0604020202020204" pitchFamily="34" charset="0"/>
              </a:rPr>
              <a:t>Εισαγωγή</a:t>
            </a:r>
          </a:p>
          <a:p>
            <a:pPr algn="just"/>
            <a:r>
              <a:rPr lang="el-GR" sz="1400" dirty="0">
                <a:solidFill>
                  <a:schemeClr val="accent1">
                    <a:lumMod val="50000"/>
                  </a:schemeClr>
                </a:solidFill>
                <a:latin typeface="Arial" panose="020B0604020202020204" pitchFamily="34" charset="0"/>
                <a:cs typeface="Arial" panose="020B0604020202020204" pitchFamily="34" charset="0"/>
              </a:rPr>
              <a:t>Στα πλαίσια της έξαρσης της </a:t>
            </a:r>
            <a:r>
              <a:rPr lang="el-GR" sz="1400" dirty="0">
                <a:solidFill>
                  <a:schemeClr val="accent1">
                    <a:lumMod val="50000"/>
                  </a:schemeClr>
                </a:solidFill>
                <a:effectLst/>
                <a:latin typeface="Arial" panose="020B0604020202020204" pitchFamily="34" charset="0"/>
                <a:ea typeface="Calibri" panose="020F0502020204030204" pitchFamily="34" charset="0"/>
              </a:rPr>
              <a:t>νέας μορφής κορονοϊούς (SARS-CoV-2), αναπτύχθηκαν διάφορα προγνωστικά μοντέλα για την αποτελεσματική πρόγνωση της νόσου και της σοβαρότητας της. Λόγω του αυξημένου αριθμού προγνωστικών μοντέλων για την COVID-19, είναι απαραίτητο οι συστηματικές ανασκοπήσεις (ΣΑ) προγνωστικών μοντέλων να παρουσιάζουν με διαφάνεια και αμεροληψία τα μοντέλα αυτά ώστε οι κλινικοί ιατροί να μπορούν να βασιστούν σε αυτές για την επιλογή του κατάλληλου μοντέλου. </a:t>
            </a:r>
            <a:endParaRPr lang="en-US" sz="1400" dirty="0">
              <a:solidFill>
                <a:schemeClr val="accent1">
                  <a:lumMod val="50000"/>
                </a:schemeClr>
              </a:solidFill>
              <a:latin typeface="Arial" panose="020B0604020202020204" pitchFamily="34" charset="0"/>
              <a:cs typeface="Arial" panose="020B0604020202020204" pitchFamily="34" charset="0"/>
            </a:endParaRPr>
          </a:p>
        </p:txBody>
      </p:sp>
      <p:pic>
        <p:nvPicPr>
          <p:cNvPr id="6" name="Εικόνα 5">
            <a:extLst>
              <a:ext uri="{FF2B5EF4-FFF2-40B4-BE49-F238E27FC236}">
                <a16:creationId xmlns:a16="http://schemas.microsoft.com/office/drawing/2014/main" id="{B7E3627D-D365-40AD-834D-2E25B2C52662}"/>
              </a:ext>
            </a:extLst>
          </p:cNvPr>
          <p:cNvPicPr>
            <a:picLocks noChangeAspect="1"/>
          </p:cNvPicPr>
          <p:nvPr/>
        </p:nvPicPr>
        <p:blipFill>
          <a:blip r:embed="rId5"/>
          <a:stretch>
            <a:fillRect/>
          </a:stretch>
        </p:blipFill>
        <p:spPr>
          <a:xfrm>
            <a:off x="6402222" y="1591840"/>
            <a:ext cx="5679744" cy="3772208"/>
          </a:xfrm>
          <a:prstGeom prst="rect">
            <a:avLst/>
          </a:prstGeom>
        </p:spPr>
      </p:pic>
      <p:sp>
        <p:nvSpPr>
          <p:cNvPr id="13" name="TextBox 12">
            <a:extLst>
              <a:ext uri="{FF2B5EF4-FFF2-40B4-BE49-F238E27FC236}">
                <a16:creationId xmlns:a16="http://schemas.microsoft.com/office/drawing/2014/main" id="{19A38377-08BD-45D1-A034-F42D11C6F002}"/>
              </a:ext>
            </a:extLst>
          </p:cNvPr>
          <p:cNvSpPr txBox="1"/>
          <p:nvPr/>
        </p:nvSpPr>
        <p:spPr>
          <a:xfrm>
            <a:off x="6805369" y="5465688"/>
            <a:ext cx="4873450" cy="400110"/>
          </a:xfrm>
          <a:prstGeom prst="rect">
            <a:avLst/>
          </a:prstGeom>
          <a:noFill/>
        </p:spPr>
        <p:txBody>
          <a:bodyPr wrap="none" rtlCol="0">
            <a:spAutoFit/>
          </a:bodyPr>
          <a:lstStyle/>
          <a:p>
            <a:r>
              <a:rPr lang="el-GR" sz="1000" b="1" dirty="0">
                <a:solidFill>
                  <a:schemeClr val="accent1">
                    <a:lumMod val="50000"/>
                  </a:schemeClr>
                </a:solidFill>
                <a:latin typeface="Arial" panose="020B0604020202020204" pitchFamily="34" charset="0"/>
                <a:cs typeface="Arial" panose="020B0604020202020204" pitchFamily="34" charset="0"/>
              </a:rPr>
              <a:t>Γράφημα 1: </a:t>
            </a:r>
            <a:r>
              <a:rPr lang="el-GR" sz="1000" dirty="0">
                <a:solidFill>
                  <a:schemeClr val="accent1">
                    <a:lumMod val="50000"/>
                  </a:schemeClr>
                </a:solidFill>
                <a:latin typeface="Arial" panose="020B0604020202020204" pitchFamily="34" charset="0"/>
                <a:cs typeface="Arial" panose="020B0604020202020204" pitchFamily="34" charset="0"/>
              </a:rPr>
              <a:t>Διάγραμμα ροής για την αναζήτηση και την επιλογή των άρθρων που </a:t>
            </a:r>
            <a:endParaRPr lang="en-US" sz="1000" dirty="0">
              <a:solidFill>
                <a:schemeClr val="accent1">
                  <a:lumMod val="50000"/>
                </a:schemeClr>
              </a:solidFill>
              <a:latin typeface="Arial" panose="020B0604020202020204" pitchFamily="34" charset="0"/>
              <a:cs typeface="Arial" panose="020B0604020202020204" pitchFamily="34" charset="0"/>
            </a:endParaRPr>
          </a:p>
          <a:p>
            <a:r>
              <a:rPr lang="el-GR" sz="1000" dirty="0">
                <a:solidFill>
                  <a:schemeClr val="accent1">
                    <a:lumMod val="50000"/>
                  </a:schemeClr>
                </a:solidFill>
                <a:latin typeface="Arial" panose="020B0604020202020204" pitchFamily="34" charset="0"/>
                <a:cs typeface="Arial" panose="020B0604020202020204" pitchFamily="34" charset="0"/>
              </a:rPr>
              <a:t>συμπεριλήφθηκαν στη μελέτη </a:t>
            </a:r>
            <a:endParaRPr lang="en-US" sz="1000" dirty="0">
              <a:solidFill>
                <a:schemeClr val="accent1">
                  <a:lumMod val="50000"/>
                </a:schemeClr>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C36FEC86-B384-4398-9887-765DED14864D}"/>
              </a:ext>
            </a:extLst>
          </p:cNvPr>
          <p:cNvSpPr txBox="1"/>
          <p:nvPr/>
        </p:nvSpPr>
        <p:spPr>
          <a:xfrm>
            <a:off x="110034" y="3743254"/>
            <a:ext cx="6150664" cy="738664"/>
          </a:xfrm>
          <a:prstGeom prst="rect">
            <a:avLst/>
          </a:prstGeom>
          <a:noFill/>
          <a:ln>
            <a:noFill/>
          </a:ln>
        </p:spPr>
        <p:txBody>
          <a:bodyPr wrap="square">
            <a:spAutoFit/>
          </a:bodyPr>
          <a:lstStyle/>
          <a:p>
            <a:pPr algn="just"/>
            <a:r>
              <a:rPr lang="el-GR" sz="1400" b="1" dirty="0">
                <a:solidFill>
                  <a:schemeClr val="accent1">
                    <a:lumMod val="50000"/>
                  </a:schemeClr>
                </a:solidFill>
                <a:latin typeface="Arial" panose="020B0604020202020204" pitchFamily="34" charset="0"/>
                <a:cs typeface="Arial" panose="020B0604020202020204" pitchFamily="34" charset="0"/>
              </a:rPr>
              <a:t>Σκοπός </a:t>
            </a:r>
          </a:p>
          <a:p>
            <a:pPr algn="just"/>
            <a:r>
              <a:rPr lang="el-GR" sz="1400" dirty="0">
                <a:solidFill>
                  <a:schemeClr val="accent1">
                    <a:lumMod val="50000"/>
                  </a:schemeClr>
                </a:solidFill>
                <a:latin typeface="Arial" panose="020B0604020202020204" pitchFamily="34" charset="0"/>
                <a:cs typeface="Arial" panose="020B0604020202020204" pitchFamily="34" charset="0"/>
              </a:rPr>
              <a:t>Η αξιολόγηση της πληρότητας και της ποιότητας καταγραφής των ΣΑ προγνωστικών μοντέλων για την COVID-19.</a:t>
            </a:r>
          </a:p>
        </p:txBody>
      </p:sp>
      <p:sp>
        <p:nvSpPr>
          <p:cNvPr id="21" name="TextBox 20">
            <a:extLst>
              <a:ext uri="{FF2B5EF4-FFF2-40B4-BE49-F238E27FC236}">
                <a16:creationId xmlns:a16="http://schemas.microsoft.com/office/drawing/2014/main" id="{E961FB22-3E7B-405D-BB67-985E28FC3695}"/>
              </a:ext>
            </a:extLst>
          </p:cNvPr>
          <p:cNvSpPr txBox="1"/>
          <p:nvPr/>
        </p:nvSpPr>
        <p:spPr>
          <a:xfrm>
            <a:off x="110034" y="4882823"/>
            <a:ext cx="6096000" cy="954107"/>
          </a:xfrm>
          <a:prstGeom prst="rect">
            <a:avLst/>
          </a:prstGeom>
          <a:noFill/>
          <a:ln>
            <a:noFill/>
          </a:ln>
        </p:spPr>
        <p:txBody>
          <a:bodyPr wrap="square">
            <a:spAutoFit/>
          </a:bodyPr>
          <a:lstStyle/>
          <a:p>
            <a:pPr algn="just"/>
            <a:r>
              <a:rPr lang="el-GR" sz="1400" b="1" dirty="0">
                <a:solidFill>
                  <a:schemeClr val="accent1">
                    <a:lumMod val="50000"/>
                  </a:schemeClr>
                </a:solidFill>
                <a:latin typeface="Arial" panose="020B0604020202020204" pitchFamily="34" charset="0"/>
                <a:cs typeface="Arial" panose="020B0604020202020204" pitchFamily="34" charset="0"/>
              </a:rPr>
              <a:t>Μέθοδος</a:t>
            </a:r>
          </a:p>
          <a:p>
            <a:pPr algn="just"/>
            <a:r>
              <a:rPr lang="el-GR" sz="1400" dirty="0">
                <a:solidFill>
                  <a:schemeClr val="accent1">
                    <a:lumMod val="50000"/>
                  </a:schemeClr>
                </a:solidFill>
                <a:latin typeface="Arial" panose="020B0604020202020204" pitchFamily="34" charset="0"/>
                <a:cs typeface="Arial" panose="020B0604020202020204" pitchFamily="34" charset="0"/>
              </a:rPr>
              <a:t>Έγινε αναζήτηση των ΣΑ προγνωστικών μοντέλων πάνω στην </a:t>
            </a:r>
            <a:r>
              <a:rPr lang="en-US" sz="1400" dirty="0">
                <a:solidFill>
                  <a:schemeClr val="accent1">
                    <a:lumMod val="50000"/>
                  </a:schemeClr>
                </a:solidFill>
                <a:latin typeface="Arial" panose="020B0604020202020204" pitchFamily="34" charset="0"/>
                <a:cs typeface="Arial" panose="020B0604020202020204" pitchFamily="34" charset="0"/>
              </a:rPr>
              <a:t>COVID-19 </a:t>
            </a:r>
            <a:r>
              <a:rPr lang="el-GR" sz="1400" dirty="0">
                <a:solidFill>
                  <a:schemeClr val="accent1">
                    <a:lumMod val="50000"/>
                  </a:schemeClr>
                </a:solidFill>
                <a:latin typeface="Arial" panose="020B0604020202020204" pitchFamily="34" charset="0"/>
                <a:cs typeface="Arial" panose="020B0604020202020204" pitchFamily="34" charset="0"/>
              </a:rPr>
              <a:t>στις βάσεις δεδομένων </a:t>
            </a:r>
            <a:r>
              <a:rPr lang="en-US" sz="1400" dirty="0">
                <a:solidFill>
                  <a:schemeClr val="accent1">
                    <a:lumMod val="50000"/>
                  </a:schemeClr>
                </a:solidFill>
                <a:latin typeface="Arial" panose="020B0604020202020204" pitchFamily="34" charset="0"/>
                <a:cs typeface="Arial" panose="020B0604020202020204" pitchFamily="34" charset="0"/>
              </a:rPr>
              <a:t>MEDLINE, Scopus, Cochrane Database of Systematic Reviews </a:t>
            </a:r>
            <a:r>
              <a:rPr lang="el-GR" sz="1400" dirty="0">
                <a:solidFill>
                  <a:schemeClr val="accent1">
                    <a:lumMod val="50000"/>
                  </a:schemeClr>
                </a:solidFill>
                <a:latin typeface="Arial" panose="020B0604020202020204" pitchFamily="34" charset="0"/>
                <a:cs typeface="Arial" panose="020B0604020202020204" pitchFamily="34" charset="0"/>
              </a:rPr>
              <a:t>και </a:t>
            </a:r>
            <a:r>
              <a:rPr lang="en-US" sz="1400" dirty="0">
                <a:solidFill>
                  <a:schemeClr val="accent1">
                    <a:lumMod val="50000"/>
                  </a:schemeClr>
                </a:solidFill>
                <a:latin typeface="Arial" panose="020B0604020202020204" pitchFamily="34" charset="0"/>
                <a:cs typeface="Arial" panose="020B0604020202020204" pitchFamily="34" charset="0"/>
              </a:rPr>
              <a:t>epistemonikos.org </a:t>
            </a:r>
            <a:r>
              <a:rPr lang="el-GR" sz="1400" dirty="0">
                <a:solidFill>
                  <a:schemeClr val="accent1">
                    <a:lumMod val="50000"/>
                  </a:schemeClr>
                </a:solidFill>
                <a:latin typeface="Arial" panose="020B0604020202020204" pitchFamily="34" charset="0"/>
                <a:cs typeface="Arial" panose="020B0604020202020204" pitchFamily="34" charset="0"/>
              </a:rPr>
              <a:t>μέχρι και το τέλος του 2021.</a:t>
            </a:r>
          </a:p>
        </p:txBody>
      </p:sp>
    </p:spTree>
    <p:extLst>
      <p:ext uri="{BB962C8B-B14F-4D97-AF65-F5344CB8AC3E}">
        <p14:creationId xmlns:p14="http://schemas.microsoft.com/office/powerpoint/2010/main" val="359971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6">
            <a:extLst>
              <a:ext uri="{FF2B5EF4-FFF2-40B4-BE49-F238E27FC236}">
                <a16:creationId xmlns:a16="http://schemas.microsoft.com/office/drawing/2014/main" id="{DBDEC884-3113-42B6-8226-39B4AD72B458}"/>
              </a:ext>
            </a:extLst>
          </p:cNvPr>
          <p:cNvPicPr>
            <a:picLocks noChangeAspect="1"/>
          </p:cNvPicPr>
          <p:nvPr/>
        </p:nvPicPr>
        <p:blipFill rotWithShape="1">
          <a:blip r:embed="rId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0" y="6367549"/>
            <a:ext cx="12191998" cy="490451"/>
          </a:xfrm>
          <a:prstGeom prst="rect">
            <a:avLst/>
          </a:prstGeom>
        </p:spPr>
      </p:pic>
      <p:pic>
        <p:nvPicPr>
          <p:cNvPr id="5" name="Grafik 2">
            <a:extLst>
              <a:ext uri="{FF2B5EF4-FFF2-40B4-BE49-F238E27FC236}">
                <a16:creationId xmlns:a16="http://schemas.microsoft.com/office/drawing/2014/main" id="{176AB0C6-1708-4DDC-A55B-3C85461D41BD}"/>
              </a:ext>
            </a:extLst>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76439" y="6367549"/>
            <a:ext cx="413764" cy="484021"/>
          </a:xfrm>
          <a:prstGeom prst="rect">
            <a:avLst/>
          </a:prstGeom>
        </p:spPr>
      </p:pic>
      <p:sp>
        <p:nvSpPr>
          <p:cNvPr id="17" name="TextBox 16">
            <a:extLst>
              <a:ext uri="{FF2B5EF4-FFF2-40B4-BE49-F238E27FC236}">
                <a16:creationId xmlns:a16="http://schemas.microsoft.com/office/drawing/2014/main" id="{9423AF52-72F2-4A39-9435-6F0C05ED6E7F}"/>
              </a:ext>
            </a:extLst>
          </p:cNvPr>
          <p:cNvSpPr txBox="1"/>
          <p:nvPr/>
        </p:nvSpPr>
        <p:spPr>
          <a:xfrm>
            <a:off x="590202" y="6471059"/>
            <a:ext cx="10491928" cy="261610"/>
          </a:xfrm>
          <a:prstGeom prst="rect">
            <a:avLst/>
          </a:prstGeom>
          <a:noFill/>
        </p:spPr>
        <p:txBody>
          <a:bodyPr wrap="square" rtlCol="0">
            <a:spAutoFit/>
          </a:bodyPr>
          <a:lstStyle/>
          <a:p>
            <a:r>
              <a:rPr lang="en-US" sz="1100" b="1" spc="50" dirty="0">
                <a:solidFill>
                  <a:schemeClr val="bg1"/>
                </a:solidFill>
                <a:latin typeface="+mj-lt"/>
              </a:rPr>
              <a:t>ARISTOTLE UNIVERSITY OF THESSALONIKI </a:t>
            </a:r>
            <a:r>
              <a:rPr lang="en-US" sz="1100" b="1" spc="50" dirty="0">
                <a:solidFill>
                  <a:schemeClr val="accent2">
                    <a:lumMod val="60000"/>
                    <a:lumOff val="40000"/>
                  </a:schemeClr>
                </a:solidFill>
                <a:latin typeface="+mj-lt"/>
              </a:rPr>
              <a:t>| </a:t>
            </a:r>
            <a:r>
              <a:rPr lang="en-US" sz="1100" b="1" spc="50" dirty="0">
                <a:solidFill>
                  <a:schemeClr val="bg1"/>
                </a:solidFill>
                <a:latin typeface="+mj-lt"/>
              </a:rPr>
              <a:t>SCHOOL OF MEDICINE </a:t>
            </a:r>
            <a:endParaRPr lang="el-GR" sz="1200" b="1" spc="50" dirty="0">
              <a:solidFill>
                <a:schemeClr val="bg1"/>
              </a:solidFill>
              <a:latin typeface="+mj-lt"/>
            </a:endParaRPr>
          </a:p>
        </p:txBody>
      </p:sp>
      <p:sp>
        <p:nvSpPr>
          <p:cNvPr id="19" name="Footer Placeholder 4">
            <a:extLst>
              <a:ext uri="{FF2B5EF4-FFF2-40B4-BE49-F238E27FC236}">
                <a16:creationId xmlns:a16="http://schemas.microsoft.com/office/drawing/2014/main" id="{0D0099D7-BB36-4EC8-B2CC-773D4FEFA383}"/>
              </a:ext>
            </a:extLst>
          </p:cNvPr>
          <p:cNvSpPr txBox="1">
            <a:spLocks/>
          </p:cNvSpPr>
          <p:nvPr/>
        </p:nvSpPr>
        <p:spPr>
          <a:xfrm>
            <a:off x="10495685" y="6438681"/>
            <a:ext cx="1398668"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lumMod val="50000"/>
                  </a:schemeClr>
                </a:solidFill>
                <a:latin typeface="PT Sans" panose="020B0503020203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B53C135-CEC6-A548-8917-8F7FEB82358B}" type="slidenum">
              <a:rPr kumimoji="0" lang="en-US" sz="1200" b="1" i="0" u="none" strike="noStrike" kern="1200" cap="none" spc="0" normalizeH="0" baseline="0" noProof="0" smtClean="0">
                <a:ln>
                  <a:noFill/>
                </a:ln>
                <a:solidFill>
                  <a:schemeClr val="bg1"/>
                </a:solidFill>
                <a:effectLst/>
                <a:uLnTx/>
                <a:uFillTx/>
                <a:latin typeface="PT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schemeClr val="bg1"/>
              </a:solidFill>
              <a:effectLst/>
              <a:uLnTx/>
              <a:uFillTx/>
              <a:latin typeface="PT Sans" panose="020B0503020203020204" pitchFamily="34" charset="0"/>
              <a:ea typeface="+mn-ea"/>
              <a:cs typeface="+mn-cs"/>
            </a:endParaRPr>
          </a:p>
        </p:txBody>
      </p:sp>
      <p:cxnSp>
        <p:nvCxnSpPr>
          <p:cNvPr id="12" name="Ευθεία γραμμή σύνδεσης 11">
            <a:extLst>
              <a:ext uri="{FF2B5EF4-FFF2-40B4-BE49-F238E27FC236}">
                <a16:creationId xmlns:a16="http://schemas.microsoft.com/office/drawing/2014/main" id="{DBEE80D3-EF38-4976-A16B-C312C2ADBD20}"/>
              </a:ext>
            </a:extLst>
          </p:cNvPr>
          <p:cNvCxnSpPr>
            <a:cxnSpLocks/>
          </p:cNvCxnSpPr>
          <p:nvPr/>
        </p:nvCxnSpPr>
        <p:spPr>
          <a:xfrm>
            <a:off x="866360" y="0"/>
            <a:ext cx="0" cy="60628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6569B71-91F8-4522-89B1-5DB1303DF435}"/>
              </a:ext>
            </a:extLst>
          </p:cNvPr>
          <p:cNvSpPr txBox="1"/>
          <p:nvPr/>
        </p:nvSpPr>
        <p:spPr>
          <a:xfrm>
            <a:off x="1063487" y="10755"/>
            <a:ext cx="11128513" cy="707886"/>
          </a:xfrm>
          <a:prstGeom prst="rect">
            <a:avLst/>
          </a:prstGeom>
          <a:noFill/>
        </p:spPr>
        <p:txBody>
          <a:bodyPr wrap="square" rtlCol="0">
            <a:spAutoFit/>
          </a:bodyPr>
          <a:lstStyle/>
          <a:p>
            <a:r>
              <a:rPr lang="el-GR" sz="2000" b="1" dirty="0">
                <a:solidFill>
                  <a:schemeClr val="accent1"/>
                </a:solidFill>
              </a:rPr>
              <a:t>ΠΡΟΓΝΩΣΤΙΚΑ ΜΟΝΤΕΛΑ ΓΙΑ ΤΗΝ ΕΞΕΛΙΞΗ ΤΗΣ ΝΟΣΟΥ COVID-19: ΜΙΑ ΑΝΑΣΚΟΠΗΣΗ ΣΥΣΤΗΜΑΤΙΚΩΝ ΑΝΑΣΚΟΠΗΣΕΩΝ.</a:t>
            </a:r>
            <a:endParaRPr lang="en-US" sz="2000" b="1" dirty="0">
              <a:solidFill>
                <a:schemeClr val="accent1"/>
              </a:solidFill>
            </a:endParaRPr>
          </a:p>
        </p:txBody>
      </p:sp>
      <p:pic>
        <p:nvPicPr>
          <p:cNvPr id="10" name="Picture 4">
            <a:extLst>
              <a:ext uri="{FF2B5EF4-FFF2-40B4-BE49-F238E27FC236}">
                <a16:creationId xmlns:a16="http://schemas.microsoft.com/office/drawing/2014/main" id="{D58E3292-452D-4CCF-935A-04B8AB6D19E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0034" y="16592"/>
            <a:ext cx="559200" cy="61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Εικόνα 10">
            <a:extLst>
              <a:ext uri="{FF2B5EF4-FFF2-40B4-BE49-F238E27FC236}">
                <a16:creationId xmlns:a16="http://schemas.microsoft.com/office/drawing/2014/main" id="{D56BC5F9-7EE2-4734-9319-55249C4872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90825" y="822151"/>
            <a:ext cx="3860388" cy="3501069"/>
          </a:xfrm>
          <a:prstGeom prst="rect">
            <a:avLst/>
          </a:prstGeom>
        </p:spPr>
      </p:pic>
      <p:sp>
        <p:nvSpPr>
          <p:cNvPr id="2" name="TextBox 1">
            <a:extLst>
              <a:ext uri="{FF2B5EF4-FFF2-40B4-BE49-F238E27FC236}">
                <a16:creationId xmlns:a16="http://schemas.microsoft.com/office/drawing/2014/main" id="{3CF41D43-84CF-4E19-91A6-2F058852C2DA}"/>
              </a:ext>
            </a:extLst>
          </p:cNvPr>
          <p:cNvSpPr txBox="1"/>
          <p:nvPr/>
        </p:nvSpPr>
        <p:spPr>
          <a:xfrm>
            <a:off x="6934200" y="5273705"/>
            <a:ext cx="5162550" cy="1015663"/>
          </a:xfrm>
          <a:prstGeom prst="rect">
            <a:avLst/>
          </a:prstGeom>
          <a:noFill/>
          <a:ln>
            <a:noFill/>
          </a:ln>
        </p:spPr>
        <p:txBody>
          <a:bodyPr wrap="square" rtlCol="0">
            <a:spAutoFit/>
          </a:bodyPr>
          <a:lstStyle/>
          <a:p>
            <a:pPr algn="just"/>
            <a:r>
              <a:rPr lang="el-GR" sz="1200" b="1" dirty="0">
                <a:solidFill>
                  <a:schemeClr val="accent1">
                    <a:lumMod val="50000"/>
                  </a:schemeClr>
                </a:solidFill>
                <a:latin typeface="Arial" panose="020B0604020202020204" pitchFamily="34" charset="0"/>
                <a:cs typeface="Arial" panose="020B0604020202020204" pitchFamily="34" charset="0"/>
              </a:rPr>
              <a:t>Συμπεράσματα</a:t>
            </a:r>
          </a:p>
          <a:p>
            <a:pPr algn="just"/>
            <a:r>
              <a:rPr lang="el-GR" sz="1200" dirty="0">
                <a:solidFill>
                  <a:schemeClr val="accent1">
                    <a:lumMod val="50000"/>
                  </a:schemeClr>
                </a:solidFill>
                <a:latin typeface="Arial" panose="020B0604020202020204" pitchFamily="34" charset="0"/>
                <a:cs typeface="Arial" panose="020B0604020202020204" pitchFamily="34" charset="0"/>
              </a:rPr>
              <a:t>Οι ΣΑ προγνωστικών μοντέλων θα πρέπει να συμμορφώνονται σε συγκεκριμένα κριτήρια πληρότητας και ποιότητας, έτσι ώστε οι κλινικοί γιατροί να μπορούν να βασίζονται σε αυτές για να επιλέξουν το κατάλληλο προγνωστικό μοντέλο για χρήση σε κάθε μεμονωμένο ασθενή.</a:t>
            </a:r>
          </a:p>
        </p:txBody>
      </p:sp>
      <p:sp>
        <p:nvSpPr>
          <p:cNvPr id="6" name="TextBox 5">
            <a:extLst>
              <a:ext uri="{FF2B5EF4-FFF2-40B4-BE49-F238E27FC236}">
                <a16:creationId xmlns:a16="http://schemas.microsoft.com/office/drawing/2014/main" id="{B5D4F589-EB37-41C7-8226-C1587504C8F9}"/>
              </a:ext>
            </a:extLst>
          </p:cNvPr>
          <p:cNvSpPr txBox="1"/>
          <p:nvPr/>
        </p:nvSpPr>
        <p:spPr>
          <a:xfrm>
            <a:off x="0" y="2044760"/>
            <a:ext cx="4301177" cy="253916"/>
          </a:xfrm>
          <a:prstGeom prst="rect">
            <a:avLst/>
          </a:prstGeom>
          <a:noFill/>
        </p:spPr>
        <p:txBody>
          <a:bodyPr wrap="none" rtlCol="0">
            <a:spAutoFit/>
          </a:bodyPr>
          <a:lstStyle/>
          <a:p>
            <a:r>
              <a:rPr lang="el-GR" sz="1050" b="1" dirty="0">
                <a:solidFill>
                  <a:schemeClr val="accent1">
                    <a:lumMod val="50000"/>
                  </a:schemeClr>
                </a:solidFill>
                <a:latin typeface="Arial" panose="020B0604020202020204" pitchFamily="34" charset="0"/>
                <a:cs typeface="Arial" panose="020B0604020202020204" pitchFamily="34" charset="0"/>
              </a:rPr>
              <a:t>Πίνακας: </a:t>
            </a:r>
            <a:r>
              <a:rPr lang="el-GR" sz="1050" dirty="0">
                <a:solidFill>
                  <a:schemeClr val="accent1">
                    <a:lumMod val="50000"/>
                  </a:schemeClr>
                </a:solidFill>
                <a:latin typeface="Arial" panose="020B0604020202020204" pitchFamily="34" charset="0"/>
                <a:cs typeface="Arial" panose="020B0604020202020204" pitchFamily="34" charset="0"/>
              </a:rPr>
              <a:t>Χαρακτηριστικά των συστηματικών ανασκοπήσεων (Ν=10)</a:t>
            </a:r>
          </a:p>
        </p:txBody>
      </p:sp>
      <p:sp>
        <p:nvSpPr>
          <p:cNvPr id="13" name="TextBox 12">
            <a:extLst>
              <a:ext uri="{FF2B5EF4-FFF2-40B4-BE49-F238E27FC236}">
                <a16:creationId xmlns:a16="http://schemas.microsoft.com/office/drawing/2014/main" id="{B435AB35-CB8D-4056-BE09-0749C4C3B16F}"/>
              </a:ext>
            </a:extLst>
          </p:cNvPr>
          <p:cNvSpPr txBox="1"/>
          <p:nvPr/>
        </p:nvSpPr>
        <p:spPr>
          <a:xfrm>
            <a:off x="7471726" y="4323220"/>
            <a:ext cx="4625024" cy="861774"/>
          </a:xfrm>
          <a:prstGeom prst="rect">
            <a:avLst/>
          </a:prstGeom>
          <a:noFill/>
        </p:spPr>
        <p:txBody>
          <a:bodyPr wrap="square" rtlCol="0">
            <a:spAutoFit/>
          </a:bodyPr>
          <a:lstStyle/>
          <a:p>
            <a:pPr algn="just"/>
            <a:r>
              <a:rPr lang="el-GR" sz="1000" b="1" dirty="0">
                <a:solidFill>
                  <a:schemeClr val="accent1">
                    <a:lumMod val="50000"/>
                  </a:schemeClr>
                </a:solidFill>
                <a:latin typeface="Arial" panose="020B0604020202020204" pitchFamily="34" charset="0"/>
                <a:cs typeface="Arial" panose="020B0604020202020204" pitchFamily="34" charset="0"/>
              </a:rPr>
              <a:t>Γράφημα 2: </a:t>
            </a:r>
            <a:r>
              <a:rPr lang="el-GR" sz="1000" dirty="0">
                <a:solidFill>
                  <a:schemeClr val="accent1">
                    <a:lumMod val="50000"/>
                  </a:schemeClr>
                </a:solidFill>
                <a:latin typeface="Arial" panose="020B0604020202020204" pitchFamily="34" charset="0"/>
                <a:cs typeface="Arial" panose="020B0604020202020204" pitchFamily="34" charset="0"/>
              </a:rPr>
              <a:t>Διάγραμμα </a:t>
            </a:r>
            <a:r>
              <a:rPr lang="en-US" sz="1000" dirty="0">
                <a:solidFill>
                  <a:schemeClr val="accent1">
                    <a:lumMod val="50000"/>
                  </a:schemeClr>
                </a:solidFill>
                <a:latin typeface="Arial" panose="020B0604020202020204" pitchFamily="34" charset="0"/>
                <a:cs typeface="Arial" panose="020B0604020202020204" pitchFamily="34" charset="0"/>
              </a:rPr>
              <a:t> </a:t>
            </a:r>
            <a:r>
              <a:rPr lang="el-GR" sz="1000" dirty="0">
                <a:solidFill>
                  <a:schemeClr val="accent1">
                    <a:lumMod val="50000"/>
                  </a:schemeClr>
                </a:solidFill>
                <a:latin typeface="Arial" panose="020B0604020202020204" pitchFamily="34" charset="0"/>
                <a:cs typeface="Arial" panose="020B0604020202020204" pitchFamily="34" charset="0"/>
              </a:rPr>
              <a:t>απεικόνισης του ποσοστού αλληλοεπικάλυψης (</a:t>
            </a:r>
            <a:r>
              <a:rPr lang="en-US" sz="1000" dirty="0">
                <a:solidFill>
                  <a:schemeClr val="accent1">
                    <a:lumMod val="50000"/>
                  </a:schemeClr>
                </a:solidFill>
                <a:latin typeface="Arial" panose="020B0604020202020204" pitchFamily="34" charset="0"/>
                <a:cs typeface="Arial" panose="020B0604020202020204" pitchFamily="34" charset="0"/>
              </a:rPr>
              <a:t>corrected covered area-CCA) </a:t>
            </a:r>
            <a:r>
              <a:rPr lang="el-GR" sz="1000" dirty="0">
                <a:solidFill>
                  <a:schemeClr val="accent1">
                    <a:lumMod val="50000"/>
                  </a:schemeClr>
                </a:solidFill>
                <a:latin typeface="Arial" panose="020B0604020202020204" pitchFamily="34" charset="0"/>
                <a:cs typeface="Arial" panose="020B0604020202020204" pitchFamily="34" charset="0"/>
              </a:rPr>
              <a:t>μεταξύ των ΣΑ</a:t>
            </a:r>
            <a:r>
              <a:rPr lang="en-US" sz="1000" dirty="0">
                <a:solidFill>
                  <a:schemeClr val="accent1">
                    <a:lumMod val="50000"/>
                  </a:schemeClr>
                </a:solidFill>
                <a:latin typeface="Arial" panose="020B0604020202020204" pitchFamily="34" charset="0"/>
                <a:cs typeface="Arial" panose="020B0604020202020204" pitchFamily="34" charset="0"/>
              </a:rPr>
              <a:t>. </a:t>
            </a:r>
            <a:r>
              <a:rPr lang="el-GR" sz="1000" dirty="0">
                <a:solidFill>
                  <a:schemeClr val="accent1">
                    <a:lumMod val="50000"/>
                  </a:schemeClr>
                </a:solidFill>
                <a:latin typeface="Arial" panose="020B0604020202020204" pitchFamily="34" charset="0"/>
                <a:cs typeface="Arial" panose="020B0604020202020204" pitchFamily="34" charset="0"/>
              </a:rPr>
              <a:t>Τα διαγώνια κελιά με γκρι χρώμα υποδεικνύουν τον συνολικό αριθμό των πρωτογενών μελετών που περιλαμβάνονται σε κάθε ΣΑ. Η αλληλοεπικάλυψη μεταξύ ΣΑ κυμαίνεται από 0% μέχρι και 23.5% δείχνοντας και </a:t>
            </a:r>
            <a:r>
              <a:rPr lang="el-GR" sz="1000">
                <a:solidFill>
                  <a:schemeClr val="accent1">
                    <a:lumMod val="50000"/>
                  </a:schemeClr>
                </a:solidFill>
                <a:latin typeface="Arial" panose="020B0604020202020204" pitchFamily="34" charset="0"/>
                <a:cs typeface="Arial" panose="020B0604020202020204" pitchFamily="34" charset="0"/>
              </a:rPr>
              <a:t>μεγάλη επικάλυψη.</a:t>
            </a:r>
            <a:endParaRPr lang="en-US" sz="1000" dirty="0">
              <a:solidFill>
                <a:schemeClr val="accent1">
                  <a:lumMod val="50000"/>
                </a:schemeClr>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45B997F-4447-4B39-BF47-AB6E3CF40B5C}"/>
              </a:ext>
            </a:extLst>
          </p:cNvPr>
          <p:cNvSpPr txBox="1"/>
          <p:nvPr/>
        </p:nvSpPr>
        <p:spPr>
          <a:xfrm>
            <a:off x="25133" y="794540"/>
            <a:ext cx="7366267" cy="1200329"/>
          </a:xfrm>
          <a:prstGeom prst="rect">
            <a:avLst/>
          </a:prstGeom>
          <a:noFill/>
          <a:ln>
            <a:noFill/>
          </a:ln>
        </p:spPr>
        <p:txBody>
          <a:bodyPr wrap="square">
            <a:spAutoFit/>
          </a:bodyPr>
          <a:lstStyle/>
          <a:p>
            <a:pPr algn="just"/>
            <a:r>
              <a:rPr lang="el-GR" sz="1200" b="1" dirty="0">
                <a:solidFill>
                  <a:schemeClr val="accent1">
                    <a:lumMod val="50000"/>
                  </a:schemeClr>
                </a:solidFill>
                <a:latin typeface="Arial" panose="020B0604020202020204" pitchFamily="34" charset="0"/>
                <a:cs typeface="Arial" panose="020B0604020202020204" pitchFamily="34" charset="0"/>
              </a:rPr>
              <a:t>Αποτελέσματα</a:t>
            </a:r>
          </a:p>
          <a:p>
            <a:pPr marL="171450" indent="-171450" algn="just">
              <a:buFontTx/>
              <a:buChar char="-"/>
            </a:pPr>
            <a:r>
              <a:rPr lang="el-GR" sz="1200" dirty="0">
                <a:solidFill>
                  <a:schemeClr val="accent1">
                    <a:lumMod val="50000"/>
                  </a:schemeClr>
                </a:solidFill>
                <a:latin typeface="Arial" panose="020B0604020202020204" pitchFamily="34" charset="0"/>
                <a:cs typeface="Arial" panose="020B0604020202020204" pitchFamily="34" charset="0"/>
              </a:rPr>
              <a:t>70% των ΣΑ ακολούθησαν κατευθυντήριες οδηγίες για την παράθεση και παρουσίαση στοιχείων σε μια ΣΑ (PRSMA </a:t>
            </a:r>
            <a:r>
              <a:rPr lang="el-GR" sz="1200" dirty="0" err="1">
                <a:solidFill>
                  <a:schemeClr val="accent1">
                    <a:lumMod val="50000"/>
                  </a:schemeClr>
                </a:solidFill>
                <a:latin typeface="Arial" panose="020B0604020202020204" pitchFamily="34" charset="0"/>
                <a:cs typeface="Arial" panose="020B0604020202020204" pitchFamily="34" charset="0"/>
              </a:rPr>
              <a:t>guidelines</a:t>
            </a:r>
            <a:r>
              <a:rPr lang="el-GR" sz="1200" dirty="0">
                <a:solidFill>
                  <a:schemeClr val="accent1">
                    <a:lumMod val="50000"/>
                  </a:schemeClr>
                </a:solidFill>
                <a:latin typeface="Arial" panose="020B0604020202020204" pitchFamily="34" charset="0"/>
                <a:cs typeface="Arial" panose="020B0604020202020204" pitchFamily="34" charset="0"/>
              </a:rPr>
              <a:t>) </a:t>
            </a:r>
            <a:endParaRPr lang="en-US" sz="1200" dirty="0">
              <a:solidFill>
                <a:schemeClr val="accent1">
                  <a:lumMod val="50000"/>
                </a:schemeClr>
              </a:solidFill>
              <a:latin typeface="Arial" panose="020B0604020202020204" pitchFamily="34" charset="0"/>
              <a:cs typeface="Arial" panose="020B0604020202020204" pitchFamily="34" charset="0"/>
            </a:endParaRPr>
          </a:p>
          <a:p>
            <a:pPr marL="171450" indent="-171450" algn="just">
              <a:buFontTx/>
              <a:buChar char="-"/>
            </a:pPr>
            <a:r>
              <a:rPr lang="el-GR" sz="1200" dirty="0">
                <a:solidFill>
                  <a:schemeClr val="accent1">
                    <a:lumMod val="50000"/>
                  </a:schemeClr>
                </a:solidFill>
                <a:latin typeface="Arial" panose="020B0604020202020204" pitchFamily="34" charset="0"/>
                <a:cs typeface="Arial" panose="020B0604020202020204" pitchFamily="34" charset="0"/>
              </a:rPr>
              <a:t>Μόνο το </a:t>
            </a:r>
            <a:r>
              <a:rPr lang="en-US" sz="1200" dirty="0">
                <a:solidFill>
                  <a:schemeClr val="accent1">
                    <a:lumMod val="50000"/>
                  </a:schemeClr>
                </a:solidFill>
                <a:latin typeface="Arial" panose="020B0604020202020204" pitchFamily="34" charset="0"/>
                <a:cs typeface="Arial" panose="020B0604020202020204" pitchFamily="34" charset="0"/>
              </a:rPr>
              <a:t>30</a:t>
            </a:r>
            <a:r>
              <a:rPr lang="el-GR" sz="1200" dirty="0">
                <a:solidFill>
                  <a:schemeClr val="accent1">
                    <a:lumMod val="50000"/>
                  </a:schemeClr>
                </a:solidFill>
                <a:latin typeface="Arial" panose="020B0604020202020204" pitchFamily="34" charset="0"/>
                <a:cs typeface="Arial" panose="020B0604020202020204" pitchFamily="34" charset="0"/>
              </a:rPr>
              <a:t>% των ΣΑ είχαν καταγεγραμμένο πρωτόκολλο σε κάποιο </a:t>
            </a:r>
            <a:r>
              <a:rPr lang="el-GR" sz="1200" dirty="0" err="1">
                <a:solidFill>
                  <a:schemeClr val="accent1">
                    <a:lumMod val="50000"/>
                  </a:schemeClr>
                </a:solidFill>
                <a:latin typeface="Arial" panose="020B0604020202020204" pitchFamily="34" charset="0"/>
                <a:cs typeface="Arial" panose="020B0604020202020204" pitchFamily="34" charset="0"/>
              </a:rPr>
              <a:t>καταθετήριο</a:t>
            </a:r>
            <a:r>
              <a:rPr lang="el-GR" sz="1200" dirty="0">
                <a:solidFill>
                  <a:schemeClr val="accent1">
                    <a:lumMod val="50000"/>
                  </a:schemeClr>
                </a:solidFill>
                <a:latin typeface="Arial" panose="020B0604020202020204" pitchFamily="34" charset="0"/>
                <a:cs typeface="Arial" panose="020B0604020202020204" pitchFamily="34" charset="0"/>
              </a:rPr>
              <a:t> μελετών το οποίο ήταν  προσβάσιμο </a:t>
            </a:r>
            <a:endParaRPr lang="en-US" sz="1200" dirty="0">
              <a:solidFill>
                <a:schemeClr val="accent1">
                  <a:lumMod val="50000"/>
                </a:schemeClr>
              </a:solidFill>
              <a:latin typeface="Arial" panose="020B0604020202020204" pitchFamily="34" charset="0"/>
              <a:cs typeface="Arial" panose="020B0604020202020204" pitchFamily="34" charset="0"/>
            </a:endParaRPr>
          </a:p>
          <a:p>
            <a:pPr marL="171450" indent="-171450" algn="just">
              <a:buFontTx/>
              <a:buChar char="-"/>
            </a:pPr>
            <a:r>
              <a:rPr lang="el-GR" sz="1200" dirty="0">
                <a:solidFill>
                  <a:schemeClr val="accent1">
                    <a:lumMod val="50000"/>
                  </a:schemeClr>
                </a:solidFill>
                <a:latin typeface="Arial" panose="020B0604020202020204" pitchFamily="34" charset="0"/>
                <a:cs typeface="Arial" panose="020B0604020202020204" pitchFamily="34" charset="0"/>
              </a:rPr>
              <a:t>Καμία ΣΑ δεν προχώρησε σε </a:t>
            </a:r>
            <a:r>
              <a:rPr lang="el-GR" sz="1200" dirty="0" err="1">
                <a:solidFill>
                  <a:schemeClr val="accent1">
                    <a:lumMod val="50000"/>
                  </a:schemeClr>
                </a:solidFill>
                <a:latin typeface="Arial" panose="020B0604020202020204" pitchFamily="34" charset="0"/>
                <a:cs typeface="Arial" panose="020B0604020202020204" pitchFamily="34" charset="0"/>
              </a:rPr>
              <a:t>μετα</a:t>
            </a:r>
            <a:r>
              <a:rPr lang="el-GR" sz="1200" dirty="0">
                <a:solidFill>
                  <a:schemeClr val="accent1">
                    <a:lumMod val="50000"/>
                  </a:schemeClr>
                </a:solidFill>
                <a:latin typeface="Arial" panose="020B0604020202020204" pitchFamily="34" charset="0"/>
                <a:cs typeface="Arial" panose="020B0604020202020204" pitchFamily="34" charset="0"/>
              </a:rPr>
              <a:t>-ανάλυση</a:t>
            </a:r>
          </a:p>
        </p:txBody>
      </p:sp>
      <p:pic>
        <p:nvPicPr>
          <p:cNvPr id="14" name="Picture 13">
            <a:extLst>
              <a:ext uri="{FF2B5EF4-FFF2-40B4-BE49-F238E27FC236}">
                <a16:creationId xmlns:a16="http://schemas.microsoft.com/office/drawing/2014/main" id="{480EA4E0-F5DB-4D49-A830-F61ABB7920FC}"/>
              </a:ext>
            </a:extLst>
          </p:cNvPr>
          <p:cNvPicPr>
            <a:picLocks noChangeAspect="1"/>
          </p:cNvPicPr>
          <p:nvPr/>
        </p:nvPicPr>
        <p:blipFill>
          <a:blip r:embed="rId6"/>
          <a:stretch>
            <a:fillRect/>
          </a:stretch>
        </p:blipFill>
        <p:spPr>
          <a:xfrm>
            <a:off x="48951" y="2298676"/>
            <a:ext cx="6675699" cy="4060288"/>
          </a:xfrm>
          <a:prstGeom prst="rect">
            <a:avLst/>
          </a:prstGeom>
        </p:spPr>
      </p:pic>
    </p:spTree>
    <p:extLst>
      <p:ext uri="{BB962C8B-B14F-4D97-AF65-F5344CB8AC3E}">
        <p14:creationId xmlns:p14="http://schemas.microsoft.com/office/powerpoint/2010/main" val="282987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Προσαρμοσμένο 1">
      <a:majorFont>
        <a:latin typeface="Comfortaa"/>
        <a:ea typeface=""/>
        <a:cs typeface=""/>
      </a:majorFont>
      <a:minorFont>
        <a:latin typeface="Comforta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2250</TotalTime>
  <Words>423</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Comfortaa</vt:lpstr>
      <vt:lpstr>PT Sans</vt:lpstr>
      <vt:lpstr>Roboto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Bougioukas Konstantinos</dc:creator>
  <cp:lastModifiedBy>Anna-Bettina Haidich</cp:lastModifiedBy>
  <cp:revision>343</cp:revision>
  <dcterms:created xsi:type="dcterms:W3CDTF">2021-02-24T08:05:35Z</dcterms:created>
  <dcterms:modified xsi:type="dcterms:W3CDTF">2022-02-14T14:01:52Z</dcterms:modified>
</cp:coreProperties>
</file>