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522"/>
    <a:srgbClr val="014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693-AAA8-4370-9399-9A32BD56E05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424E-7BF8-4C45-A5D0-C44A8AC2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8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693-AAA8-4370-9399-9A32BD56E05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424E-7BF8-4C45-A5D0-C44A8AC2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6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693-AAA8-4370-9399-9A32BD56E05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424E-7BF8-4C45-A5D0-C44A8AC2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0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693-AAA8-4370-9399-9A32BD56E05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424E-7BF8-4C45-A5D0-C44A8AC2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693-AAA8-4370-9399-9A32BD56E05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424E-7BF8-4C45-A5D0-C44A8AC2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7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693-AAA8-4370-9399-9A32BD56E05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424E-7BF8-4C45-A5D0-C44A8AC2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0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693-AAA8-4370-9399-9A32BD56E05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424E-7BF8-4C45-A5D0-C44A8AC2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7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693-AAA8-4370-9399-9A32BD56E05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424E-7BF8-4C45-A5D0-C44A8AC2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2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693-AAA8-4370-9399-9A32BD56E05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424E-7BF8-4C45-A5D0-C44A8AC2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7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693-AAA8-4370-9399-9A32BD56E05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424E-7BF8-4C45-A5D0-C44A8AC2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7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693-AAA8-4370-9399-9A32BD56E05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424E-7BF8-4C45-A5D0-C44A8AC2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49693-AAA8-4370-9399-9A32BD56E05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F424E-7BF8-4C45-A5D0-C44A8AC2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1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Ορθογώνιο 17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5442359F-2358-4753-A902-31D75AC79F94}"/>
              </a:ext>
            </a:extLst>
          </p:cNvPr>
          <p:cNvSpPr/>
          <p:nvPr/>
        </p:nvSpPr>
        <p:spPr>
          <a:xfrm>
            <a:off x="0" y="1525179"/>
            <a:ext cx="12192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l-GR" sz="1200" i="0" baseline="30000" dirty="0" smtClean="0">
                <a:solidFill>
                  <a:srgbClr val="014260"/>
                </a:solidFill>
                <a:cs typeface="Calibri" panose="020F0502020204030204" pitchFamily="34" charset="0"/>
              </a:rPr>
              <a:t>1</a:t>
            </a:r>
            <a:r>
              <a:rPr lang="el-GR" sz="1200" b="0" i="0" dirty="0" smtClean="0">
                <a:solidFill>
                  <a:srgbClr val="014260"/>
                </a:solidFill>
                <a:cs typeface="Calibri" panose="020F0502020204030204" pitchFamily="34" charset="0"/>
              </a:rPr>
              <a:t> </a:t>
            </a:r>
            <a:r>
              <a:rPr lang="el-GR" sz="1500" i="1" dirty="0" smtClean="0">
                <a:solidFill>
                  <a:srgbClr val="014260"/>
                </a:solidFill>
                <a:cs typeface="Calibri" panose="020F0502020204030204" pitchFamily="34" charset="0"/>
              </a:rPr>
              <a:t>Εργαστήριο Υγιεινής, </a:t>
            </a:r>
            <a:r>
              <a:rPr lang="el-GR" sz="1500" i="1" dirty="0">
                <a:solidFill>
                  <a:srgbClr val="014260"/>
                </a:solidFill>
                <a:cs typeface="Calibri" panose="020F0502020204030204" pitchFamily="34" charset="0"/>
              </a:rPr>
              <a:t>Επιδημιολογίας και Ιατρικής Στατιστικής, Ιατρική Σχολή, </a:t>
            </a:r>
            <a:r>
              <a:rPr lang="el-GR" sz="1500" i="1" dirty="0" smtClean="0">
                <a:solidFill>
                  <a:srgbClr val="014260"/>
                </a:solidFill>
                <a:cs typeface="Calibri" panose="020F0502020204030204" pitchFamily="34" charset="0"/>
              </a:rPr>
              <a:t>Εθνικό </a:t>
            </a:r>
            <a:r>
              <a:rPr lang="el-GR" sz="1500" i="1" dirty="0">
                <a:solidFill>
                  <a:srgbClr val="014260"/>
                </a:solidFill>
                <a:cs typeface="Calibri" panose="020F0502020204030204" pitchFamily="34" charset="0"/>
              </a:rPr>
              <a:t>και Καποδιστριακό Πανεπιστήμιο Αθηνών, </a:t>
            </a:r>
            <a:r>
              <a:rPr lang="el-GR" sz="1500" i="1" dirty="0" smtClean="0">
                <a:solidFill>
                  <a:srgbClr val="014260"/>
                </a:solidFill>
                <a:cs typeface="Calibri" panose="020F0502020204030204" pitchFamily="34" charset="0"/>
              </a:rPr>
              <a:t>Αθήνα </a:t>
            </a:r>
            <a:endParaRPr lang="en-US" sz="1500" i="1" dirty="0">
              <a:solidFill>
                <a:srgbClr val="014260"/>
              </a:solidFill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l-GR" sz="1200" i="1" baseline="30000" dirty="0" smtClean="0">
                <a:solidFill>
                  <a:srgbClr val="014260"/>
                </a:solidFill>
                <a:cs typeface="Calibri" panose="020F0502020204030204" pitchFamily="34" charset="0"/>
              </a:rPr>
              <a:t>2</a:t>
            </a:r>
            <a:r>
              <a:rPr lang="el-GR" sz="1500" i="1" baseline="30000" dirty="0" smtClean="0">
                <a:solidFill>
                  <a:srgbClr val="014260"/>
                </a:solidFill>
                <a:cs typeface="Calibri" panose="020F0502020204030204" pitchFamily="34" charset="0"/>
              </a:rPr>
              <a:t> </a:t>
            </a:r>
            <a:r>
              <a:rPr lang="el-GR" sz="1500" i="1" dirty="0" smtClean="0">
                <a:solidFill>
                  <a:srgbClr val="014260"/>
                </a:solidFill>
                <a:cs typeface="Calibri" panose="020F0502020204030204" pitchFamily="34" charset="0"/>
              </a:rPr>
              <a:t>Δ΄ Παθολογική Κλινική ΠΓΝ «Αττικόν», Ιατρική Σχολή, Εθνικό και Καποδιστριακό</a:t>
            </a:r>
            <a:r>
              <a:rPr lang="en-US" sz="1500" i="1" dirty="0" smtClean="0">
                <a:solidFill>
                  <a:srgbClr val="014260"/>
                </a:solidFill>
                <a:cs typeface="Calibri" panose="020F0502020204030204" pitchFamily="34" charset="0"/>
              </a:rPr>
              <a:t> </a:t>
            </a:r>
            <a:r>
              <a:rPr lang="el-GR" sz="1500" i="1" dirty="0" smtClean="0">
                <a:solidFill>
                  <a:srgbClr val="014260"/>
                </a:solidFill>
                <a:cs typeface="Calibri" panose="020F0502020204030204" pitchFamily="34" charset="0"/>
              </a:rPr>
              <a:t>Πανεπιστήμιο Αθηνών, Αθήνα</a:t>
            </a:r>
            <a:endParaRPr lang="el-GR" sz="1500" i="1" dirty="0">
              <a:solidFill>
                <a:srgbClr val="014260"/>
              </a:solidFill>
              <a:cs typeface="Calibri" panose="020F0502020204030204" pitchFamily="34" charset="0"/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1" y="2242551"/>
            <a:ext cx="2914649" cy="489442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014260"/>
                </a:solidFill>
                <a:latin typeface="+mn-lt"/>
                <a:cs typeface="Arial" panose="020B0604020202020204" pitchFamily="34" charset="0"/>
              </a:rPr>
              <a:t>Εισαγωγή | Υλικό</a:t>
            </a:r>
            <a:endParaRPr lang="en-US" sz="2800" dirty="0">
              <a:solidFill>
                <a:srgbClr val="014260"/>
              </a:solidFill>
              <a:latin typeface="+mn-lt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4686" y="3286047"/>
            <a:ext cx="11634147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</a:pPr>
            <a:r>
              <a:rPr lang="el-GR" sz="2300" dirty="0">
                <a:solidFill>
                  <a:schemeClr val="accent2">
                    <a:lumMod val="75000"/>
                  </a:schemeClr>
                </a:solidFill>
                <a:ea typeface="+mj-ea"/>
                <a:cs typeface="Arial" panose="020B0604020202020204" pitchFamily="34" charset="0"/>
              </a:rPr>
              <a:t>Απρίλιος</a:t>
            </a:r>
            <a:r>
              <a:rPr lang="el-GR" sz="23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300" dirty="0">
                <a:solidFill>
                  <a:schemeClr val="accent2">
                    <a:lumMod val="75000"/>
                  </a:schemeClr>
                </a:solidFill>
                <a:ea typeface="+mj-ea"/>
                <a:cs typeface="Arial" panose="020B0604020202020204" pitchFamily="34" charset="0"/>
              </a:rPr>
              <a:t>2021</a:t>
            </a:r>
            <a:r>
              <a:rPr lang="el-GR" sz="23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l-GR" sz="2000" dirty="0">
                <a:solidFill>
                  <a:prstClr val="black"/>
                </a:solidFill>
              </a:rPr>
              <a:t>τέθηκε σε εφαρμογή η διεξαγωγή </a:t>
            </a:r>
            <a:r>
              <a:rPr lang="el-GR" sz="2000" dirty="0" smtClean="0">
                <a:solidFill>
                  <a:prstClr val="black"/>
                </a:solidFill>
              </a:rPr>
              <a:t>αυτοδιαγνωστικών </a:t>
            </a:r>
            <a:r>
              <a:rPr lang="el-GR" sz="2000" dirty="0">
                <a:solidFill>
                  <a:prstClr val="black"/>
                </a:solidFill>
              </a:rPr>
              <a:t>ελέγχων (self-tests) σε </a:t>
            </a:r>
            <a:r>
              <a:rPr lang="el-GR" sz="2000" dirty="0" smtClean="0">
                <a:solidFill>
                  <a:prstClr val="black"/>
                </a:solidFill>
              </a:rPr>
              <a:t>ευρεία  </a:t>
            </a:r>
            <a:br>
              <a:rPr lang="el-GR" sz="2000" dirty="0" smtClean="0">
                <a:solidFill>
                  <a:prstClr val="black"/>
                </a:solidFill>
              </a:rPr>
            </a:br>
            <a:r>
              <a:rPr lang="el-GR" sz="2000" dirty="0" smtClean="0">
                <a:solidFill>
                  <a:prstClr val="black"/>
                </a:solidFill>
              </a:rPr>
              <a:t>                                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l-GR" sz="2000" dirty="0" smtClean="0">
                <a:solidFill>
                  <a:prstClr val="black"/>
                </a:solidFill>
              </a:rPr>
              <a:t>κλίμακα </a:t>
            </a:r>
            <a:r>
              <a:rPr lang="el-GR" sz="2000" dirty="0">
                <a:solidFill>
                  <a:prstClr val="black"/>
                </a:solidFill>
              </a:rPr>
              <a:t>στην Ελλάδα</a:t>
            </a:r>
          </a:p>
        </p:txBody>
      </p:sp>
      <p:sp>
        <p:nvSpPr>
          <p:cNvPr id="6" name="Θέση περιεχομένου 3"/>
          <p:cNvSpPr>
            <a:spLocks noGrp="1"/>
          </p:cNvSpPr>
          <p:nvPr>
            <p:ph idx="1"/>
          </p:nvPr>
        </p:nvSpPr>
        <p:spPr>
          <a:xfrm>
            <a:off x="145975" y="4646749"/>
            <a:ext cx="3200267" cy="20719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Η εκτίμηση της επίδρασης των self-tests</a:t>
            </a:r>
            <a:r>
              <a:rPr lang="el-GR" sz="2000" b="1" dirty="0" smtClean="0">
                <a:solidFill>
                  <a:prstClr val="black"/>
                </a:solidFill>
              </a:rPr>
              <a:t>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στην πορεία της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πανδημίας COVID-19 στην Ελλάδα με χρήση μαθηματικών μοντέλων.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Τίτλος 1"/>
          <p:cNvSpPr txBox="1">
            <a:spLocks/>
          </p:cNvSpPr>
          <p:nvPr/>
        </p:nvSpPr>
        <p:spPr>
          <a:xfrm>
            <a:off x="194686" y="4157307"/>
            <a:ext cx="1415175" cy="53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Σκοπός</a:t>
            </a:r>
            <a:endParaRPr lang="en-US" sz="25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Θέση περιεχομένου 2"/>
          <p:cNvSpPr txBox="1">
            <a:spLocks/>
          </p:cNvSpPr>
          <p:nvPr/>
        </p:nvSpPr>
        <p:spPr>
          <a:xfrm>
            <a:off x="3531202" y="4423676"/>
            <a:ext cx="8660798" cy="2295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2000" dirty="0" smtClean="0">
                <a:solidFill>
                  <a:prstClr val="black"/>
                </a:solidFill>
              </a:rPr>
              <a:t>Αριθμός εργαστηριακά επιβεβαιωμένων κρουσμάτων COVID-19 (</a:t>
            </a:r>
            <a:r>
              <a:rPr lang="el-GR" sz="2000" dirty="0" smtClean="0"/>
              <a:t>ΕΟΔΥ):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2000" dirty="0" smtClean="0"/>
              <a:t>Χρήση </a:t>
            </a:r>
            <a:r>
              <a:rPr lang="el-GR" sz="2000" dirty="0" smtClean="0">
                <a:solidFill>
                  <a:prstClr val="black"/>
                </a:solidFill>
              </a:rPr>
              <a:t>κυλιόμενου μέσου όρου 7 ημερών με βάση ημερομηνία δειγματοληψίας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2000" dirty="0" smtClean="0"/>
              <a:t>Εκτιμήσεις από τη βιβλιογραφία για: </a:t>
            </a:r>
            <a:endParaRPr lang="el-GR" sz="2000" dirty="0"/>
          </a:p>
        </p:txBody>
      </p:sp>
      <p:sp>
        <p:nvSpPr>
          <p:cNvPr id="10" name="Τίτλος 1"/>
          <p:cNvSpPr txBox="1">
            <a:spLocks/>
          </p:cNvSpPr>
          <p:nvPr/>
        </p:nvSpPr>
        <p:spPr>
          <a:xfrm>
            <a:off x="3531202" y="4027160"/>
            <a:ext cx="1896893" cy="47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5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Δεδομένα</a:t>
            </a:r>
            <a:endParaRPr lang="en-US" sz="2500" b="1" dirty="0">
              <a:solidFill>
                <a:schemeClr val="accent2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Τίτλος 1"/>
          <p:cNvSpPr txBox="1">
            <a:spLocks/>
          </p:cNvSpPr>
          <p:nvPr/>
        </p:nvSpPr>
        <p:spPr>
          <a:xfrm>
            <a:off x="7481142" y="5213425"/>
            <a:ext cx="4516227" cy="1564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el-GR" sz="1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- το </a:t>
            </a:r>
            <a:r>
              <a:rPr lang="el-GR" sz="18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ποσοστό των ασυμπτωματικών </a:t>
            </a:r>
            <a:r>
              <a:rPr lang="el-GR" sz="1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/>
            </a:r>
            <a:br>
              <a:rPr lang="el-GR" sz="1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r>
              <a:rPr lang="el-GR" sz="1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- τη </a:t>
            </a:r>
            <a:r>
              <a:rPr lang="el-GR" sz="18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διάρκεια της λανθάνουσας </a:t>
            </a:r>
            <a:r>
              <a:rPr lang="el-GR" sz="1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περιόδου</a:t>
            </a:r>
            <a:br>
              <a:rPr lang="el-GR" sz="1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r>
              <a:rPr lang="el-GR" sz="1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- το </a:t>
            </a:r>
            <a:r>
              <a:rPr lang="el-GR" sz="18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χρόνο επώασης </a:t>
            </a:r>
            <a:r>
              <a:rPr lang="el-GR" sz="1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/>
            </a:r>
            <a:br>
              <a:rPr lang="el-GR" sz="1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r>
              <a:rPr lang="el-GR" sz="1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- την </a:t>
            </a:r>
            <a:r>
              <a:rPr lang="el-GR" sz="18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περίοδο μεταδοτικότητας </a:t>
            </a:r>
            <a:r>
              <a:rPr lang="el-GR" sz="1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                  </a:t>
            </a:r>
            <a:endParaRPr lang="en-US" sz="1800" i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Θέση περιεχομένου 2"/>
          <p:cNvSpPr txBox="1">
            <a:spLocks/>
          </p:cNvSpPr>
          <p:nvPr/>
        </p:nvSpPr>
        <p:spPr>
          <a:xfrm>
            <a:off x="0" y="2699153"/>
            <a:ext cx="6273624" cy="7675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l-GR" sz="2000" dirty="0" smtClean="0"/>
              <a:t>Έλεγχος </a:t>
            </a:r>
            <a:r>
              <a:rPr lang="el-GR" sz="2000" dirty="0"/>
              <a:t>για τον εντοπισμό </a:t>
            </a:r>
            <a:r>
              <a:rPr lang="el-GR" sz="2000" dirty="0" smtClean="0"/>
              <a:t>ασυμπτωματικών με </a:t>
            </a:r>
            <a:r>
              <a:rPr lang="el-GR" sz="2000" dirty="0"/>
              <a:t>COVID-19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6767208" y="2565722"/>
            <a:ext cx="50616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περιορισμός της επιδημίας, </a:t>
            </a:r>
          </a:p>
          <a:p>
            <a:r>
              <a:rPr lang="el-GR" sz="2000" dirty="0" smtClean="0"/>
              <a:t>ιδίως όταν τα επίπεδα μετάδοσης είναι υψηλά</a:t>
            </a:r>
            <a:endParaRPr lang="en-US" sz="2000" dirty="0"/>
          </a:p>
        </p:txBody>
      </p:sp>
      <p:sp>
        <p:nvSpPr>
          <p:cNvPr id="14" name="Δεξιό βέλος 13"/>
          <p:cNvSpPr/>
          <p:nvPr/>
        </p:nvSpPr>
        <p:spPr>
          <a:xfrm>
            <a:off x="6273624" y="2773591"/>
            <a:ext cx="365664" cy="21900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Υπότιτλος 2">
            <a:extLst>
              <a:ext uri="{FF2B5EF4-FFF2-40B4-BE49-F238E27FC236}">
                <a16:creationId xmlns:a16="http://schemas.microsoft.com/office/drawing/2014/main" xmlns="" id="{ADE1CF33-0D10-4B49-980B-F40AA3BB075E}"/>
              </a:ext>
            </a:extLst>
          </p:cNvPr>
          <p:cNvSpPr txBox="1">
            <a:spLocks/>
          </p:cNvSpPr>
          <p:nvPr/>
        </p:nvSpPr>
        <p:spPr>
          <a:xfrm>
            <a:off x="0" y="5977"/>
            <a:ext cx="12192000" cy="742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4000"/>
              </a:lnSpc>
            </a:pPr>
            <a:r>
              <a:rPr lang="el-GR" sz="2000" b="1" dirty="0" smtClean="0">
                <a:solidFill>
                  <a:srgbClr val="014260"/>
                </a:solidFill>
                <a:ea typeface="Calibri" panose="020F0502020204030204" pitchFamily="34" charset="0"/>
              </a:rPr>
              <a:t>Πανελλήνιο Συνέδριο Δημόσιας </a:t>
            </a:r>
            <a:r>
              <a:rPr lang="el-GR" sz="2000" b="1" dirty="0">
                <a:solidFill>
                  <a:srgbClr val="014260"/>
                </a:solidFill>
                <a:ea typeface="Calibri" panose="020F0502020204030204" pitchFamily="34" charset="0"/>
              </a:rPr>
              <a:t>Υγείας</a:t>
            </a:r>
            <a:r>
              <a:rPr lang="el-GR" sz="2000" b="1" dirty="0" smtClean="0">
                <a:solidFill>
                  <a:srgbClr val="014260"/>
                </a:solidFill>
                <a:ea typeface="Calibri" panose="020F0502020204030204" pitchFamily="34" charset="0"/>
              </a:rPr>
              <a:t> </a:t>
            </a:r>
            <a:r>
              <a:rPr lang="el-GR" sz="2000" b="1" dirty="0">
                <a:solidFill>
                  <a:srgbClr val="014260"/>
                </a:solidFill>
                <a:ea typeface="Calibri" panose="020F0502020204030204" pitchFamily="34" charset="0"/>
              </a:rPr>
              <a:t>2022</a:t>
            </a:r>
          </a:p>
        </p:txBody>
      </p:sp>
      <p:sp>
        <p:nvSpPr>
          <p:cNvPr id="16" name="Τίτλος 1"/>
          <p:cNvSpPr txBox="1">
            <a:spLocks/>
          </p:cNvSpPr>
          <p:nvPr/>
        </p:nvSpPr>
        <p:spPr>
          <a:xfrm>
            <a:off x="0" y="397243"/>
            <a:ext cx="12192000" cy="89061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ΑΞΙΟΛΟΓΗΣΗ TΗΣ ΕΥΡΕΙΑΣ ΔΙΕΞΑΓΩΓΗΣ ΑΥΤΟΔΙΑΓΝΩΣΤΙΚΩΝ ΕΛΕΓΧΩΝ ΣΤΗΝ ΠΟΡΕΙΑ ΤΗΣ ΠΑΝΔΗΜΙΑΣ COVID-19 ME ΧΡΗΣΗ ΜΑΘΗΜΑΤΙΚΩΝ ΜΟΝΤΕΛΩΝ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Υπότιτλος 2">
                <a:extLst>
                  <a:ext uri="{FF2B5EF4-FFF2-40B4-BE49-F238E27FC236}">
                    <a16:creationId xmlns:a16="http://schemas.microsoft.com/office/drawing/2014/main" xmlns="" id="{ADE1CF33-0D10-4B49-980B-F40AA3BB075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1204982"/>
                <a:ext cx="12192000" cy="33860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14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l-GR" sz="1800" b="1" i="1" dirty="0" smtClean="0">
                            <a:solidFill>
                              <a:srgbClr val="0142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∗Έ</m:t>
                        </m:r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γγελη</m:t>
                        </m:r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Βασιλική</m:t>
                        </m:r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∗</m:t>
                        </m:r>
                      </m:e>
                      <m:sup>
                        <m:r>
                          <a:rPr lang="el-GR" sz="1800" b="1" i="1" dirty="0" smtClean="0">
                            <a:solidFill>
                              <a:srgbClr val="0142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l-GR" sz="1800" b="1" dirty="0">
                    <a:solidFill>
                      <a:srgbClr val="014260"/>
                    </a:solidFill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800" b="1" i="1">
                            <a:solidFill>
                              <a:srgbClr val="0142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Ρούσσος</m:t>
                        </m:r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Σωτήριος</m:t>
                        </m:r>
                      </m:e>
                      <m:sup>
                        <m:r>
                          <a:rPr lang="el-GR" sz="1800" b="1" i="1">
                            <a:solidFill>
                              <a:srgbClr val="0142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l-GR" sz="1800" b="1" dirty="0">
                    <a:solidFill>
                      <a:srgbClr val="014260"/>
                    </a:solidFill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800" b="1" i="1">
                            <a:solidFill>
                              <a:srgbClr val="0142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Τσιόδρας</m:t>
                        </m:r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Σωτήριος</m:t>
                        </m:r>
                      </m:e>
                      <m:sup>
                        <m:r>
                          <a:rPr lang="el-GR" sz="1800" b="1" i="1">
                            <a:solidFill>
                              <a:srgbClr val="0142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l-GR" sz="1800" b="1" dirty="0">
                    <a:solidFill>
                      <a:srgbClr val="014260"/>
                    </a:solidFill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800" b="1" i="1">
                            <a:solidFill>
                              <a:srgbClr val="0142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Χατζάκης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Ά</m:t>
                        </m:r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γγελος</m:t>
                        </m:r>
                      </m:e>
                      <m:sup>
                        <m:r>
                          <a:rPr lang="el-GR" sz="1800" b="1" i="1">
                            <a:solidFill>
                              <a:srgbClr val="0142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l-GR" sz="1800" b="1" dirty="0">
                    <a:solidFill>
                      <a:srgbClr val="014260"/>
                    </a:solidFill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800" b="1" i="1">
                            <a:solidFill>
                              <a:srgbClr val="0142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Σύψα</m:t>
                        </m:r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1800" b="1" dirty="0">
                            <a:solidFill>
                              <a:srgbClr val="014260"/>
                            </a:solidFill>
                            <a:ea typeface="Calibri" panose="020F0502020204030204" pitchFamily="34" charset="0"/>
                          </a:rPr>
                          <m:t>Βάνα</m:t>
                        </m:r>
                      </m:e>
                      <m:sup>
                        <m:r>
                          <a:rPr lang="el-GR" sz="1800" b="1" i="1">
                            <a:solidFill>
                              <a:srgbClr val="0142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l-GR" sz="1800" b="1" baseline="30000" dirty="0">
                  <a:solidFill>
                    <a:srgbClr val="014260"/>
                  </a:solidFill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7" name="Υπότιτλος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DE1CF33-0D10-4B49-980B-F40AA3BB0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04982"/>
                <a:ext cx="12192000" cy="338606"/>
              </a:xfrm>
              <a:prstGeom prst="rect">
                <a:avLst/>
              </a:prstGeom>
              <a:blipFill rotWithShape="0">
                <a:blip r:embed="rId2"/>
                <a:stretch>
                  <a:fillRect b="-5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Τίτλος 1"/>
          <p:cNvSpPr txBox="1">
            <a:spLocks/>
          </p:cNvSpPr>
          <p:nvPr/>
        </p:nvSpPr>
        <p:spPr>
          <a:xfrm>
            <a:off x="4620441" y="5586180"/>
            <a:ext cx="1896893" cy="47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1000"/>
              </a:spcBef>
            </a:pPr>
            <a:r>
              <a:rPr lang="el-GR" sz="2800" i="1" dirty="0" smtClean="0">
                <a:solidFill>
                  <a:prstClr val="black"/>
                </a:solidFill>
                <a:latin typeface="+mn-lt"/>
              </a:rPr>
              <a:t>[Sypsa </a:t>
            </a:r>
            <a:r>
              <a:rPr lang="el-GR" sz="2800" i="1" dirty="0">
                <a:solidFill>
                  <a:prstClr val="black"/>
                </a:solidFill>
                <a:latin typeface="+mn-lt"/>
              </a:rPr>
              <a:t>et al, </a:t>
            </a:r>
            <a:r>
              <a:rPr lang="el-GR" sz="2800" i="1" dirty="0" smtClean="0">
                <a:solidFill>
                  <a:prstClr val="black"/>
                </a:solidFill>
                <a:latin typeface="+mn-lt"/>
              </a:rPr>
              <a:t>2021]</a:t>
            </a:r>
            <a:endParaRPr lang="en-US" sz="2800" i="1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789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Στρογγυλεμένο ορθογώνιο 4"/>
          <p:cNvSpPr/>
          <p:nvPr/>
        </p:nvSpPr>
        <p:spPr>
          <a:xfrm>
            <a:off x="47131" y="823531"/>
            <a:ext cx="8296769" cy="49438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396" y="851314"/>
            <a:ext cx="8918688" cy="466604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>
                <a:solidFill>
                  <a:schemeClr val="bg1"/>
                </a:solidFill>
              </a:rPr>
              <a:t>Susceptible-Exposed-Infectious-Diagnosed-Recovered </a:t>
            </a:r>
            <a:r>
              <a:rPr lang="el-GR" sz="2500" dirty="0">
                <a:solidFill>
                  <a:schemeClr val="bg1"/>
                </a:solidFill>
              </a:rPr>
              <a:t>μοντέλο</a:t>
            </a:r>
            <a:endParaRPr lang="en-US" sz="25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216100" y="151629"/>
            <a:ext cx="8539279" cy="626947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014260"/>
                </a:solidFill>
                <a:latin typeface="+mn-lt"/>
                <a:cs typeface="Arial" panose="020B0604020202020204" pitchFamily="34" charset="0"/>
              </a:rPr>
              <a:t>Μέθοδος</a:t>
            </a:r>
            <a:r>
              <a:rPr lang="el-GR" sz="3000" b="1" dirty="0" smtClean="0">
                <a:solidFill>
                  <a:srgbClr val="014260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en-US" sz="3000" dirty="0">
              <a:solidFill>
                <a:srgbClr val="014260"/>
              </a:solidFill>
              <a:latin typeface="+mn-lt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9455286" y="1669794"/>
            <a:ext cx="2632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dirty="0">
                <a:solidFill>
                  <a:prstClr val="black"/>
                </a:solidFill>
              </a:rPr>
              <a:t>Για την </a:t>
            </a:r>
            <a:r>
              <a:rPr lang="el-GR" dirty="0" smtClean="0">
                <a:solidFill>
                  <a:prstClr val="black"/>
                </a:solidFill>
              </a:rPr>
              <a:t>περίοδο 11 </a:t>
            </a:r>
            <a:r>
              <a:rPr lang="el-GR" dirty="0">
                <a:solidFill>
                  <a:prstClr val="black"/>
                </a:solidFill>
              </a:rPr>
              <a:t>Απριλίου – 10 Μαΐου </a:t>
            </a:r>
            <a:r>
              <a:rPr lang="el-GR" dirty="0" smtClean="0">
                <a:solidFill>
                  <a:prstClr val="black"/>
                </a:solidFill>
              </a:rPr>
              <a:t>2021, π</a:t>
            </a:r>
            <a:r>
              <a:rPr lang="el-GR" dirty="0" smtClean="0"/>
              <a:t>ροβλέψεις κάτω από τα σενάρια για το θ</a:t>
            </a:r>
            <a:r>
              <a:rPr lang="el-GR" sz="1100" dirty="0" smtClean="0"/>
              <a:t>1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9455286" y="3299101"/>
            <a:ext cx="103196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i="1" dirty="0" smtClean="0">
                <a:solidFill>
                  <a:schemeClr val="accent2">
                    <a:lumMod val="75000"/>
                  </a:schemeClr>
                </a:solidFill>
              </a:rPr>
              <a:t>Υποθέσεις:</a:t>
            </a:r>
            <a:r>
              <a:rPr lang="el-GR" sz="2000" i="1" dirty="0" smtClean="0">
                <a:solidFill>
                  <a:srgbClr val="C00000"/>
                </a:solidFill>
              </a:rPr>
              <a:t> 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9455287" y="3699211"/>
            <a:ext cx="27367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- οι </a:t>
            </a:r>
            <a:r>
              <a:rPr lang="el-GR" dirty="0"/>
              <a:t>ασυμπτωματικοί </a:t>
            </a:r>
            <a:r>
              <a:rPr lang="el-GR" dirty="0" smtClean="0"/>
              <a:t>διαγιγνώσκονται μόνο </a:t>
            </a:r>
            <a:r>
              <a:rPr lang="el-GR" dirty="0"/>
              <a:t>μέσω </a:t>
            </a:r>
            <a:r>
              <a:rPr lang="el-GR" dirty="0" smtClean="0"/>
              <a:t>self-tests</a:t>
            </a:r>
          </a:p>
          <a:p>
            <a:r>
              <a:rPr lang="el-GR" dirty="0" smtClean="0"/>
              <a:t>- τα </a:t>
            </a:r>
            <a:r>
              <a:rPr lang="el-GR" dirty="0"/>
              <a:t>διαγνωσμένα άτομα απομονώνονται </a:t>
            </a:r>
            <a:r>
              <a:rPr lang="el-GR" dirty="0" smtClean="0"/>
              <a:t>αποτελεσματικά</a:t>
            </a:r>
            <a:endParaRPr lang="en-US" dirty="0"/>
          </a:p>
        </p:txBody>
      </p:sp>
      <p:graphicFrame>
        <p:nvGraphicFramePr>
          <p:cNvPr id="19" name="Πίνακας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45248"/>
              </p:ext>
            </p:extLst>
          </p:nvPr>
        </p:nvGraphicFramePr>
        <p:xfrm>
          <a:off x="47131" y="1351443"/>
          <a:ext cx="9270460" cy="532067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070060"/>
                <a:gridCol w="3200400"/>
              </a:tblGrid>
              <a:tr h="298963"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>
                          <a:solidFill>
                            <a:schemeClr val="bg1"/>
                          </a:solidFill>
                        </a:rPr>
                        <a:t>Παράμετροι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bg1"/>
                          </a:solidFill>
                        </a:rPr>
                        <a:t>Τιμές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48953">
                <a:tc>
                  <a:txBody>
                    <a:bodyPr/>
                    <a:lstStyle/>
                    <a:p>
                      <a:pPr algn="l"/>
                      <a:r>
                        <a:rPr lang="el-GR" sz="1800" b="0" dirty="0" smtClean="0"/>
                        <a:t>Ρυθμός</a:t>
                      </a:r>
                      <a:r>
                        <a:rPr lang="el-GR" sz="1800" b="0" baseline="0" dirty="0" smtClean="0"/>
                        <a:t> μετάδοσης</a:t>
                      </a:r>
                      <a:endParaRPr lang="en-US" sz="18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0.44</a:t>
                      </a:r>
                      <a:r>
                        <a:rPr lang="el-GR" sz="1800" b="0" dirty="0" smtClean="0"/>
                        <a:t> (εκτίμηση</a:t>
                      </a:r>
                      <a:r>
                        <a:rPr lang="el-GR" sz="1800" b="0" baseline="0" dirty="0" smtClean="0"/>
                        <a:t> από το μοντέλο)</a:t>
                      </a:r>
                      <a:endParaRPr lang="en-US" sz="18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889"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/>
                        <a:t>Διάρκεια λανθάνουσας περιόδου 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3.5 μέρες</a:t>
                      </a:r>
                      <a:endParaRPr lang="en-US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889"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/>
                        <a:t>Ποσοστό ατόμων που θα εμφανίσουν συμπτώματα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80%</a:t>
                      </a:r>
                      <a:endParaRPr lang="en-US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9408"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/>
                        <a:t>Διάρκεια</a:t>
                      </a:r>
                      <a:r>
                        <a:rPr lang="el-GR" sz="1800" baseline="0" dirty="0" smtClean="0"/>
                        <a:t> μολυσματικότητας πριν την εμφάνιση συμπτωμάτων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1.5 </a:t>
                      </a:r>
                      <a:r>
                        <a:rPr lang="el-GR" sz="1800" dirty="0" smtClean="0"/>
                        <a:t>μέρα</a:t>
                      </a:r>
                      <a:endParaRPr lang="en-US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8953"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/>
                        <a:t>Παράγοντας μείωσης μεταδοτικότητας για τους ασυμπτωματικούς σε σχέση με τους</a:t>
                      </a:r>
                      <a:r>
                        <a:rPr lang="el-GR" sz="1800" baseline="0" dirty="0" smtClean="0"/>
                        <a:t> </a:t>
                      </a:r>
                      <a:r>
                        <a:rPr lang="el-GR" sz="1800" dirty="0" smtClean="0"/>
                        <a:t>συμπτωματικούς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50%</a:t>
                      </a:r>
                      <a:endParaRPr lang="en-US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8953"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/>
                        <a:t>Διάρκεια μολυσματικής περιόδου από την εμφάνιση συμπτωμάτων μέχρι την</a:t>
                      </a:r>
                      <a:r>
                        <a:rPr lang="el-GR" sz="1800" baseline="0" dirty="0" smtClean="0"/>
                        <a:t> </a:t>
                      </a:r>
                      <a:r>
                        <a:rPr lang="el-GR" sz="1800" dirty="0" smtClean="0"/>
                        <a:t>ανάρρωση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4.5 </a:t>
                      </a:r>
                      <a:r>
                        <a:rPr lang="el-GR" sz="1800" dirty="0" smtClean="0"/>
                        <a:t>μέρες</a:t>
                      </a:r>
                      <a:endParaRPr lang="en-US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8953"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/>
                        <a:t>Διάρκεια μολυσματικής περιόδου μέχρι την ανάρρωση για τους ασυμπτωματικούς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 </a:t>
                      </a:r>
                      <a:r>
                        <a:rPr lang="el-GR" sz="1800" dirty="0" smtClean="0"/>
                        <a:t>μέρες</a:t>
                      </a:r>
                      <a:endParaRPr lang="en-US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9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Ποσοστό ασυμπτωματικών που διαγιγνώσκονται ανά</a:t>
                      </a:r>
                      <a:r>
                        <a:rPr lang="el-GR" sz="1800" baseline="0" dirty="0" smtClean="0"/>
                        <a:t> ημέρα</a:t>
                      </a:r>
                      <a:r>
                        <a:rPr lang="el-GR" sz="1800" dirty="0" smtClean="0"/>
                        <a:t> (θ</a:t>
                      </a:r>
                      <a:r>
                        <a:rPr lang="el-GR" sz="1100" dirty="0" smtClean="0"/>
                        <a:t>1</a:t>
                      </a:r>
                      <a:r>
                        <a:rPr lang="el-GR" sz="1800" dirty="0" smtClean="0"/>
                        <a:t>)</a:t>
                      </a:r>
                      <a:endParaRPr lang="en-US" sz="18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Σενάρια: 0% </a:t>
                      </a:r>
                      <a:r>
                        <a:rPr kumimoji="0" lang="el-G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counterfactual)</a:t>
                      </a:r>
                      <a:r>
                        <a:rPr lang="el-GR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0.8%,</a:t>
                      </a:r>
                      <a:r>
                        <a:rPr lang="el-GR" sz="18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3%, 5%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89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Ποσοστό συμπτωματικών που διαγιγνώσκονται ανά</a:t>
                      </a:r>
                      <a:r>
                        <a:rPr lang="el-GR" sz="1800" baseline="0" dirty="0" smtClean="0"/>
                        <a:t> ημέρα</a:t>
                      </a:r>
                      <a:endParaRPr lang="en-US" sz="18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70% </a:t>
                      </a:r>
                      <a:r>
                        <a:rPr lang="el-GR" sz="1800" b="0" dirty="0" smtClean="0"/>
                        <a:t>(εκτίμηση</a:t>
                      </a:r>
                      <a:r>
                        <a:rPr lang="el-GR" sz="1800" b="0" baseline="0" dirty="0" smtClean="0"/>
                        <a:t> από το μοντέλο)</a:t>
                      </a:r>
                      <a:endParaRPr lang="en-US" sz="1800" b="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889"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/>
                        <a:t>Διάρκεια απομόνωσης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 </a:t>
                      </a:r>
                      <a:r>
                        <a:rPr lang="el-GR" sz="1800" dirty="0" smtClean="0"/>
                        <a:t>μέρες</a:t>
                      </a:r>
                      <a:endParaRPr lang="en-US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78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300" y="2404379"/>
            <a:ext cx="4448782" cy="2790587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48664" y="823846"/>
            <a:ext cx="4643336" cy="1226590"/>
          </a:xfrm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Πρόβλεψη για τον αριθμό νέων διαγνώσεων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ασυμπτωματικών από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εφαρμογή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self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-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tests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διάγνωση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0.8%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- 5%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ασυμπτωματικών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/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ημέρα) &amp; σύγκριση με παρατηρούμενο αριθμό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επιβεβαιωμένων θετικών κρουσμάτων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από εφαρμογή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self-tests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(ΕΟΔΥ)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-1" y="5300642"/>
            <a:ext cx="11906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000" dirty="0" smtClean="0"/>
              <a:t>Με βάση το μαθηματικό μοντέλο, οι αυτοδιαγνωστικοί έλεγχοι, στα επίπεδα που χρησιμοποιήθηκαν στην</a:t>
            </a:r>
            <a:br>
              <a:rPr lang="el-GR" sz="2000" dirty="0" smtClean="0"/>
            </a:br>
            <a:r>
              <a:rPr lang="el-GR" sz="2000" dirty="0" smtClean="0"/>
              <a:t>    Ελλάδα, οδηγούν σε περιορισμό της μετάδοσης της νόσου </a:t>
            </a:r>
            <a:r>
              <a:rPr lang="en-US" sz="2000" dirty="0" smtClean="0"/>
              <a:t>COVID-19</a:t>
            </a:r>
            <a:r>
              <a:rPr lang="el-GR" sz="2000" dirty="0" smtClean="0"/>
              <a:t>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0" y="594971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000" dirty="0" smtClean="0"/>
              <a:t>Περαιτέρω αύξηση της διάγνωσης ασυμπτωματικών μπορεί να</a:t>
            </a:r>
            <a:r>
              <a:rPr lang="el-GR" sz="2000" dirty="0"/>
              <a:t> </a:t>
            </a:r>
            <a:r>
              <a:rPr lang="el-GR" sz="2000" dirty="0" smtClean="0"/>
              <a:t>συνεισφέρει σημαντικά στην μείωση της</a:t>
            </a:r>
            <a:br>
              <a:rPr lang="el-GR" sz="2000" dirty="0" smtClean="0"/>
            </a:br>
            <a:r>
              <a:rPr lang="el-GR" sz="2000" dirty="0" smtClean="0"/>
              <a:t>    επίπτωσης της COVID-19, με την προϋπόθεση ότι εφαρμόζεται αποτελεσματική απομόνωση των κρουσμάτων.</a:t>
            </a:r>
            <a:endParaRPr lang="en-US" sz="2000" dirty="0"/>
          </a:p>
        </p:txBody>
      </p:sp>
      <p:sp>
        <p:nvSpPr>
          <p:cNvPr id="6" name="Τίτλος 1"/>
          <p:cNvSpPr txBox="1">
            <a:spLocks/>
          </p:cNvSpPr>
          <p:nvPr/>
        </p:nvSpPr>
        <p:spPr>
          <a:xfrm>
            <a:off x="299522" y="4733413"/>
            <a:ext cx="2334445" cy="770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Συμπεράσματα</a:t>
            </a:r>
            <a:endParaRPr lang="en-US" sz="25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9" y="1834723"/>
            <a:ext cx="6656771" cy="3097201"/>
          </a:xfrm>
          <a:prstGeom prst="rect">
            <a:avLst/>
          </a:prstGeom>
        </p:spPr>
      </p:pic>
      <p:sp>
        <p:nvSpPr>
          <p:cNvPr id="8" name="Τίτλος 1"/>
          <p:cNvSpPr txBox="1">
            <a:spLocks/>
          </p:cNvSpPr>
          <p:nvPr/>
        </p:nvSpPr>
        <p:spPr>
          <a:xfrm>
            <a:off x="1887359" y="435157"/>
            <a:ext cx="4678811" cy="644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000" b="1" dirty="0">
              <a:solidFill>
                <a:srgbClr val="40404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9" name="Τίτλος 1"/>
          <p:cNvSpPr txBox="1">
            <a:spLocks/>
          </p:cNvSpPr>
          <p:nvPr/>
        </p:nvSpPr>
        <p:spPr>
          <a:xfrm>
            <a:off x="94839" y="823846"/>
            <a:ext cx="6712627" cy="1117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Πρόβλεψη για τον αριθμό νέων μολύνσεων μετά την εφαρμογή των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self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-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tests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κάτω από διάφορα σενάρια (διάγνωση 0% - 5% των ασυμπτωματικών/ημέρα)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Δεξιό άγκιστρο 9"/>
          <p:cNvSpPr/>
          <p:nvPr/>
        </p:nvSpPr>
        <p:spPr>
          <a:xfrm>
            <a:off x="6395928" y="2379465"/>
            <a:ext cx="58866" cy="343207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Ορθογώνιο 10"/>
          <p:cNvSpPr/>
          <p:nvPr/>
        </p:nvSpPr>
        <p:spPr>
          <a:xfrm>
            <a:off x="6429785" y="2404379"/>
            <a:ext cx="4539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200" b="1" i="1" dirty="0"/>
              <a:t>17%</a:t>
            </a:r>
            <a:endParaRPr lang="en-US" sz="1200" b="1" i="1" dirty="0"/>
          </a:p>
        </p:txBody>
      </p:sp>
      <p:sp>
        <p:nvSpPr>
          <p:cNvPr id="12" name="Δεξιό άγκιστρο 11"/>
          <p:cNvSpPr/>
          <p:nvPr/>
        </p:nvSpPr>
        <p:spPr>
          <a:xfrm>
            <a:off x="6807466" y="2379465"/>
            <a:ext cx="49613" cy="105190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Ορθογώνιο 12"/>
          <p:cNvSpPr/>
          <p:nvPr/>
        </p:nvSpPr>
        <p:spPr>
          <a:xfrm>
            <a:off x="6857079" y="2773097"/>
            <a:ext cx="4539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200" b="1" i="1" dirty="0"/>
              <a:t>50%</a:t>
            </a:r>
            <a:endParaRPr lang="en-US" sz="1200" b="1" i="1" dirty="0"/>
          </a:p>
        </p:txBody>
      </p:sp>
      <p:sp>
        <p:nvSpPr>
          <p:cNvPr id="14" name="Δεξιό άγκιστρο 13"/>
          <p:cNvSpPr/>
          <p:nvPr/>
        </p:nvSpPr>
        <p:spPr>
          <a:xfrm>
            <a:off x="7236427" y="2404379"/>
            <a:ext cx="45719" cy="144777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Ορθογώνιο 14"/>
          <p:cNvSpPr/>
          <p:nvPr/>
        </p:nvSpPr>
        <p:spPr>
          <a:xfrm>
            <a:off x="7305002" y="2989766"/>
            <a:ext cx="4539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200" b="1" i="1" dirty="0"/>
              <a:t>69%</a:t>
            </a:r>
            <a:endParaRPr lang="en-US" sz="1200" b="1" i="1" dirty="0"/>
          </a:p>
        </p:txBody>
      </p:sp>
      <p:sp>
        <p:nvSpPr>
          <p:cNvPr id="19" name="Τίτλος 1"/>
          <p:cNvSpPr txBox="1">
            <a:spLocks/>
          </p:cNvSpPr>
          <p:nvPr/>
        </p:nvSpPr>
        <p:spPr>
          <a:xfrm>
            <a:off x="368500" y="304029"/>
            <a:ext cx="8539279" cy="6269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>
                <a:solidFill>
                  <a:srgbClr val="014260"/>
                </a:solidFill>
                <a:latin typeface="+mn-lt"/>
                <a:cs typeface="Arial" panose="020B0604020202020204" pitchFamily="34" charset="0"/>
              </a:rPr>
              <a:t>Προβλέψεις </a:t>
            </a:r>
            <a:r>
              <a:rPr lang="el-GR" sz="3000" b="1" dirty="0">
                <a:solidFill>
                  <a:srgbClr val="014260"/>
                </a:solidFill>
                <a:latin typeface="+mn-lt"/>
                <a:cs typeface="Arial" panose="020B0604020202020204" pitchFamily="34" charset="0"/>
              </a:rPr>
              <a:t>| </a:t>
            </a:r>
            <a:r>
              <a:rPr lang="el-GR" sz="2800" b="1" dirty="0">
                <a:solidFill>
                  <a:srgbClr val="014260"/>
                </a:solidFill>
                <a:latin typeface="+mn-lt"/>
                <a:cs typeface="Arial" panose="020B0604020202020204" pitchFamily="34" charset="0"/>
              </a:rPr>
              <a:t>Συμπεράσματα</a:t>
            </a:r>
            <a:endParaRPr lang="en-US" sz="2800" b="1" dirty="0">
              <a:solidFill>
                <a:srgbClr val="014260"/>
              </a:solidFill>
              <a:latin typeface="+mn-lt"/>
              <a:cs typeface="Arial" panose="020B0604020202020204" pitchFamily="34" charset="0"/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322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392</Words>
  <Application>Microsoft Office PowerPoint</Application>
  <PresentationFormat>Ευρεία οθόνη</PresentationFormat>
  <Paragraphs>55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Wingdings</vt:lpstr>
      <vt:lpstr>Θέμα του Office</vt:lpstr>
      <vt:lpstr>Εισαγωγή | Υλικό</vt:lpstr>
      <vt:lpstr>Μέθοδος </vt:lpstr>
      <vt:lpstr>Πρόβλεψη για τον αριθμό νέων διαγνώσεων ασυμπτωματικών από εφαρμογή self-tests (διάγνωση 0.8% - 5% ασυμπτωματικών/ημέρα) &amp; σύγκριση με παρατηρούμενο αριθμό επιβεβαιωμένων θετικών κρουσμάτων από εφαρμογή  self-tests (ΕΟΔΥ)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ΑΞΙΟΛΟΓΗΣΗ TΗΣ ΕΥΡΕΙΑΣ ΔΙΕΞΑΓΩΓΗΣ ΑΥΤΟΔΙΑΓΝΩΣΤΙΚΩΝ ΕΛΕΓΧΩΝ ΣΤΗΝ ΠΟΡΕΙΑ ΤΗΣ ΠΑΝΔΗΜΙΑΣ COVID-19 ME ΧΡΗΣΗ ΜΑΘΗΜΑΤΙΚΩΝ ΜΟΝΤΕΛΩΝ</dc:title>
  <dc:creator>V Engeli</dc:creator>
  <cp:lastModifiedBy>V Engeli</cp:lastModifiedBy>
  <cp:revision>56</cp:revision>
  <dcterms:created xsi:type="dcterms:W3CDTF">2022-01-28T16:30:26Z</dcterms:created>
  <dcterms:modified xsi:type="dcterms:W3CDTF">2022-02-11T15:39:01Z</dcterms:modified>
</cp:coreProperties>
</file>