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5"/>
  </p:notesMasterIdLst>
  <p:sldIdLst>
    <p:sldId id="256" r:id="rId2"/>
    <p:sldId id="273" r:id="rId3"/>
    <p:sldId id="261" r:id="rId4"/>
  </p:sldIdLst>
  <p:sldSz cx="12192000" cy="6858000"/>
  <p:notesSz cx="6858000" cy="9144000"/>
  <p:defaultTextStyle>
    <a:defPPr>
      <a:defRPr lang="el-GR"/>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C000"/>
    <a:srgbClr val="363636"/>
    <a:srgbClr val="000066"/>
    <a:srgbClr val="022463"/>
    <a:srgbClr val="333399"/>
    <a:srgbClr val="172B4F"/>
    <a:srgbClr val="0505A4"/>
    <a:srgbClr val="05056F"/>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56" autoAdjust="0"/>
  </p:normalViewPr>
  <p:slideViewPr>
    <p:cSldViewPr snapToGrid="0">
      <p:cViewPr varScale="1">
        <p:scale>
          <a:sx n="46" d="100"/>
          <a:sy n="46" d="100"/>
        </p:scale>
        <p:origin x="-106" y="-15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xmlns="" id="{9EE42CE1-8D86-43A2-A327-5165A18A1BF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l-GR"/>
          </a:p>
        </p:txBody>
      </p:sp>
      <p:sp>
        <p:nvSpPr>
          <p:cNvPr id="3" name="Θέση ημερομηνίας 2">
            <a:extLst>
              <a:ext uri="{FF2B5EF4-FFF2-40B4-BE49-F238E27FC236}">
                <a16:creationId xmlns:a16="http://schemas.microsoft.com/office/drawing/2014/main" xmlns="" id="{225A55B4-26D7-49CA-B96E-71A7CA2BC726}"/>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50A498F-D1EE-49EE-8554-30CFAEC60309}" type="datetimeFigureOut">
              <a:rPr lang="el-GR"/>
              <a:pPr>
                <a:defRPr/>
              </a:pPr>
              <a:t>27/2/2022</a:t>
            </a:fld>
            <a:endParaRPr lang="el-GR"/>
          </a:p>
        </p:txBody>
      </p:sp>
      <p:sp>
        <p:nvSpPr>
          <p:cNvPr id="4" name="Θέση εικόνας διαφάνειας 3">
            <a:extLst>
              <a:ext uri="{FF2B5EF4-FFF2-40B4-BE49-F238E27FC236}">
                <a16:creationId xmlns:a16="http://schemas.microsoft.com/office/drawing/2014/main" xmlns="" id="{779341EE-91B0-40AF-AE29-7CDF976E04ED}"/>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a:extLst>
              <a:ext uri="{FF2B5EF4-FFF2-40B4-BE49-F238E27FC236}">
                <a16:creationId xmlns:a16="http://schemas.microsoft.com/office/drawing/2014/main" xmlns="" id="{68A9E3D2-4302-4003-BB6B-9C9669DAC6F6}"/>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noProof="0"/>
              <a:t>Επεξεργασία στυλ υποδείγματος κειμένου</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Θέση υποσέλιδου 5">
            <a:extLst>
              <a:ext uri="{FF2B5EF4-FFF2-40B4-BE49-F238E27FC236}">
                <a16:creationId xmlns:a16="http://schemas.microsoft.com/office/drawing/2014/main" xmlns="" id="{A7B1CEB2-DB09-4CA9-8E11-D06C3A69CD5C}"/>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l-GR"/>
          </a:p>
        </p:txBody>
      </p:sp>
      <p:sp>
        <p:nvSpPr>
          <p:cNvPr id="7" name="Θέση αριθμού διαφάνειας 6">
            <a:extLst>
              <a:ext uri="{FF2B5EF4-FFF2-40B4-BE49-F238E27FC236}">
                <a16:creationId xmlns:a16="http://schemas.microsoft.com/office/drawing/2014/main" xmlns="" id="{ED622D12-8E8D-4530-8C53-5D5F4BBA1B3D}"/>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8B0CEB72-6D86-4F8C-AF2F-B94F1562E319}" type="slidenum">
              <a:rPr lang="el-GR" altLang="el-GR"/>
              <a:pPr/>
              <a:t>‹#›</a:t>
            </a:fld>
            <a:endParaRPr lang="el-GR" alt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Θέση εικόνας διαφάνειας 1"/>
          <p:cNvSpPr>
            <a:spLocks noGrp="1" noRot="1" noChangeAspect="1" noChangeArrowheads="1" noTextEdit="1"/>
          </p:cNvSpPr>
          <p:nvPr>
            <p:ph type="sldImg"/>
          </p:nvPr>
        </p:nvSpPr>
        <p:spPr bwMode="auto">
          <a:noFill/>
          <a:ln>
            <a:solidFill>
              <a:srgbClr val="000000"/>
            </a:solidFill>
            <a:miter lim="800000"/>
            <a:headEnd/>
            <a:tailEnd/>
          </a:ln>
        </p:spPr>
      </p:sp>
      <p:sp>
        <p:nvSpPr>
          <p:cNvPr id="4099" name="Θέση σημειώσεων 2"/>
          <p:cNvSpPr>
            <a:spLocks noGrp="1" noChangeArrowheads="1"/>
          </p:cNvSpPr>
          <p:nvPr>
            <p:ph type="body" idx="1"/>
          </p:nvPr>
        </p:nvSpPr>
        <p:spPr bwMode="auto">
          <a:noFill/>
        </p:spPr>
        <p:txBody>
          <a:bodyPr wrap="square" numCol="1" anchor="t" anchorCtr="0" compatLnSpc="1">
            <a:prstTxWarp prst="textNoShape">
              <a:avLst/>
            </a:prstTxWarp>
          </a:bodyPr>
          <a:lstStyle/>
          <a:p>
            <a:endParaRPr lang="el-GR" altLang="el-GR" smtClean="0"/>
          </a:p>
        </p:txBody>
      </p:sp>
      <p:sp>
        <p:nvSpPr>
          <p:cNvPr id="4100" name="Θέση αριθμού διαφάνειας 3"/>
          <p:cNvSpPr>
            <a:spLocks noGrp="1" noChangeArrowheads="1"/>
          </p:cNvSpPr>
          <p:nvPr>
            <p:ph type="sldNum" sz="quarter" idx="5"/>
          </p:nvPr>
        </p:nvSpPr>
        <p:spPr bwMode="auto">
          <a:noFill/>
          <a:ln>
            <a:miter lim="800000"/>
            <a:headEnd/>
            <a:tailEnd/>
          </a:ln>
        </p:spPr>
        <p:txBody>
          <a:bodyPr/>
          <a:lstStyle/>
          <a:p>
            <a:fld id="{5B450A2E-A581-4842-BEAD-66C0B5456564}" type="slidenum">
              <a:rPr lang="el-GR" altLang="el-GR"/>
              <a:pPr/>
              <a:t>1</a:t>
            </a:fld>
            <a:endParaRPr lang="el-GR" alt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xmlns="" id="{5008514B-854E-4EA7-A219-EBDF3183589A}"/>
              </a:ext>
            </a:extLst>
          </p:cNvPr>
          <p:cNvSpPr>
            <a:spLocks noGrp="1"/>
          </p:cNvSpPr>
          <p:nvPr>
            <p:ph type="dt" sz="half" idx="10"/>
          </p:nvPr>
        </p:nvSpPr>
        <p:spPr/>
        <p:txBody>
          <a:bodyPr/>
          <a:lstStyle>
            <a:lvl1pPr>
              <a:defRPr/>
            </a:lvl1pPr>
          </a:lstStyle>
          <a:p>
            <a:pPr>
              <a:defRPr/>
            </a:pPr>
            <a:fld id="{E3951500-301F-4DEB-9F90-0AC840486FDC}" type="datetimeFigureOut">
              <a:rPr lang="en-US"/>
              <a:pPr>
                <a:defRPr/>
              </a:pPr>
              <a:t>2/27/2022</a:t>
            </a:fld>
            <a:endParaRPr lang="en-US"/>
          </a:p>
        </p:txBody>
      </p:sp>
      <p:sp>
        <p:nvSpPr>
          <p:cNvPr id="5" name="Θέση υποσέλιδου 4">
            <a:extLst>
              <a:ext uri="{FF2B5EF4-FFF2-40B4-BE49-F238E27FC236}">
                <a16:creationId xmlns:a16="http://schemas.microsoft.com/office/drawing/2014/main" xmlns="" id="{8C40BC40-E7EE-4575-B3D4-4941CD5331CB}"/>
              </a:ext>
            </a:extLst>
          </p:cNvPr>
          <p:cNvSpPr>
            <a:spLocks noGrp="1"/>
          </p:cNvSpPr>
          <p:nvPr>
            <p:ph type="ftr" sz="quarter" idx="11"/>
          </p:nvPr>
        </p:nvSpPr>
        <p:spPr/>
        <p:txBody>
          <a:bodyPr/>
          <a:lstStyle>
            <a:lvl1pPr>
              <a:defRPr/>
            </a:lvl1pPr>
          </a:lstStyle>
          <a:p>
            <a:pPr>
              <a:defRPr/>
            </a:pPr>
            <a:endParaRPr lang="en-US"/>
          </a:p>
        </p:txBody>
      </p:sp>
      <p:sp>
        <p:nvSpPr>
          <p:cNvPr id="6" name="Θέση αριθμού διαφάνειας 5">
            <a:extLst>
              <a:ext uri="{FF2B5EF4-FFF2-40B4-BE49-F238E27FC236}">
                <a16:creationId xmlns:a16="http://schemas.microsoft.com/office/drawing/2014/main" xmlns="" id="{E060B471-AE22-47E7-BA29-EAF2F6C1D636}"/>
              </a:ext>
            </a:extLst>
          </p:cNvPr>
          <p:cNvSpPr>
            <a:spLocks noGrp="1"/>
          </p:cNvSpPr>
          <p:nvPr>
            <p:ph type="sldNum" sz="quarter" idx="12"/>
          </p:nvPr>
        </p:nvSpPr>
        <p:spPr/>
        <p:txBody>
          <a:bodyPr/>
          <a:lstStyle>
            <a:lvl1pPr>
              <a:defRPr/>
            </a:lvl1pPr>
          </a:lstStyle>
          <a:p>
            <a:fld id="{F7F92E4C-5372-47BD-8A81-FC8EF36410EA}" type="slidenum">
              <a:rPr lang="en-US" altLang="el-GR"/>
              <a:pPr/>
              <a:t>‹#›</a:t>
            </a:fld>
            <a:endParaRPr lang="en-US" alt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5008514B-854E-4EA7-A219-EBDF3183589A}"/>
              </a:ext>
            </a:extLst>
          </p:cNvPr>
          <p:cNvSpPr>
            <a:spLocks noGrp="1"/>
          </p:cNvSpPr>
          <p:nvPr>
            <p:ph type="dt" sz="half" idx="10"/>
          </p:nvPr>
        </p:nvSpPr>
        <p:spPr/>
        <p:txBody>
          <a:bodyPr/>
          <a:lstStyle>
            <a:lvl1pPr>
              <a:defRPr/>
            </a:lvl1pPr>
          </a:lstStyle>
          <a:p>
            <a:pPr>
              <a:defRPr/>
            </a:pPr>
            <a:fld id="{FE6F5ECF-5454-4183-9B4C-BB93C52590DE}" type="datetimeFigureOut">
              <a:rPr lang="en-US"/>
              <a:pPr>
                <a:defRPr/>
              </a:pPr>
              <a:t>2/27/2022</a:t>
            </a:fld>
            <a:endParaRPr lang="en-US"/>
          </a:p>
        </p:txBody>
      </p:sp>
      <p:sp>
        <p:nvSpPr>
          <p:cNvPr id="5" name="Θέση υποσέλιδου 4">
            <a:extLst>
              <a:ext uri="{FF2B5EF4-FFF2-40B4-BE49-F238E27FC236}">
                <a16:creationId xmlns:a16="http://schemas.microsoft.com/office/drawing/2014/main" xmlns="" id="{8C40BC40-E7EE-4575-B3D4-4941CD5331CB}"/>
              </a:ext>
            </a:extLst>
          </p:cNvPr>
          <p:cNvSpPr>
            <a:spLocks noGrp="1"/>
          </p:cNvSpPr>
          <p:nvPr>
            <p:ph type="ftr" sz="quarter" idx="11"/>
          </p:nvPr>
        </p:nvSpPr>
        <p:spPr/>
        <p:txBody>
          <a:bodyPr/>
          <a:lstStyle>
            <a:lvl1pPr>
              <a:defRPr/>
            </a:lvl1pPr>
          </a:lstStyle>
          <a:p>
            <a:pPr>
              <a:defRPr/>
            </a:pPr>
            <a:endParaRPr lang="en-US"/>
          </a:p>
        </p:txBody>
      </p:sp>
      <p:sp>
        <p:nvSpPr>
          <p:cNvPr id="6" name="Θέση αριθμού διαφάνειας 5">
            <a:extLst>
              <a:ext uri="{FF2B5EF4-FFF2-40B4-BE49-F238E27FC236}">
                <a16:creationId xmlns:a16="http://schemas.microsoft.com/office/drawing/2014/main" xmlns="" id="{E060B471-AE22-47E7-BA29-EAF2F6C1D636}"/>
              </a:ext>
            </a:extLst>
          </p:cNvPr>
          <p:cNvSpPr>
            <a:spLocks noGrp="1"/>
          </p:cNvSpPr>
          <p:nvPr>
            <p:ph type="sldNum" sz="quarter" idx="12"/>
          </p:nvPr>
        </p:nvSpPr>
        <p:spPr/>
        <p:txBody>
          <a:bodyPr/>
          <a:lstStyle>
            <a:lvl1pPr>
              <a:defRPr/>
            </a:lvl1pPr>
          </a:lstStyle>
          <a:p>
            <a:fld id="{FCC160CD-3CDC-41D8-8299-A5C6DD59B4DD}" type="slidenum">
              <a:rPr lang="en-US" altLang="el-GR"/>
              <a:pPr/>
              <a:t>‹#›</a:t>
            </a:fld>
            <a:endParaRPr lang="en-US" alt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5008514B-854E-4EA7-A219-EBDF3183589A}"/>
              </a:ext>
            </a:extLst>
          </p:cNvPr>
          <p:cNvSpPr>
            <a:spLocks noGrp="1"/>
          </p:cNvSpPr>
          <p:nvPr>
            <p:ph type="dt" sz="half" idx="10"/>
          </p:nvPr>
        </p:nvSpPr>
        <p:spPr/>
        <p:txBody>
          <a:bodyPr/>
          <a:lstStyle>
            <a:lvl1pPr>
              <a:defRPr/>
            </a:lvl1pPr>
          </a:lstStyle>
          <a:p>
            <a:pPr>
              <a:defRPr/>
            </a:pPr>
            <a:fld id="{786DE72E-C866-487B-AFEF-653FF006A605}" type="datetimeFigureOut">
              <a:rPr lang="en-US"/>
              <a:pPr>
                <a:defRPr/>
              </a:pPr>
              <a:t>2/27/2022</a:t>
            </a:fld>
            <a:endParaRPr lang="en-US"/>
          </a:p>
        </p:txBody>
      </p:sp>
      <p:sp>
        <p:nvSpPr>
          <p:cNvPr id="5" name="Θέση υποσέλιδου 4">
            <a:extLst>
              <a:ext uri="{FF2B5EF4-FFF2-40B4-BE49-F238E27FC236}">
                <a16:creationId xmlns:a16="http://schemas.microsoft.com/office/drawing/2014/main" xmlns="" id="{8C40BC40-E7EE-4575-B3D4-4941CD5331CB}"/>
              </a:ext>
            </a:extLst>
          </p:cNvPr>
          <p:cNvSpPr>
            <a:spLocks noGrp="1"/>
          </p:cNvSpPr>
          <p:nvPr>
            <p:ph type="ftr" sz="quarter" idx="11"/>
          </p:nvPr>
        </p:nvSpPr>
        <p:spPr/>
        <p:txBody>
          <a:bodyPr/>
          <a:lstStyle>
            <a:lvl1pPr>
              <a:defRPr/>
            </a:lvl1pPr>
          </a:lstStyle>
          <a:p>
            <a:pPr>
              <a:defRPr/>
            </a:pPr>
            <a:endParaRPr lang="en-US"/>
          </a:p>
        </p:txBody>
      </p:sp>
      <p:sp>
        <p:nvSpPr>
          <p:cNvPr id="6" name="Θέση αριθμού διαφάνειας 5">
            <a:extLst>
              <a:ext uri="{FF2B5EF4-FFF2-40B4-BE49-F238E27FC236}">
                <a16:creationId xmlns:a16="http://schemas.microsoft.com/office/drawing/2014/main" xmlns="" id="{E060B471-AE22-47E7-BA29-EAF2F6C1D636}"/>
              </a:ext>
            </a:extLst>
          </p:cNvPr>
          <p:cNvSpPr>
            <a:spLocks noGrp="1"/>
          </p:cNvSpPr>
          <p:nvPr>
            <p:ph type="sldNum" sz="quarter" idx="12"/>
          </p:nvPr>
        </p:nvSpPr>
        <p:spPr/>
        <p:txBody>
          <a:bodyPr/>
          <a:lstStyle>
            <a:lvl1pPr>
              <a:defRPr/>
            </a:lvl1pPr>
          </a:lstStyle>
          <a:p>
            <a:fld id="{C0CD904B-73ED-4F4E-89E7-207FA64F1D2F}" type="slidenum">
              <a:rPr lang="en-US" altLang="el-GR"/>
              <a:pPr/>
              <a:t>‹#›</a:t>
            </a:fld>
            <a:endParaRPr lang="en-US" alt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5008514B-854E-4EA7-A219-EBDF3183589A}"/>
              </a:ext>
            </a:extLst>
          </p:cNvPr>
          <p:cNvSpPr>
            <a:spLocks noGrp="1"/>
          </p:cNvSpPr>
          <p:nvPr>
            <p:ph type="dt" sz="half" idx="10"/>
          </p:nvPr>
        </p:nvSpPr>
        <p:spPr/>
        <p:txBody>
          <a:bodyPr/>
          <a:lstStyle>
            <a:lvl1pPr>
              <a:defRPr/>
            </a:lvl1pPr>
          </a:lstStyle>
          <a:p>
            <a:pPr>
              <a:defRPr/>
            </a:pPr>
            <a:fld id="{F466B39B-9190-4D96-A944-BE3EB298702B}" type="datetimeFigureOut">
              <a:rPr lang="en-US"/>
              <a:pPr>
                <a:defRPr/>
              </a:pPr>
              <a:t>2/27/2022</a:t>
            </a:fld>
            <a:endParaRPr lang="en-US"/>
          </a:p>
        </p:txBody>
      </p:sp>
      <p:sp>
        <p:nvSpPr>
          <p:cNvPr id="5" name="Θέση υποσέλιδου 4">
            <a:extLst>
              <a:ext uri="{FF2B5EF4-FFF2-40B4-BE49-F238E27FC236}">
                <a16:creationId xmlns:a16="http://schemas.microsoft.com/office/drawing/2014/main" xmlns="" id="{8C40BC40-E7EE-4575-B3D4-4941CD5331CB}"/>
              </a:ext>
            </a:extLst>
          </p:cNvPr>
          <p:cNvSpPr>
            <a:spLocks noGrp="1"/>
          </p:cNvSpPr>
          <p:nvPr>
            <p:ph type="ftr" sz="quarter" idx="11"/>
          </p:nvPr>
        </p:nvSpPr>
        <p:spPr/>
        <p:txBody>
          <a:bodyPr/>
          <a:lstStyle>
            <a:lvl1pPr>
              <a:defRPr/>
            </a:lvl1pPr>
          </a:lstStyle>
          <a:p>
            <a:pPr>
              <a:defRPr/>
            </a:pPr>
            <a:endParaRPr lang="en-US"/>
          </a:p>
        </p:txBody>
      </p:sp>
      <p:sp>
        <p:nvSpPr>
          <p:cNvPr id="6" name="Θέση αριθμού διαφάνειας 5">
            <a:extLst>
              <a:ext uri="{FF2B5EF4-FFF2-40B4-BE49-F238E27FC236}">
                <a16:creationId xmlns:a16="http://schemas.microsoft.com/office/drawing/2014/main" xmlns="" id="{E060B471-AE22-47E7-BA29-EAF2F6C1D636}"/>
              </a:ext>
            </a:extLst>
          </p:cNvPr>
          <p:cNvSpPr>
            <a:spLocks noGrp="1"/>
          </p:cNvSpPr>
          <p:nvPr>
            <p:ph type="sldNum" sz="quarter" idx="12"/>
          </p:nvPr>
        </p:nvSpPr>
        <p:spPr/>
        <p:txBody>
          <a:bodyPr/>
          <a:lstStyle>
            <a:lvl1pPr>
              <a:defRPr/>
            </a:lvl1pPr>
          </a:lstStyle>
          <a:p>
            <a:fld id="{6931DB47-44BF-4588-A417-FD2A1D908345}" type="slidenum">
              <a:rPr lang="en-US" altLang="el-GR"/>
              <a:pPr/>
              <a:t>‹#›</a:t>
            </a:fld>
            <a:endParaRPr lang="en-US" alt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xmlns="" id="{5008514B-854E-4EA7-A219-EBDF3183589A}"/>
              </a:ext>
            </a:extLst>
          </p:cNvPr>
          <p:cNvSpPr>
            <a:spLocks noGrp="1"/>
          </p:cNvSpPr>
          <p:nvPr>
            <p:ph type="dt" sz="half" idx="10"/>
          </p:nvPr>
        </p:nvSpPr>
        <p:spPr/>
        <p:txBody>
          <a:bodyPr/>
          <a:lstStyle>
            <a:lvl1pPr>
              <a:defRPr/>
            </a:lvl1pPr>
          </a:lstStyle>
          <a:p>
            <a:pPr>
              <a:defRPr/>
            </a:pPr>
            <a:fld id="{2A5AC1F2-4663-4A5C-A961-3F459D980E1D}" type="datetimeFigureOut">
              <a:rPr lang="en-US"/>
              <a:pPr>
                <a:defRPr/>
              </a:pPr>
              <a:t>2/27/2022</a:t>
            </a:fld>
            <a:endParaRPr lang="en-US"/>
          </a:p>
        </p:txBody>
      </p:sp>
      <p:sp>
        <p:nvSpPr>
          <p:cNvPr id="5" name="Θέση υποσέλιδου 4">
            <a:extLst>
              <a:ext uri="{FF2B5EF4-FFF2-40B4-BE49-F238E27FC236}">
                <a16:creationId xmlns:a16="http://schemas.microsoft.com/office/drawing/2014/main" xmlns="" id="{8C40BC40-E7EE-4575-B3D4-4941CD5331CB}"/>
              </a:ext>
            </a:extLst>
          </p:cNvPr>
          <p:cNvSpPr>
            <a:spLocks noGrp="1"/>
          </p:cNvSpPr>
          <p:nvPr>
            <p:ph type="ftr" sz="quarter" idx="11"/>
          </p:nvPr>
        </p:nvSpPr>
        <p:spPr/>
        <p:txBody>
          <a:bodyPr/>
          <a:lstStyle>
            <a:lvl1pPr>
              <a:defRPr/>
            </a:lvl1pPr>
          </a:lstStyle>
          <a:p>
            <a:pPr>
              <a:defRPr/>
            </a:pPr>
            <a:endParaRPr lang="en-US"/>
          </a:p>
        </p:txBody>
      </p:sp>
      <p:sp>
        <p:nvSpPr>
          <p:cNvPr id="6" name="Θέση αριθμού διαφάνειας 5">
            <a:extLst>
              <a:ext uri="{FF2B5EF4-FFF2-40B4-BE49-F238E27FC236}">
                <a16:creationId xmlns:a16="http://schemas.microsoft.com/office/drawing/2014/main" xmlns="" id="{E060B471-AE22-47E7-BA29-EAF2F6C1D636}"/>
              </a:ext>
            </a:extLst>
          </p:cNvPr>
          <p:cNvSpPr>
            <a:spLocks noGrp="1"/>
          </p:cNvSpPr>
          <p:nvPr>
            <p:ph type="sldNum" sz="quarter" idx="12"/>
          </p:nvPr>
        </p:nvSpPr>
        <p:spPr/>
        <p:txBody>
          <a:bodyPr/>
          <a:lstStyle>
            <a:lvl1pPr>
              <a:defRPr/>
            </a:lvl1pPr>
          </a:lstStyle>
          <a:p>
            <a:fld id="{B1192725-583E-42E8-B8E0-2D2AA2AA0A17}" type="slidenum">
              <a:rPr lang="en-US" altLang="el-GR"/>
              <a:pPr/>
              <a:t>‹#›</a:t>
            </a:fld>
            <a:endParaRPr lang="en-US" alt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3">
            <a:extLst>
              <a:ext uri="{FF2B5EF4-FFF2-40B4-BE49-F238E27FC236}">
                <a16:creationId xmlns:a16="http://schemas.microsoft.com/office/drawing/2014/main" xmlns="" id="{5008514B-854E-4EA7-A219-EBDF3183589A}"/>
              </a:ext>
            </a:extLst>
          </p:cNvPr>
          <p:cNvSpPr>
            <a:spLocks noGrp="1"/>
          </p:cNvSpPr>
          <p:nvPr>
            <p:ph type="dt" sz="half" idx="10"/>
          </p:nvPr>
        </p:nvSpPr>
        <p:spPr/>
        <p:txBody>
          <a:bodyPr/>
          <a:lstStyle>
            <a:lvl1pPr>
              <a:defRPr/>
            </a:lvl1pPr>
          </a:lstStyle>
          <a:p>
            <a:pPr>
              <a:defRPr/>
            </a:pPr>
            <a:fld id="{B0897EDA-4B8B-42C3-B5F5-6DA594E2B094}" type="datetimeFigureOut">
              <a:rPr lang="en-US"/>
              <a:pPr>
                <a:defRPr/>
              </a:pPr>
              <a:t>2/27/2022</a:t>
            </a:fld>
            <a:endParaRPr lang="en-US"/>
          </a:p>
        </p:txBody>
      </p:sp>
      <p:sp>
        <p:nvSpPr>
          <p:cNvPr id="6" name="Θέση υποσέλιδου 4">
            <a:extLst>
              <a:ext uri="{FF2B5EF4-FFF2-40B4-BE49-F238E27FC236}">
                <a16:creationId xmlns:a16="http://schemas.microsoft.com/office/drawing/2014/main" xmlns="" id="{8C40BC40-E7EE-4575-B3D4-4941CD5331CB}"/>
              </a:ext>
            </a:extLst>
          </p:cNvPr>
          <p:cNvSpPr>
            <a:spLocks noGrp="1"/>
          </p:cNvSpPr>
          <p:nvPr>
            <p:ph type="ftr" sz="quarter" idx="11"/>
          </p:nvPr>
        </p:nvSpPr>
        <p:spPr/>
        <p:txBody>
          <a:bodyPr/>
          <a:lstStyle>
            <a:lvl1pPr>
              <a:defRPr/>
            </a:lvl1pPr>
          </a:lstStyle>
          <a:p>
            <a:pPr>
              <a:defRPr/>
            </a:pPr>
            <a:endParaRPr lang="en-US"/>
          </a:p>
        </p:txBody>
      </p:sp>
      <p:sp>
        <p:nvSpPr>
          <p:cNvPr id="7" name="Θέση αριθμού διαφάνειας 5">
            <a:extLst>
              <a:ext uri="{FF2B5EF4-FFF2-40B4-BE49-F238E27FC236}">
                <a16:creationId xmlns:a16="http://schemas.microsoft.com/office/drawing/2014/main" xmlns="" id="{E060B471-AE22-47E7-BA29-EAF2F6C1D636}"/>
              </a:ext>
            </a:extLst>
          </p:cNvPr>
          <p:cNvSpPr>
            <a:spLocks noGrp="1"/>
          </p:cNvSpPr>
          <p:nvPr>
            <p:ph type="sldNum" sz="quarter" idx="12"/>
          </p:nvPr>
        </p:nvSpPr>
        <p:spPr/>
        <p:txBody>
          <a:bodyPr/>
          <a:lstStyle>
            <a:lvl1pPr>
              <a:defRPr/>
            </a:lvl1pPr>
          </a:lstStyle>
          <a:p>
            <a:fld id="{3D2BF31A-E173-4565-A4F7-1C3E3E6DE25B}" type="slidenum">
              <a:rPr lang="en-US" altLang="el-GR"/>
              <a:pPr/>
              <a:t>‹#›</a:t>
            </a:fld>
            <a:endParaRPr lang="en-US" alt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3">
            <a:extLst>
              <a:ext uri="{FF2B5EF4-FFF2-40B4-BE49-F238E27FC236}">
                <a16:creationId xmlns:a16="http://schemas.microsoft.com/office/drawing/2014/main" xmlns="" id="{5008514B-854E-4EA7-A219-EBDF3183589A}"/>
              </a:ext>
            </a:extLst>
          </p:cNvPr>
          <p:cNvSpPr>
            <a:spLocks noGrp="1"/>
          </p:cNvSpPr>
          <p:nvPr>
            <p:ph type="dt" sz="half" idx="10"/>
          </p:nvPr>
        </p:nvSpPr>
        <p:spPr/>
        <p:txBody>
          <a:bodyPr/>
          <a:lstStyle>
            <a:lvl1pPr>
              <a:defRPr/>
            </a:lvl1pPr>
          </a:lstStyle>
          <a:p>
            <a:pPr>
              <a:defRPr/>
            </a:pPr>
            <a:fld id="{57BA3A07-2ADF-4407-B57D-F0E68025F5DD}" type="datetimeFigureOut">
              <a:rPr lang="en-US"/>
              <a:pPr>
                <a:defRPr/>
              </a:pPr>
              <a:t>2/27/2022</a:t>
            </a:fld>
            <a:endParaRPr lang="en-US"/>
          </a:p>
        </p:txBody>
      </p:sp>
      <p:sp>
        <p:nvSpPr>
          <p:cNvPr id="8" name="Θέση υποσέλιδου 4">
            <a:extLst>
              <a:ext uri="{FF2B5EF4-FFF2-40B4-BE49-F238E27FC236}">
                <a16:creationId xmlns:a16="http://schemas.microsoft.com/office/drawing/2014/main" xmlns="" id="{8C40BC40-E7EE-4575-B3D4-4941CD5331CB}"/>
              </a:ext>
            </a:extLst>
          </p:cNvPr>
          <p:cNvSpPr>
            <a:spLocks noGrp="1"/>
          </p:cNvSpPr>
          <p:nvPr>
            <p:ph type="ftr" sz="quarter" idx="11"/>
          </p:nvPr>
        </p:nvSpPr>
        <p:spPr/>
        <p:txBody>
          <a:bodyPr/>
          <a:lstStyle>
            <a:lvl1pPr>
              <a:defRPr/>
            </a:lvl1pPr>
          </a:lstStyle>
          <a:p>
            <a:pPr>
              <a:defRPr/>
            </a:pPr>
            <a:endParaRPr lang="en-US"/>
          </a:p>
        </p:txBody>
      </p:sp>
      <p:sp>
        <p:nvSpPr>
          <p:cNvPr id="9" name="Θέση αριθμού διαφάνειας 5">
            <a:extLst>
              <a:ext uri="{FF2B5EF4-FFF2-40B4-BE49-F238E27FC236}">
                <a16:creationId xmlns:a16="http://schemas.microsoft.com/office/drawing/2014/main" xmlns="" id="{E060B471-AE22-47E7-BA29-EAF2F6C1D636}"/>
              </a:ext>
            </a:extLst>
          </p:cNvPr>
          <p:cNvSpPr>
            <a:spLocks noGrp="1"/>
          </p:cNvSpPr>
          <p:nvPr>
            <p:ph type="sldNum" sz="quarter" idx="12"/>
          </p:nvPr>
        </p:nvSpPr>
        <p:spPr/>
        <p:txBody>
          <a:bodyPr/>
          <a:lstStyle>
            <a:lvl1pPr>
              <a:defRPr/>
            </a:lvl1pPr>
          </a:lstStyle>
          <a:p>
            <a:fld id="{99CBCC8C-0CE5-47F3-BE4D-F9893FA1EDD2}" type="slidenum">
              <a:rPr lang="en-US" altLang="el-GR"/>
              <a:pPr/>
              <a:t>‹#›</a:t>
            </a:fld>
            <a:endParaRPr lang="en-US" alt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3">
            <a:extLst>
              <a:ext uri="{FF2B5EF4-FFF2-40B4-BE49-F238E27FC236}">
                <a16:creationId xmlns:a16="http://schemas.microsoft.com/office/drawing/2014/main" xmlns="" id="{5008514B-854E-4EA7-A219-EBDF3183589A}"/>
              </a:ext>
            </a:extLst>
          </p:cNvPr>
          <p:cNvSpPr>
            <a:spLocks noGrp="1"/>
          </p:cNvSpPr>
          <p:nvPr>
            <p:ph type="dt" sz="half" idx="10"/>
          </p:nvPr>
        </p:nvSpPr>
        <p:spPr/>
        <p:txBody>
          <a:bodyPr/>
          <a:lstStyle>
            <a:lvl1pPr>
              <a:defRPr/>
            </a:lvl1pPr>
          </a:lstStyle>
          <a:p>
            <a:pPr>
              <a:defRPr/>
            </a:pPr>
            <a:fld id="{23632CE0-3832-40F0-8B6B-461AAD3856DA}" type="datetimeFigureOut">
              <a:rPr lang="en-US"/>
              <a:pPr>
                <a:defRPr/>
              </a:pPr>
              <a:t>2/27/2022</a:t>
            </a:fld>
            <a:endParaRPr lang="en-US"/>
          </a:p>
        </p:txBody>
      </p:sp>
      <p:sp>
        <p:nvSpPr>
          <p:cNvPr id="4" name="Θέση υποσέλιδου 4">
            <a:extLst>
              <a:ext uri="{FF2B5EF4-FFF2-40B4-BE49-F238E27FC236}">
                <a16:creationId xmlns:a16="http://schemas.microsoft.com/office/drawing/2014/main" xmlns="" id="{8C40BC40-E7EE-4575-B3D4-4941CD5331CB}"/>
              </a:ext>
            </a:extLst>
          </p:cNvPr>
          <p:cNvSpPr>
            <a:spLocks noGrp="1"/>
          </p:cNvSpPr>
          <p:nvPr>
            <p:ph type="ftr" sz="quarter" idx="11"/>
          </p:nvPr>
        </p:nvSpPr>
        <p:spPr/>
        <p:txBody>
          <a:bodyPr/>
          <a:lstStyle>
            <a:lvl1pPr>
              <a:defRPr/>
            </a:lvl1pPr>
          </a:lstStyle>
          <a:p>
            <a:pPr>
              <a:defRPr/>
            </a:pPr>
            <a:endParaRPr lang="en-US"/>
          </a:p>
        </p:txBody>
      </p:sp>
      <p:sp>
        <p:nvSpPr>
          <p:cNvPr id="5" name="Θέση αριθμού διαφάνειας 5">
            <a:extLst>
              <a:ext uri="{FF2B5EF4-FFF2-40B4-BE49-F238E27FC236}">
                <a16:creationId xmlns:a16="http://schemas.microsoft.com/office/drawing/2014/main" xmlns="" id="{E060B471-AE22-47E7-BA29-EAF2F6C1D636}"/>
              </a:ext>
            </a:extLst>
          </p:cNvPr>
          <p:cNvSpPr>
            <a:spLocks noGrp="1"/>
          </p:cNvSpPr>
          <p:nvPr>
            <p:ph type="sldNum" sz="quarter" idx="12"/>
          </p:nvPr>
        </p:nvSpPr>
        <p:spPr/>
        <p:txBody>
          <a:bodyPr/>
          <a:lstStyle>
            <a:lvl1pPr>
              <a:defRPr/>
            </a:lvl1pPr>
          </a:lstStyle>
          <a:p>
            <a:fld id="{DDB01D8C-D3A1-4DEF-9DA5-ED70F90A392F}" type="slidenum">
              <a:rPr lang="en-US" altLang="el-GR"/>
              <a:pPr/>
              <a:t>‹#›</a:t>
            </a:fld>
            <a:endParaRPr lang="en-US" alt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3">
            <a:extLst>
              <a:ext uri="{FF2B5EF4-FFF2-40B4-BE49-F238E27FC236}">
                <a16:creationId xmlns:a16="http://schemas.microsoft.com/office/drawing/2014/main" xmlns="" id="{5008514B-854E-4EA7-A219-EBDF3183589A}"/>
              </a:ext>
            </a:extLst>
          </p:cNvPr>
          <p:cNvSpPr>
            <a:spLocks noGrp="1"/>
          </p:cNvSpPr>
          <p:nvPr>
            <p:ph type="dt" sz="half" idx="10"/>
          </p:nvPr>
        </p:nvSpPr>
        <p:spPr/>
        <p:txBody>
          <a:bodyPr/>
          <a:lstStyle>
            <a:lvl1pPr>
              <a:defRPr/>
            </a:lvl1pPr>
          </a:lstStyle>
          <a:p>
            <a:pPr>
              <a:defRPr/>
            </a:pPr>
            <a:fld id="{6F2D24D6-3E86-482D-8E84-BF230228D3FA}" type="datetimeFigureOut">
              <a:rPr lang="en-US"/>
              <a:pPr>
                <a:defRPr/>
              </a:pPr>
              <a:t>2/27/2022</a:t>
            </a:fld>
            <a:endParaRPr lang="en-US"/>
          </a:p>
        </p:txBody>
      </p:sp>
      <p:sp>
        <p:nvSpPr>
          <p:cNvPr id="3" name="Θέση υποσέλιδου 4">
            <a:extLst>
              <a:ext uri="{FF2B5EF4-FFF2-40B4-BE49-F238E27FC236}">
                <a16:creationId xmlns:a16="http://schemas.microsoft.com/office/drawing/2014/main" xmlns="" id="{8C40BC40-E7EE-4575-B3D4-4941CD5331CB}"/>
              </a:ext>
            </a:extLst>
          </p:cNvPr>
          <p:cNvSpPr>
            <a:spLocks noGrp="1"/>
          </p:cNvSpPr>
          <p:nvPr>
            <p:ph type="ftr" sz="quarter" idx="11"/>
          </p:nvPr>
        </p:nvSpPr>
        <p:spPr/>
        <p:txBody>
          <a:bodyPr/>
          <a:lstStyle>
            <a:lvl1pPr>
              <a:defRPr/>
            </a:lvl1pPr>
          </a:lstStyle>
          <a:p>
            <a:pPr>
              <a:defRPr/>
            </a:pPr>
            <a:endParaRPr lang="en-US"/>
          </a:p>
        </p:txBody>
      </p:sp>
      <p:sp>
        <p:nvSpPr>
          <p:cNvPr id="4" name="Θέση αριθμού διαφάνειας 5">
            <a:extLst>
              <a:ext uri="{FF2B5EF4-FFF2-40B4-BE49-F238E27FC236}">
                <a16:creationId xmlns:a16="http://schemas.microsoft.com/office/drawing/2014/main" xmlns="" id="{E060B471-AE22-47E7-BA29-EAF2F6C1D636}"/>
              </a:ext>
            </a:extLst>
          </p:cNvPr>
          <p:cNvSpPr>
            <a:spLocks noGrp="1"/>
          </p:cNvSpPr>
          <p:nvPr>
            <p:ph type="sldNum" sz="quarter" idx="12"/>
          </p:nvPr>
        </p:nvSpPr>
        <p:spPr/>
        <p:txBody>
          <a:bodyPr/>
          <a:lstStyle>
            <a:lvl1pPr>
              <a:defRPr/>
            </a:lvl1pPr>
          </a:lstStyle>
          <a:p>
            <a:fld id="{9A164B0F-4500-4027-9E0C-E85B867AF3BD}" type="slidenum">
              <a:rPr lang="en-US" altLang="el-GR"/>
              <a:pPr/>
              <a:t>‹#›</a:t>
            </a:fld>
            <a:endParaRPr lang="en-US" alt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3">
            <a:extLst>
              <a:ext uri="{FF2B5EF4-FFF2-40B4-BE49-F238E27FC236}">
                <a16:creationId xmlns:a16="http://schemas.microsoft.com/office/drawing/2014/main" xmlns="" id="{5008514B-854E-4EA7-A219-EBDF3183589A}"/>
              </a:ext>
            </a:extLst>
          </p:cNvPr>
          <p:cNvSpPr>
            <a:spLocks noGrp="1"/>
          </p:cNvSpPr>
          <p:nvPr>
            <p:ph type="dt" sz="half" idx="10"/>
          </p:nvPr>
        </p:nvSpPr>
        <p:spPr/>
        <p:txBody>
          <a:bodyPr/>
          <a:lstStyle>
            <a:lvl1pPr>
              <a:defRPr/>
            </a:lvl1pPr>
          </a:lstStyle>
          <a:p>
            <a:pPr>
              <a:defRPr/>
            </a:pPr>
            <a:fld id="{2DAE583C-F2A3-4333-B036-BBCBFDC8ED1A}" type="datetimeFigureOut">
              <a:rPr lang="en-US"/>
              <a:pPr>
                <a:defRPr/>
              </a:pPr>
              <a:t>2/27/2022</a:t>
            </a:fld>
            <a:endParaRPr lang="en-US"/>
          </a:p>
        </p:txBody>
      </p:sp>
      <p:sp>
        <p:nvSpPr>
          <p:cNvPr id="6" name="Θέση υποσέλιδου 4">
            <a:extLst>
              <a:ext uri="{FF2B5EF4-FFF2-40B4-BE49-F238E27FC236}">
                <a16:creationId xmlns:a16="http://schemas.microsoft.com/office/drawing/2014/main" xmlns="" id="{8C40BC40-E7EE-4575-B3D4-4941CD5331CB}"/>
              </a:ext>
            </a:extLst>
          </p:cNvPr>
          <p:cNvSpPr>
            <a:spLocks noGrp="1"/>
          </p:cNvSpPr>
          <p:nvPr>
            <p:ph type="ftr" sz="quarter" idx="11"/>
          </p:nvPr>
        </p:nvSpPr>
        <p:spPr/>
        <p:txBody>
          <a:bodyPr/>
          <a:lstStyle>
            <a:lvl1pPr>
              <a:defRPr/>
            </a:lvl1pPr>
          </a:lstStyle>
          <a:p>
            <a:pPr>
              <a:defRPr/>
            </a:pPr>
            <a:endParaRPr lang="en-US"/>
          </a:p>
        </p:txBody>
      </p:sp>
      <p:sp>
        <p:nvSpPr>
          <p:cNvPr id="7" name="Θέση αριθμού διαφάνειας 5">
            <a:extLst>
              <a:ext uri="{FF2B5EF4-FFF2-40B4-BE49-F238E27FC236}">
                <a16:creationId xmlns:a16="http://schemas.microsoft.com/office/drawing/2014/main" xmlns="" id="{E060B471-AE22-47E7-BA29-EAF2F6C1D636}"/>
              </a:ext>
            </a:extLst>
          </p:cNvPr>
          <p:cNvSpPr>
            <a:spLocks noGrp="1"/>
          </p:cNvSpPr>
          <p:nvPr>
            <p:ph type="sldNum" sz="quarter" idx="12"/>
          </p:nvPr>
        </p:nvSpPr>
        <p:spPr/>
        <p:txBody>
          <a:bodyPr/>
          <a:lstStyle>
            <a:lvl1pPr>
              <a:defRPr/>
            </a:lvl1pPr>
          </a:lstStyle>
          <a:p>
            <a:fld id="{E6FB2283-D873-4E4A-A472-8D7D8BE3A4C0}" type="slidenum">
              <a:rPr lang="en-US" altLang="el-GR"/>
              <a:pPr/>
              <a:t>‹#›</a:t>
            </a:fld>
            <a:endParaRPr lang="en-US" alt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3">
            <a:extLst>
              <a:ext uri="{FF2B5EF4-FFF2-40B4-BE49-F238E27FC236}">
                <a16:creationId xmlns:a16="http://schemas.microsoft.com/office/drawing/2014/main" xmlns="" id="{5008514B-854E-4EA7-A219-EBDF3183589A}"/>
              </a:ext>
            </a:extLst>
          </p:cNvPr>
          <p:cNvSpPr>
            <a:spLocks noGrp="1"/>
          </p:cNvSpPr>
          <p:nvPr>
            <p:ph type="dt" sz="half" idx="10"/>
          </p:nvPr>
        </p:nvSpPr>
        <p:spPr/>
        <p:txBody>
          <a:bodyPr/>
          <a:lstStyle>
            <a:lvl1pPr>
              <a:defRPr/>
            </a:lvl1pPr>
          </a:lstStyle>
          <a:p>
            <a:pPr>
              <a:defRPr/>
            </a:pPr>
            <a:fld id="{B110D158-6159-45E1-AD15-97C3A7E965C3}" type="datetimeFigureOut">
              <a:rPr lang="en-US"/>
              <a:pPr>
                <a:defRPr/>
              </a:pPr>
              <a:t>2/27/2022</a:t>
            </a:fld>
            <a:endParaRPr lang="en-US"/>
          </a:p>
        </p:txBody>
      </p:sp>
      <p:sp>
        <p:nvSpPr>
          <p:cNvPr id="6" name="Θέση υποσέλιδου 4">
            <a:extLst>
              <a:ext uri="{FF2B5EF4-FFF2-40B4-BE49-F238E27FC236}">
                <a16:creationId xmlns:a16="http://schemas.microsoft.com/office/drawing/2014/main" xmlns="" id="{8C40BC40-E7EE-4575-B3D4-4941CD5331CB}"/>
              </a:ext>
            </a:extLst>
          </p:cNvPr>
          <p:cNvSpPr>
            <a:spLocks noGrp="1"/>
          </p:cNvSpPr>
          <p:nvPr>
            <p:ph type="ftr" sz="quarter" idx="11"/>
          </p:nvPr>
        </p:nvSpPr>
        <p:spPr/>
        <p:txBody>
          <a:bodyPr/>
          <a:lstStyle>
            <a:lvl1pPr>
              <a:defRPr/>
            </a:lvl1pPr>
          </a:lstStyle>
          <a:p>
            <a:pPr>
              <a:defRPr/>
            </a:pPr>
            <a:endParaRPr lang="en-US"/>
          </a:p>
        </p:txBody>
      </p:sp>
      <p:sp>
        <p:nvSpPr>
          <p:cNvPr id="7" name="Θέση αριθμού διαφάνειας 5">
            <a:extLst>
              <a:ext uri="{FF2B5EF4-FFF2-40B4-BE49-F238E27FC236}">
                <a16:creationId xmlns:a16="http://schemas.microsoft.com/office/drawing/2014/main" xmlns="" id="{E060B471-AE22-47E7-BA29-EAF2F6C1D636}"/>
              </a:ext>
            </a:extLst>
          </p:cNvPr>
          <p:cNvSpPr>
            <a:spLocks noGrp="1"/>
          </p:cNvSpPr>
          <p:nvPr>
            <p:ph type="sldNum" sz="quarter" idx="12"/>
          </p:nvPr>
        </p:nvSpPr>
        <p:spPr/>
        <p:txBody>
          <a:bodyPr/>
          <a:lstStyle>
            <a:lvl1pPr>
              <a:defRPr/>
            </a:lvl1pPr>
          </a:lstStyle>
          <a:p>
            <a:fld id="{BA506CEB-8843-4510-83C5-5E3C72AD99FF}" type="slidenum">
              <a:rPr lang="en-US" altLang="el-GR"/>
              <a:pPr/>
              <a:t>‹#›</a:t>
            </a:fld>
            <a:endParaRPr lang="en-US" alt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p:cNvSpPr>
            <a:spLocks noGrp="1" noChangeArrowheads="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altLang="el-GR" smtClean="0"/>
              <a:t>Κάντε κλικ για να επεξεργαστείτε τον τίτλο υποδείγματος</a:t>
            </a:r>
          </a:p>
        </p:txBody>
      </p:sp>
      <p:sp>
        <p:nvSpPr>
          <p:cNvPr id="1027" name="Θέση κειμένου 2"/>
          <p:cNvSpPr>
            <a:spLocks noGrp="1" noChangeArrowheads="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ltLang="el-GR" smtClean="0"/>
              <a:t>Στυλ κειμένου υποδείγματος</a:t>
            </a:r>
          </a:p>
          <a:p>
            <a:pPr lvl="1"/>
            <a:r>
              <a:rPr lang="el-GR" altLang="el-GR" smtClean="0"/>
              <a:t>Δεύτερο επίπεδο</a:t>
            </a:r>
          </a:p>
          <a:p>
            <a:pPr lvl="2"/>
            <a:r>
              <a:rPr lang="el-GR" altLang="el-GR" smtClean="0"/>
              <a:t>Τρίτο επίπεδο</a:t>
            </a:r>
          </a:p>
          <a:p>
            <a:pPr lvl="3"/>
            <a:r>
              <a:rPr lang="el-GR" altLang="el-GR" smtClean="0"/>
              <a:t>Τέταρτο επίπεδο</a:t>
            </a:r>
          </a:p>
          <a:p>
            <a:pPr lvl="4"/>
            <a:r>
              <a:rPr lang="el-GR" altLang="el-GR" smtClean="0"/>
              <a:t>Πέμπτο επίπεδο</a:t>
            </a:r>
          </a:p>
        </p:txBody>
      </p:sp>
      <p:sp>
        <p:nvSpPr>
          <p:cNvPr id="4" name="Θέση ημερομηνίας 3">
            <a:extLst>
              <a:ext uri="{FF2B5EF4-FFF2-40B4-BE49-F238E27FC236}">
                <a16:creationId xmlns:a16="http://schemas.microsoft.com/office/drawing/2014/main" xmlns="" id="{5008514B-854E-4EA7-A219-EBDF318358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73760184-5FE3-41EA-8A53-802BFCDAF23F}" type="datetimeFigureOut">
              <a:rPr lang="en-US"/>
              <a:pPr>
                <a:defRPr/>
              </a:pPr>
              <a:t>2/27/2022</a:t>
            </a:fld>
            <a:endParaRPr lang="en-US"/>
          </a:p>
        </p:txBody>
      </p:sp>
      <p:sp>
        <p:nvSpPr>
          <p:cNvPr id="5" name="Θέση υποσέλιδου 4">
            <a:extLst>
              <a:ext uri="{FF2B5EF4-FFF2-40B4-BE49-F238E27FC236}">
                <a16:creationId xmlns:a16="http://schemas.microsoft.com/office/drawing/2014/main" xmlns="" id="{8C40BC40-E7EE-4575-B3D4-4941CD5331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Θέση αριθμού διαφάνειας 5">
            <a:extLst>
              <a:ext uri="{FF2B5EF4-FFF2-40B4-BE49-F238E27FC236}">
                <a16:creationId xmlns:a16="http://schemas.microsoft.com/office/drawing/2014/main" xmlns="" id="{E060B471-AE22-47E7-BA29-EAF2F6C1D636}"/>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6A5525BC-2BB6-4CD1-86ED-F14C6592FAF5}" type="slidenum">
              <a:rPr lang="en-US" altLang="el-GR"/>
              <a:pPr/>
              <a:t>‹#›</a:t>
            </a:fld>
            <a:endParaRPr lang="en-US" altLang="el-GR"/>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2060"/>
            </a:gs>
            <a:gs pos="28999">
              <a:srgbClr val="1F5FA0"/>
            </a:gs>
            <a:gs pos="35510">
              <a:srgbClr val="2666A6"/>
            </a:gs>
            <a:gs pos="45000">
              <a:srgbClr val="3477B2"/>
            </a:gs>
            <a:gs pos="53500">
              <a:srgbClr val="2F71AE"/>
            </a:gs>
            <a:gs pos="62000">
              <a:srgbClr val="2A6BA9"/>
            </a:gs>
            <a:gs pos="100000">
              <a:srgbClr val="002060"/>
            </a:gs>
          </a:gsLst>
          <a:lin ang="0" scaled="1"/>
        </a:gradFill>
        <a:effectLst/>
      </p:bgPr>
    </p:bg>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xmlns="" id="{DE634779-0973-4DEA-8E06-F3D85FFA0263}"/>
              </a:ext>
            </a:extLst>
          </p:cNvPr>
          <p:cNvSpPr/>
          <p:nvPr/>
        </p:nvSpPr>
        <p:spPr>
          <a:xfrm>
            <a:off x="173038" y="3021013"/>
            <a:ext cx="11845925" cy="3679825"/>
          </a:xfrm>
          <a:prstGeom prst="rect">
            <a:avLst/>
          </a:prstGeom>
          <a:no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l-GR"/>
          </a:p>
        </p:txBody>
      </p:sp>
      <p:sp>
        <p:nvSpPr>
          <p:cNvPr id="12291" name="Υπότιτλος 2">
            <a:extLst>
              <a:ext uri="{FF2B5EF4-FFF2-40B4-BE49-F238E27FC236}">
                <a16:creationId xmlns:a16="http://schemas.microsoft.com/office/drawing/2014/main" xmlns="" id="{1B906F5B-1656-458C-A932-7EE927FC9FF0}"/>
              </a:ext>
            </a:extLst>
          </p:cNvPr>
          <p:cNvSpPr>
            <a:spLocks noGrp="1" noChangeArrowheads="1"/>
          </p:cNvSpPr>
          <p:nvPr>
            <p:ph type="subTitle" idx="1"/>
          </p:nvPr>
        </p:nvSpPr>
        <p:spPr>
          <a:xfrm>
            <a:off x="920750" y="4065588"/>
            <a:ext cx="10350500" cy="1474787"/>
          </a:xfrm>
        </p:spPr>
        <p:txBody>
          <a:bodyPr rtlCol="0">
            <a:normAutofit/>
          </a:bodyPr>
          <a:lstStyle/>
          <a:p>
            <a:pPr eaLnBrk="1" fontAlgn="auto" hangingPunct="1">
              <a:spcAft>
                <a:spcPts val="0"/>
              </a:spcAft>
              <a:buFont typeface="Arial" panose="020B0604020202020204" pitchFamily="34" charset="0"/>
              <a:buNone/>
              <a:defRPr/>
            </a:pPr>
            <a:r>
              <a:rPr lang="el-GR" altLang="el-GR" sz="2000" b="1" dirty="0">
                <a:solidFill>
                  <a:schemeClr val="bg1"/>
                </a:solidFill>
                <a:effectLst>
                  <a:outerShdw blurRad="38100" dist="38100" dir="2700000" algn="tl">
                    <a:srgbClr val="000000">
                      <a:alpha val="43137"/>
                    </a:srgbClr>
                  </a:outerShdw>
                </a:effectLst>
                <a:latin typeface="Corbel Light" panose="020B0303020204020204" pitchFamily="34" charset="0"/>
              </a:rPr>
              <a:t>Σακελλάρη Ευανθία, Κουτεντάκης Κωνσταντίνος, Λάγιου Αρετή</a:t>
            </a:r>
          </a:p>
          <a:p>
            <a:pPr eaLnBrk="1" fontAlgn="auto" hangingPunct="1">
              <a:spcAft>
                <a:spcPts val="0"/>
              </a:spcAft>
              <a:buFont typeface="Arial" panose="020B0604020202020204" pitchFamily="34" charset="0"/>
              <a:buNone/>
              <a:defRPr/>
            </a:pPr>
            <a:r>
              <a:rPr lang="el-GR" altLang="el-GR" sz="2000" b="1" dirty="0">
                <a:solidFill>
                  <a:schemeClr val="bg1"/>
                </a:solidFill>
                <a:effectLst>
                  <a:outerShdw blurRad="38100" dist="38100" dir="2700000" algn="tl">
                    <a:srgbClr val="000000">
                      <a:alpha val="43137"/>
                    </a:srgbClr>
                  </a:outerShdw>
                </a:effectLst>
                <a:latin typeface="Corbel Light" panose="020B0303020204020204" pitchFamily="34" charset="0"/>
              </a:rPr>
              <a:t>Τμήμα Δημόσιας και Κοινοτικής Υγείας, Εργαστήριο Υγιεινής και Επιδημιολογίας</a:t>
            </a:r>
            <a:endParaRPr lang="en-US" altLang="el-GR" sz="2000" b="1" dirty="0">
              <a:solidFill>
                <a:schemeClr val="bg1"/>
              </a:solidFill>
              <a:effectLst>
                <a:outerShdw blurRad="38100" dist="38100" dir="2700000" algn="tl">
                  <a:srgbClr val="000000">
                    <a:alpha val="43137"/>
                  </a:srgbClr>
                </a:outerShdw>
              </a:effectLst>
              <a:latin typeface="Corbel Light" panose="020B0303020204020204" pitchFamily="34" charset="0"/>
            </a:endParaRPr>
          </a:p>
          <a:p>
            <a:pPr eaLnBrk="1" fontAlgn="auto" hangingPunct="1">
              <a:spcAft>
                <a:spcPts val="0"/>
              </a:spcAft>
              <a:buFont typeface="Arial" panose="020B0604020202020204" pitchFamily="34" charset="0"/>
              <a:buNone/>
              <a:defRPr/>
            </a:pPr>
            <a:r>
              <a:rPr lang="el-GR" altLang="el-GR" sz="2000" b="1" dirty="0">
                <a:solidFill>
                  <a:schemeClr val="bg1"/>
                </a:solidFill>
                <a:effectLst>
                  <a:outerShdw blurRad="38100" dist="38100" dir="2700000" algn="tl">
                    <a:srgbClr val="000000">
                      <a:alpha val="43137"/>
                    </a:srgbClr>
                  </a:outerShdw>
                </a:effectLst>
                <a:latin typeface="Corbel Light" panose="020B0303020204020204" pitchFamily="34" charset="0"/>
              </a:rPr>
              <a:t>Πανεπιστήμιο Δυτικής Αττικής</a:t>
            </a:r>
          </a:p>
          <a:p>
            <a:pPr eaLnBrk="1" fontAlgn="auto" hangingPunct="1">
              <a:spcAft>
                <a:spcPts val="0"/>
              </a:spcAft>
              <a:buFont typeface="Arial" panose="020B0604020202020204" pitchFamily="34" charset="0"/>
              <a:buNone/>
              <a:defRPr/>
            </a:pPr>
            <a:endParaRPr lang="el-GR" altLang="el-GR" sz="2000" dirty="0">
              <a:solidFill>
                <a:schemeClr val="bg1"/>
              </a:solidFill>
            </a:endParaRPr>
          </a:p>
        </p:txBody>
      </p:sp>
      <p:sp>
        <p:nvSpPr>
          <p:cNvPr id="9" name="Ορθογώνιο 8">
            <a:extLst>
              <a:ext uri="{FF2B5EF4-FFF2-40B4-BE49-F238E27FC236}">
                <a16:creationId xmlns:a16="http://schemas.microsoft.com/office/drawing/2014/main" xmlns="" id="{F9B35839-C2AC-4DA2-8191-C06F50DBD8D9}"/>
              </a:ext>
            </a:extLst>
          </p:cNvPr>
          <p:cNvSpPr/>
          <p:nvPr/>
        </p:nvSpPr>
        <p:spPr>
          <a:xfrm>
            <a:off x="128588" y="2576513"/>
            <a:ext cx="11980862" cy="582612"/>
          </a:xfrm>
          <a:prstGeom prst="rect">
            <a:avLst/>
          </a:prstGeom>
          <a:gradFill>
            <a:gsLst>
              <a:gs pos="0">
                <a:srgbClr val="002060"/>
              </a:gs>
              <a:gs pos="0">
                <a:srgbClr val="002060"/>
              </a:gs>
              <a:gs pos="62000">
                <a:srgbClr val="2A6BA9"/>
              </a:gs>
              <a:gs pos="35510">
                <a:srgbClr val="2666A6"/>
              </a:gs>
              <a:gs pos="53500">
                <a:srgbClr val="2F71AE"/>
              </a:gs>
              <a:gs pos="45000">
                <a:schemeClr val="accent2">
                  <a:lumMod val="75000"/>
                </a:schemeClr>
              </a:gs>
              <a:gs pos="100000">
                <a:srgbClr val="002060"/>
              </a:gs>
              <a:gs pos="29000">
                <a:schemeClr val="accent3">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l-GR"/>
          </a:p>
        </p:txBody>
      </p:sp>
      <p:pic>
        <p:nvPicPr>
          <p:cNvPr id="12292" name="Εικόνα 1">
            <a:extLst>
              <a:ext uri="{FF2B5EF4-FFF2-40B4-BE49-F238E27FC236}">
                <a16:creationId xmlns:a16="http://schemas.microsoft.com/office/drawing/2014/main" xmlns="" id="{3F6DB539-1E45-4856-87EE-AFAA13CE6BF2}"/>
              </a:ext>
            </a:extLst>
          </p:cNvPr>
          <p:cNvPicPr>
            <a:picLocks noChangeAspect="1" noChangeArrowheads="1"/>
          </p:cNvPicPr>
          <p:nvPr/>
        </p:nvPicPr>
        <p:blipFill>
          <a:blip r:embed="rId3"/>
          <a:srcRect/>
          <a:stretch>
            <a:fillRect/>
          </a:stretch>
        </p:blipFill>
        <p:spPr bwMode="auto">
          <a:xfrm>
            <a:off x="5337175" y="5226050"/>
            <a:ext cx="1563688" cy="1474788"/>
          </a:xfrm>
          <a:prstGeom prst="rect">
            <a:avLst/>
          </a:prstGeom>
          <a:noFill/>
          <a:ln>
            <a:noFill/>
          </a:ln>
          <a:effectLst>
            <a:outerShdw blurRad="63500" sx="102000" sy="102000" algn="ctr" rotWithShape="0">
              <a:prstClr val="black">
                <a:alpha val="40000"/>
              </a:prstClr>
            </a:outerShdw>
          </a:effectLst>
        </p:spPr>
      </p:pic>
      <p:grpSp>
        <p:nvGrpSpPr>
          <p:cNvPr id="3078" name="Ομάδα 6"/>
          <p:cNvGrpSpPr>
            <a:grpSpLocks/>
          </p:cNvGrpSpPr>
          <p:nvPr/>
        </p:nvGrpSpPr>
        <p:grpSpPr bwMode="auto">
          <a:xfrm>
            <a:off x="6645275" y="0"/>
            <a:ext cx="6211888" cy="5370513"/>
            <a:chOff x="6645275" y="0"/>
            <a:chExt cx="6211888" cy="5370513"/>
          </a:xfrm>
        </p:grpSpPr>
        <p:pic>
          <p:nvPicPr>
            <p:cNvPr id="3080" name="Εικόνα 19"/>
            <p:cNvPicPr>
              <a:picLocks noChangeAspect="1" noChangeArrowheads="1"/>
            </p:cNvPicPr>
            <p:nvPr/>
          </p:nvPicPr>
          <p:blipFill>
            <a:blip r:embed="rId4"/>
            <a:srcRect/>
            <a:stretch>
              <a:fillRect/>
            </a:stretch>
          </p:blipFill>
          <p:spPr bwMode="auto">
            <a:xfrm>
              <a:off x="6645275" y="0"/>
              <a:ext cx="6211888" cy="5370513"/>
            </a:xfrm>
            <a:prstGeom prst="rect">
              <a:avLst/>
            </a:prstGeom>
            <a:noFill/>
            <a:ln w="9525">
              <a:noFill/>
              <a:miter lim="800000"/>
              <a:headEnd/>
              <a:tailEnd/>
            </a:ln>
          </p:spPr>
        </p:pic>
        <p:sp>
          <p:nvSpPr>
            <p:cNvPr id="2" name="Ορθογώνιο 1">
              <a:extLst>
                <a:ext uri="{FF2B5EF4-FFF2-40B4-BE49-F238E27FC236}">
                  <a16:creationId xmlns:a16="http://schemas.microsoft.com/office/drawing/2014/main" xmlns="" id="{45F6EB46-9222-42CA-9EB6-5E5FF766F20C}"/>
                </a:ext>
              </a:extLst>
            </p:cNvPr>
            <p:cNvSpPr/>
            <p:nvPr/>
          </p:nvSpPr>
          <p:spPr>
            <a:xfrm rot="19648971">
              <a:off x="9251950" y="1981200"/>
              <a:ext cx="1019175" cy="24606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3" name="TextBox 2">
              <a:extLst>
                <a:ext uri="{FF2B5EF4-FFF2-40B4-BE49-F238E27FC236}">
                  <a16:creationId xmlns:a16="http://schemas.microsoft.com/office/drawing/2014/main" xmlns="" id="{A65FCA0E-15BB-422A-B824-AFD4B6789FD0}"/>
                </a:ext>
              </a:extLst>
            </p:cNvPr>
            <p:cNvSpPr txBox="1"/>
            <p:nvPr/>
          </p:nvSpPr>
          <p:spPr>
            <a:xfrm rot="19684021">
              <a:off x="9269266" y="1860511"/>
              <a:ext cx="1237672" cy="369332"/>
            </a:xfrm>
            <a:prstGeom prst="rect">
              <a:avLst/>
            </a:prstGeom>
            <a:noFill/>
          </p:spPr>
          <p:txBody>
            <a:bodyPr>
              <a:spAutoFit/>
            </a:bodyPr>
            <a:lstStyle/>
            <a:p>
              <a:pPr>
                <a:defRPr/>
              </a:pPr>
              <a:r>
                <a:rPr lang="en-GB" b="1" dirty="0">
                  <a:ln w="10160">
                    <a:solidFill>
                      <a:sysClr val="windowText" lastClr="000000"/>
                    </a:solidFill>
                    <a:prstDash val="solid"/>
                  </a:ln>
                  <a:solidFill>
                    <a:srgbClr val="FFFFFF"/>
                  </a:solidFill>
                  <a:effectLst>
                    <a:outerShdw blurRad="38100" dist="22860" dir="5400000" algn="tl" rotWithShape="0">
                      <a:srgbClr val="000000">
                        <a:alpha val="30000"/>
                      </a:srgbClr>
                    </a:outerShdw>
                  </a:effectLst>
                </a:rPr>
                <a:t>COVID-19</a:t>
              </a:r>
              <a:endParaRPr lang="el-GR" b="1" dirty="0">
                <a:ln w="10160">
                  <a:solidFill>
                    <a:sysClr val="windowText" lastClr="000000"/>
                  </a:solidFill>
                  <a:prstDash val="solid"/>
                </a:ln>
                <a:solidFill>
                  <a:srgbClr val="FFFFFF"/>
                </a:solidFill>
                <a:effectLst>
                  <a:outerShdw blurRad="38100" dist="22860" dir="5400000" algn="tl" rotWithShape="0">
                    <a:srgbClr val="000000">
                      <a:alpha val="30000"/>
                    </a:srgbClr>
                  </a:outerShdw>
                </a:effectLst>
              </a:endParaRPr>
            </a:p>
          </p:txBody>
        </p:sp>
      </p:grpSp>
      <p:sp>
        <p:nvSpPr>
          <p:cNvPr id="6" name="TextBox 5">
            <a:extLst>
              <a:ext uri="{FF2B5EF4-FFF2-40B4-BE49-F238E27FC236}">
                <a16:creationId xmlns:a16="http://schemas.microsoft.com/office/drawing/2014/main" xmlns="" id="{F6D92E23-BEE2-47BB-928D-03DCD392D8E1}"/>
              </a:ext>
            </a:extLst>
          </p:cNvPr>
          <p:cNvSpPr txBox="1"/>
          <p:nvPr/>
        </p:nvSpPr>
        <p:spPr>
          <a:xfrm>
            <a:off x="1208088" y="2184400"/>
            <a:ext cx="9775825" cy="1570038"/>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spAutoFit/>
          </a:bodyPr>
          <a:lstStyle/>
          <a:p>
            <a:pPr algn="ctr" eaLnBrk="1" fontAlgn="auto" hangingPunct="1">
              <a:spcBef>
                <a:spcPts val="0"/>
              </a:spcBef>
              <a:spcAft>
                <a:spcPts val="0"/>
              </a:spcAft>
              <a:defRPr/>
            </a:pPr>
            <a:r>
              <a:rPr lang="el-GR" altLang="el-GR" sz="3200" b="1" dirty="0">
                <a:solidFill>
                  <a:schemeClr val="bg1">
                    <a:lumMod val="95000"/>
                  </a:schemeClr>
                </a:solidFill>
                <a:effectLst>
                  <a:outerShdw blurRad="38100" dist="38100" dir="2700000" algn="tl">
                    <a:srgbClr val="000000">
                      <a:alpha val="43137"/>
                    </a:srgbClr>
                  </a:outerShdw>
                </a:effectLst>
              </a:rPr>
              <a:t>ΨΗΦΙΑΚΗ ΕΓΓΡΑΜΜΑΤΟΣΥΝΗ </a:t>
            </a:r>
            <a:endParaRPr lang="en-GB" altLang="el-GR" sz="3200" b="1" dirty="0">
              <a:solidFill>
                <a:schemeClr val="bg1">
                  <a:lumMod val="95000"/>
                </a:schemeClr>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r>
              <a:rPr lang="el-GR" altLang="el-GR" sz="3200" b="1" dirty="0">
                <a:solidFill>
                  <a:schemeClr val="bg1">
                    <a:lumMod val="95000"/>
                  </a:schemeClr>
                </a:solidFill>
                <a:effectLst>
                  <a:outerShdw blurRad="38100" dist="38100" dir="2700000" algn="tl">
                    <a:srgbClr val="000000">
                      <a:alpha val="43137"/>
                    </a:srgbClr>
                  </a:outerShdw>
                </a:effectLst>
              </a:rPr>
              <a:t>ΣΤΗΝ ΥΓΕΙΑ ΚΑΤΑ ΤΗ ΔΙΑΡΚΕΙΑ ΤΗΣ ΠΑΝΔΗΜΙΑΣ </a:t>
            </a:r>
            <a:endParaRPr lang="en-GB" altLang="el-GR" sz="3200" b="1" dirty="0">
              <a:solidFill>
                <a:schemeClr val="bg1">
                  <a:lumMod val="95000"/>
                </a:schemeClr>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r>
              <a:rPr lang="el-GR" altLang="el-GR" sz="3200" b="1" dirty="0">
                <a:solidFill>
                  <a:schemeClr val="bg1">
                    <a:lumMod val="95000"/>
                  </a:schemeClr>
                </a:solidFill>
                <a:effectLst>
                  <a:outerShdw blurRad="38100" dist="38100" dir="2700000" algn="tl">
                    <a:srgbClr val="000000">
                      <a:alpha val="43137"/>
                    </a:srgbClr>
                  </a:outerShdw>
                </a:effectLst>
              </a:rPr>
              <a:t>COVID-19 </a:t>
            </a:r>
            <a:endParaRPr lang="el-GR" sz="3200" dirty="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2060"/>
            </a:gs>
            <a:gs pos="28999">
              <a:srgbClr val="1F5FA0"/>
            </a:gs>
            <a:gs pos="35510">
              <a:srgbClr val="2666A6"/>
            </a:gs>
            <a:gs pos="45000">
              <a:srgbClr val="3477B2"/>
            </a:gs>
            <a:gs pos="53500">
              <a:srgbClr val="2F71AE"/>
            </a:gs>
            <a:gs pos="62000">
              <a:srgbClr val="2A6BA9"/>
            </a:gs>
            <a:gs pos="100000">
              <a:srgbClr val="002060"/>
            </a:gs>
          </a:gsLst>
          <a:lin ang="0" scaled="1"/>
        </a:gradFill>
        <a:effectLst/>
      </p:bgPr>
    </p:bg>
    <p:spTree>
      <p:nvGrpSpPr>
        <p:cNvPr id="1" name=""/>
        <p:cNvGrpSpPr/>
        <p:nvPr/>
      </p:nvGrpSpPr>
      <p:grpSpPr>
        <a:xfrm>
          <a:off x="0" y="0"/>
          <a:ext cx="0" cy="0"/>
          <a:chOff x="0" y="0"/>
          <a:chExt cx="0" cy="0"/>
        </a:xfrm>
      </p:grpSpPr>
      <p:pic>
        <p:nvPicPr>
          <p:cNvPr id="5122" name="Εικόνα 36"/>
          <p:cNvPicPr>
            <a:picLocks noChangeAspect="1" noChangeArrowheads="1"/>
          </p:cNvPicPr>
          <p:nvPr/>
        </p:nvPicPr>
        <p:blipFill>
          <a:blip r:embed="rId2"/>
          <a:srcRect r="10300"/>
          <a:stretch>
            <a:fillRect/>
          </a:stretch>
        </p:blipFill>
        <p:spPr bwMode="auto">
          <a:xfrm>
            <a:off x="6619875" y="0"/>
            <a:ext cx="5572125" cy="5370513"/>
          </a:xfrm>
          <a:prstGeom prst="rect">
            <a:avLst/>
          </a:prstGeom>
          <a:noFill/>
          <a:ln w="9525">
            <a:noFill/>
            <a:miter lim="800000"/>
            <a:headEnd/>
            <a:tailEnd/>
          </a:ln>
        </p:spPr>
      </p:pic>
      <p:grpSp>
        <p:nvGrpSpPr>
          <p:cNvPr id="5123" name="Ομάδα 25"/>
          <p:cNvGrpSpPr>
            <a:grpSpLocks/>
          </p:cNvGrpSpPr>
          <p:nvPr/>
        </p:nvGrpSpPr>
        <p:grpSpPr bwMode="auto">
          <a:xfrm>
            <a:off x="120650" y="1149350"/>
            <a:ext cx="11950700" cy="4476750"/>
            <a:chOff x="393770" y="624104"/>
            <a:chExt cx="11463844" cy="4476668"/>
          </a:xfrm>
        </p:grpSpPr>
        <p:grpSp>
          <p:nvGrpSpPr>
            <p:cNvPr id="5125" name="Ομάδα 23"/>
            <p:cNvGrpSpPr>
              <a:grpSpLocks/>
            </p:cNvGrpSpPr>
            <p:nvPr/>
          </p:nvGrpSpPr>
          <p:grpSpPr bwMode="auto">
            <a:xfrm>
              <a:off x="393774" y="2580005"/>
              <a:ext cx="11463839" cy="1114507"/>
              <a:chOff x="226050" y="2942860"/>
              <a:chExt cx="14993344" cy="1051077"/>
            </a:xfrm>
          </p:grpSpPr>
          <p:sp>
            <p:nvSpPr>
              <p:cNvPr id="9" name="TextBox 8">
                <a:extLst>
                  <a:ext uri="{FF2B5EF4-FFF2-40B4-BE49-F238E27FC236}">
                    <a16:creationId xmlns:a16="http://schemas.microsoft.com/office/drawing/2014/main" xmlns="" id="{65659F0D-6672-42B6-922E-AB89331EBF62}"/>
                  </a:ext>
                </a:extLst>
              </p:cNvPr>
              <p:cNvSpPr txBox="1"/>
              <p:nvPr/>
            </p:nvSpPr>
            <p:spPr>
              <a:xfrm>
                <a:off x="226045" y="3325994"/>
                <a:ext cx="14993350" cy="667717"/>
              </a:xfrm>
              <a:prstGeom prst="rect">
                <a:avLst/>
              </a:prstGeom>
              <a:noFill/>
            </p:spPr>
            <p:txBody>
              <a:bodyPr>
                <a:spAutoFit/>
              </a:bodyPr>
              <a:lstStyle/>
              <a:p>
                <a:pPr algn="just" defTabSz="457200">
                  <a:spcBef>
                    <a:spcPct val="20000"/>
                  </a:spcBef>
                  <a:spcAft>
                    <a:spcPts val="600"/>
                  </a:spcAft>
                  <a:buClr>
                    <a:srgbClr val="4590B8"/>
                  </a:buClr>
                  <a:buSzPct val="92000"/>
                  <a:buFont typeface="Wingdings 2" panose="05020102010507070707" pitchFamily="18" charset="2"/>
                  <a:buNone/>
                  <a:defRPr/>
                </a:pPr>
                <a:r>
                  <a:rPr lang="el-GR" sz="2000" dirty="0">
                    <a:solidFill>
                      <a:schemeClr val="bg1"/>
                    </a:solidFill>
                    <a:effectLst>
                      <a:outerShdw blurRad="38100" dist="38100" dir="2700000" algn="tl">
                        <a:srgbClr val="000000">
                          <a:alpha val="43137"/>
                        </a:srgbClr>
                      </a:outerShdw>
                    </a:effectLst>
                    <a:latin typeface="+mn-lt"/>
                  </a:rPr>
                  <a:t>Η παρούσα έρευνα πραγματοποιήθηκε στο πλαίσιο της διεθνούς μελέτης </a:t>
                </a:r>
                <a:r>
                  <a:rPr lang="el-GR" sz="2000" b="1" dirty="0">
                    <a:solidFill>
                      <a:schemeClr val="bg1"/>
                    </a:solidFill>
                    <a:effectLst>
                      <a:outerShdw blurRad="38100" dist="38100" dir="2700000" algn="tl">
                        <a:srgbClr val="000000">
                          <a:alpha val="43137"/>
                        </a:srgbClr>
                      </a:outerShdw>
                    </a:effectLst>
                    <a:latin typeface="+mn-lt"/>
                  </a:rPr>
                  <a:t>“</a:t>
                </a:r>
                <a:r>
                  <a:rPr lang="en-US" sz="2000" b="1" dirty="0">
                    <a:solidFill>
                      <a:schemeClr val="bg1"/>
                    </a:solidFill>
                    <a:effectLst>
                      <a:outerShdw blurRad="38100" dist="38100" dir="2700000" algn="tl">
                        <a:srgbClr val="000000">
                          <a:alpha val="43137"/>
                        </a:srgbClr>
                      </a:outerShdw>
                    </a:effectLst>
                    <a:latin typeface="+mn-lt"/>
                  </a:rPr>
                  <a:t>COVID</a:t>
                </a:r>
                <a:r>
                  <a:rPr lang="el-GR" sz="2000" b="1" dirty="0">
                    <a:solidFill>
                      <a:schemeClr val="bg1"/>
                    </a:solidFill>
                    <a:effectLst>
                      <a:outerShdw blurRad="38100" dist="38100" dir="2700000" algn="tl">
                        <a:srgbClr val="000000">
                          <a:alpha val="43137"/>
                        </a:srgbClr>
                      </a:outerShdw>
                    </a:effectLst>
                    <a:latin typeface="+mn-lt"/>
                  </a:rPr>
                  <a:t>-</a:t>
                </a:r>
                <a:r>
                  <a:rPr lang="en-US" sz="2000" b="1" dirty="0">
                    <a:solidFill>
                      <a:schemeClr val="bg1"/>
                    </a:solidFill>
                    <a:effectLst>
                      <a:outerShdw blurRad="38100" dist="38100" dir="2700000" algn="tl">
                        <a:srgbClr val="000000">
                          <a:alpha val="43137"/>
                        </a:srgbClr>
                      </a:outerShdw>
                    </a:effectLst>
                    <a:latin typeface="+mn-lt"/>
                  </a:rPr>
                  <a:t>HL</a:t>
                </a:r>
                <a:r>
                  <a:rPr lang="el-GR" sz="2000" b="1" dirty="0">
                    <a:solidFill>
                      <a:schemeClr val="bg1"/>
                    </a:solidFill>
                    <a:effectLst>
                      <a:outerShdw blurRad="38100" dist="38100" dir="2700000" algn="tl">
                        <a:srgbClr val="000000">
                          <a:alpha val="43137"/>
                        </a:srgbClr>
                      </a:outerShdw>
                    </a:effectLst>
                    <a:latin typeface="+mn-lt"/>
                  </a:rPr>
                  <a:t>” </a:t>
                </a:r>
                <a:r>
                  <a:rPr lang="el-GR" sz="2000" dirty="0">
                    <a:solidFill>
                      <a:schemeClr val="bg1"/>
                    </a:solidFill>
                    <a:effectLst>
                      <a:outerShdw blurRad="38100" dist="38100" dir="2700000" algn="tl">
                        <a:srgbClr val="000000">
                          <a:alpha val="43137"/>
                        </a:srgbClr>
                      </a:outerShdw>
                    </a:effectLst>
                    <a:latin typeface="+mn-lt"/>
                  </a:rPr>
                  <a:t>με σκοπό τη διερεύνηση της ψηφιακής εγγραμματοσύνης στην υγεία των φοιτητών.</a:t>
                </a:r>
              </a:p>
            </p:txBody>
          </p:sp>
          <p:sp>
            <p:nvSpPr>
              <p:cNvPr id="18" name="TextBox 17">
                <a:extLst>
                  <a:ext uri="{FF2B5EF4-FFF2-40B4-BE49-F238E27FC236}">
                    <a16:creationId xmlns:a16="http://schemas.microsoft.com/office/drawing/2014/main" xmlns="" id="{7EBB8934-413B-47CC-83C0-03720C1E1666}"/>
                  </a:ext>
                </a:extLst>
              </p:cNvPr>
              <p:cNvSpPr txBox="1"/>
              <p:nvPr/>
            </p:nvSpPr>
            <p:spPr>
              <a:xfrm>
                <a:off x="1851254" y="2942731"/>
                <a:ext cx="11742932" cy="377275"/>
              </a:xfrm>
              <a:prstGeom prst="rect">
                <a:avLst/>
              </a:prstGeom>
              <a:gradFill>
                <a:gsLst>
                  <a:gs pos="0">
                    <a:srgbClr val="002060"/>
                  </a:gs>
                  <a:gs pos="0">
                    <a:srgbClr val="002060"/>
                  </a:gs>
                  <a:gs pos="62000">
                    <a:srgbClr val="2A6BA9"/>
                  </a:gs>
                  <a:gs pos="35510">
                    <a:srgbClr val="2666A6"/>
                  </a:gs>
                  <a:gs pos="53500">
                    <a:srgbClr val="2F71AE"/>
                  </a:gs>
                  <a:gs pos="45000">
                    <a:schemeClr val="accent2">
                      <a:lumMod val="75000"/>
                    </a:schemeClr>
                  </a:gs>
                  <a:gs pos="100000">
                    <a:srgbClr val="002060"/>
                  </a:gs>
                  <a:gs pos="29000">
                    <a:schemeClr val="accent3">
                      <a:lumMod val="75000"/>
                    </a:schemeClr>
                  </a:gs>
                </a:gsLst>
                <a:lin ang="0" scaled="1"/>
              </a:gradFill>
            </p:spPr>
            <p:txBody>
              <a:bodyPr>
                <a:spAutoFit/>
              </a:bodyPr>
              <a:lstStyle/>
              <a:p>
                <a:pPr algn="ctr" eaLnBrk="1" fontAlgn="auto" hangingPunct="1">
                  <a:spcBef>
                    <a:spcPts val="0"/>
                  </a:spcBef>
                  <a:spcAft>
                    <a:spcPts val="0"/>
                  </a:spcAft>
                  <a:buFont typeface="Wingdings 2" panose="05020102010507070707" pitchFamily="18" charset="2"/>
                  <a:buNone/>
                  <a:defRPr/>
                </a:pPr>
                <a:r>
                  <a:rPr lang="el-GR" sz="2000" b="1" dirty="0">
                    <a:ln w="0"/>
                    <a:solidFill>
                      <a:schemeClr val="bg1"/>
                    </a:solidFill>
                    <a:effectLst>
                      <a:outerShdw blurRad="38100" dist="19050" dir="2700000" algn="tl" rotWithShape="0">
                        <a:schemeClr val="dk1">
                          <a:alpha val="40000"/>
                        </a:schemeClr>
                      </a:outerShdw>
                    </a:effectLst>
                    <a:latin typeface="Corbel" panose="020B0503020204020204" pitchFamily="34" charset="0"/>
                  </a:rPr>
                  <a:t>Σκοπός</a:t>
                </a:r>
                <a:endParaRPr lang="en-GB" sz="2000" b="1" dirty="0">
                  <a:ln w="0"/>
                  <a:solidFill>
                    <a:schemeClr val="bg1"/>
                  </a:solidFill>
                  <a:effectLst>
                    <a:outerShdw blurRad="38100" dist="19050" dir="2700000" algn="tl" rotWithShape="0">
                      <a:schemeClr val="dk1">
                        <a:alpha val="40000"/>
                      </a:schemeClr>
                    </a:outerShdw>
                  </a:effectLst>
                  <a:latin typeface="Corbel" panose="020B0503020204020204" pitchFamily="34" charset="0"/>
                </a:endParaRPr>
              </a:p>
            </p:txBody>
          </p:sp>
        </p:grpSp>
        <p:grpSp>
          <p:nvGrpSpPr>
            <p:cNvPr id="5126" name="Ομάδα 22"/>
            <p:cNvGrpSpPr>
              <a:grpSpLocks/>
            </p:cNvGrpSpPr>
            <p:nvPr/>
          </p:nvGrpSpPr>
          <p:grpSpPr bwMode="auto">
            <a:xfrm>
              <a:off x="393775" y="624104"/>
              <a:ext cx="11463839" cy="1729661"/>
              <a:chOff x="207962" y="918806"/>
              <a:chExt cx="14990509" cy="1729661"/>
            </a:xfrm>
          </p:grpSpPr>
          <p:sp>
            <p:nvSpPr>
              <p:cNvPr id="6" name="TextBox 5">
                <a:extLst>
                  <a:ext uri="{FF2B5EF4-FFF2-40B4-BE49-F238E27FC236}">
                    <a16:creationId xmlns:a16="http://schemas.microsoft.com/office/drawing/2014/main" xmlns="" id="{9D740E18-CA82-4F93-80D0-DE7720AC0F35}"/>
                  </a:ext>
                </a:extLst>
              </p:cNvPr>
              <p:cNvSpPr txBox="1"/>
              <p:nvPr/>
            </p:nvSpPr>
            <p:spPr>
              <a:xfrm>
                <a:off x="207956" y="1325198"/>
                <a:ext cx="14990515" cy="1323951"/>
              </a:xfrm>
              <a:prstGeom prst="rect">
                <a:avLst/>
              </a:prstGeom>
              <a:noFill/>
              <a:ln>
                <a:noFill/>
              </a:ln>
            </p:spPr>
            <p:txBody>
              <a:bodyPr>
                <a:spAutoFit/>
              </a:bodyPr>
              <a:lstStyle/>
              <a:p>
                <a:pPr algn="just" eaLnBrk="1" fontAlgn="auto" hangingPunct="1">
                  <a:spcBef>
                    <a:spcPts val="0"/>
                  </a:spcBef>
                  <a:spcAft>
                    <a:spcPts val="0"/>
                  </a:spcAft>
                  <a:buFont typeface="Wingdings 2" panose="05020102010507070707" pitchFamily="18" charset="2"/>
                  <a:buNone/>
                  <a:defRPr/>
                </a:pPr>
                <a:r>
                  <a:rPr lang="el-GR" sz="2000" dirty="0">
                    <a:solidFill>
                      <a:schemeClr val="bg1"/>
                    </a:solidFill>
                    <a:effectLst>
                      <a:outerShdw blurRad="38100" dist="38100" dir="2700000" algn="tl">
                        <a:srgbClr val="000000">
                          <a:alpha val="43137"/>
                        </a:srgbClr>
                      </a:outerShdw>
                    </a:effectLst>
                    <a:latin typeface="+mn-lt"/>
                    <a:cs typeface="Calibri Light" panose="020F0302020204030204" pitchFamily="34" charset="0"/>
                  </a:rPr>
                  <a:t>Η παραπληροφόρηση μέσω του διαδικτύου αποτελεί ένα σοβαρό πρόβλημα Δημόσιας Υγείας. Κατά τη διάρκεια της πανδημίας </a:t>
                </a:r>
                <a:r>
                  <a:rPr lang="en-US" sz="2000" b="1" dirty="0">
                    <a:solidFill>
                      <a:schemeClr val="bg1"/>
                    </a:solidFill>
                    <a:effectLst>
                      <a:outerShdw blurRad="38100" dist="38100" dir="2700000" algn="tl">
                        <a:srgbClr val="000000">
                          <a:alpha val="43137"/>
                        </a:srgbClr>
                      </a:outerShdw>
                    </a:effectLst>
                    <a:latin typeface="+mn-lt"/>
                    <a:cs typeface="Calibri Light" panose="020F0302020204030204" pitchFamily="34" charset="0"/>
                  </a:rPr>
                  <a:t>COVID</a:t>
                </a:r>
                <a:r>
                  <a:rPr lang="el-GR" sz="2000" b="1" dirty="0">
                    <a:solidFill>
                      <a:schemeClr val="bg1"/>
                    </a:solidFill>
                    <a:effectLst>
                      <a:outerShdw blurRad="38100" dist="38100" dir="2700000" algn="tl">
                        <a:srgbClr val="000000">
                          <a:alpha val="43137"/>
                        </a:srgbClr>
                      </a:outerShdw>
                    </a:effectLst>
                    <a:latin typeface="+mn-lt"/>
                    <a:cs typeface="Calibri Light" panose="020F0302020204030204" pitchFamily="34" charset="0"/>
                  </a:rPr>
                  <a:t>-19</a:t>
                </a:r>
                <a:r>
                  <a:rPr lang="el-GR" sz="2000" dirty="0">
                    <a:solidFill>
                      <a:schemeClr val="bg1"/>
                    </a:solidFill>
                    <a:effectLst>
                      <a:outerShdw blurRad="38100" dist="38100" dir="2700000" algn="tl">
                        <a:srgbClr val="000000">
                          <a:alpha val="43137"/>
                        </a:srgbClr>
                      </a:outerShdw>
                    </a:effectLst>
                    <a:latin typeface="+mn-lt"/>
                    <a:cs typeface="Calibri Light" panose="020F0302020204030204" pitchFamily="34" charset="0"/>
                  </a:rPr>
                  <a:t>, το ζήτημα αυτό έχει λάβει μεγάλες και επικίνδυνες διαστάσεις. Η ψηφιακή εγγραμματοσύνη για την υγεία είναι σημαντική και απαιτεί δεξιότητες κριτικής σκέψης για τη διαχείριση των πληροφοριών που υπάρχουν στο διαδίκτυο σχετικά με την ποιότητα και την αξιοπιστία τους.</a:t>
                </a:r>
              </a:p>
            </p:txBody>
          </p:sp>
          <p:sp>
            <p:nvSpPr>
              <p:cNvPr id="17" name="TextBox 16">
                <a:extLst>
                  <a:ext uri="{FF2B5EF4-FFF2-40B4-BE49-F238E27FC236}">
                    <a16:creationId xmlns:a16="http://schemas.microsoft.com/office/drawing/2014/main" xmlns="" id="{642E25CC-166B-4483-B856-7AD8FC6F0112}"/>
                  </a:ext>
                </a:extLst>
              </p:cNvPr>
              <p:cNvSpPr txBox="1"/>
              <p:nvPr/>
            </p:nvSpPr>
            <p:spPr>
              <a:xfrm>
                <a:off x="1832857" y="918806"/>
                <a:ext cx="11740712" cy="400043"/>
              </a:xfrm>
              <a:prstGeom prst="rect">
                <a:avLst/>
              </a:prstGeom>
              <a:gradFill>
                <a:gsLst>
                  <a:gs pos="0">
                    <a:srgbClr val="002060"/>
                  </a:gs>
                  <a:gs pos="0">
                    <a:srgbClr val="002060"/>
                  </a:gs>
                  <a:gs pos="62000">
                    <a:srgbClr val="2A6BA9"/>
                  </a:gs>
                  <a:gs pos="35510">
                    <a:srgbClr val="2666A6"/>
                  </a:gs>
                  <a:gs pos="53500">
                    <a:srgbClr val="2F71AE"/>
                  </a:gs>
                  <a:gs pos="45000">
                    <a:schemeClr val="accent2">
                      <a:lumMod val="75000"/>
                    </a:schemeClr>
                  </a:gs>
                  <a:gs pos="100000">
                    <a:srgbClr val="002060"/>
                  </a:gs>
                  <a:gs pos="29000">
                    <a:schemeClr val="accent3">
                      <a:lumMod val="75000"/>
                    </a:schemeClr>
                  </a:gs>
                </a:gsLst>
                <a:lin ang="0" scaled="1"/>
              </a:gradFill>
            </p:spPr>
            <p:txBody>
              <a:bodyPr>
                <a:spAutoFit/>
              </a:bodyPr>
              <a:lstStyle/>
              <a:p>
                <a:pPr algn="ctr" eaLnBrk="1" fontAlgn="auto" hangingPunct="1">
                  <a:spcBef>
                    <a:spcPts val="0"/>
                  </a:spcBef>
                  <a:spcAft>
                    <a:spcPts val="0"/>
                  </a:spcAft>
                  <a:buFont typeface="Wingdings 2" panose="05020102010507070707" pitchFamily="18" charset="2"/>
                  <a:buNone/>
                  <a:defRPr/>
                </a:pPr>
                <a:r>
                  <a:rPr lang="el-GR" sz="2000" b="1" dirty="0">
                    <a:ln w="0"/>
                    <a:solidFill>
                      <a:schemeClr val="bg1"/>
                    </a:solidFill>
                    <a:effectLst>
                      <a:outerShdw blurRad="38100" dist="19050" dir="2700000" algn="tl" rotWithShape="0">
                        <a:schemeClr val="dk1">
                          <a:alpha val="40000"/>
                        </a:schemeClr>
                      </a:outerShdw>
                    </a:effectLst>
                    <a:latin typeface="Corbel" panose="020B0503020204020204" pitchFamily="34" charset="0"/>
                  </a:rPr>
                  <a:t>Εισαγωγή</a:t>
                </a:r>
                <a:endParaRPr lang="en-GB" sz="2000" b="1" dirty="0">
                  <a:ln w="0"/>
                  <a:solidFill>
                    <a:schemeClr val="bg1"/>
                  </a:solidFill>
                  <a:effectLst>
                    <a:outerShdw blurRad="38100" dist="19050" dir="2700000" algn="tl" rotWithShape="0">
                      <a:schemeClr val="dk1">
                        <a:alpha val="40000"/>
                      </a:schemeClr>
                    </a:outerShdw>
                  </a:effectLst>
                  <a:latin typeface="Corbel" panose="020B0503020204020204" pitchFamily="34" charset="0"/>
                </a:endParaRPr>
              </a:p>
            </p:txBody>
          </p:sp>
        </p:grpSp>
        <p:grpSp>
          <p:nvGrpSpPr>
            <p:cNvPr id="5127" name="Ομάδα 20"/>
            <p:cNvGrpSpPr>
              <a:grpSpLocks/>
            </p:cNvGrpSpPr>
            <p:nvPr/>
          </p:nvGrpSpPr>
          <p:grpSpPr bwMode="auto">
            <a:xfrm>
              <a:off x="393770" y="3992789"/>
              <a:ext cx="11463838" cy="1107983"/>
              <a:chOff x="3958053" y="3261168"/>
              <a:chExt cx="12310462" cy="1107983"/>
            </a:xfrm>
          </p:grpSpPr>
          <p:sp>
            <p:nvSpPr>
              <p:cNvPr id="14" name="TextBox 13">
                <a:extLst>
                  <a:ext uri="{FF2B5EF4-FFF2-40B4-BE49-F238E27FC236}">
                    <a16:creationId xmlns:a16="http://schemas.microsoft.com/office/drawing/2014/main" xmlns="" id="{D0AC3F83-DEF6-401A-A465-EE963E2B3D42}"/>
                  </a:ext>
                </a:extLst>
              </p:cNvPr>
              <p:cNvSpPr txBox="1"/>
              <p:nvPr/>
            </p:nvSpPr>
            <p:spPr>
              <a:xfrm>
                <a:off x="3958053" y="3661139"/>
                <a:ext cx="12310468" cy="708012"/>
              </a:xfrm>
              <a:prstGeom prst="rect">
                <a:avLst/>
              </a:prstGeom>
              <a:noFill/>
            </p:spPr>
            <p:txBody>
              <a:bodyPr>
                <a:spAutoFit/>
              </a:bodyPr>
              <a:lstStyle/>
              <a:p>
                <a:pPr algn="just" defTabSz="457200">
                  <a:spcBef>
                    <a:spcPct val="20000"/>
                  </a:spcBef>
                  <a:spcAft>
                    <a:spcPts val="600"/>
                  </a:spcAft>
                  <a:buClr>
                    <a:srgbClr val="4590B8"/>
                  </a:buClr>
                  <a:buSzPct val="92000"/>
                  <a:buFont typeface="Wingdings 2" panose="05020102010507070707" pitchFamily="18" charset="2"/>
                  <a:buNone/>
                  <a:defRPr/>
                </a:pPr>
                <a:r>
                  <a:rPr lang="el-GR" sz="2000" dirty="0">
                    <a:solidFill>
                      <a:schemeClr val="bg1"/>
                    </a:solidFill>
                    <a:effectLst>
                      <a:outerShdw blurRad="38100" dist="38100" dir="2700000" algn="tl">
                        <a:srgbClr val="000000">
                          <a:alpha val="43137"/>
                        </a:srgbClr>
                      </a:outerShdw>
                    </a:effectLst>
                    <a:latin typeface="+mn-lt"/>
                  </a:rPr>
                  <a:t>Για τη συλλογή των δεδομένων, χρησιμοποιήθηκε ένα διαδικτυακό ερωτηματολόγιο. Στη μελέτη συμμετείχαν φοιτητές ενός από τα μεγαλύτερα Πανεπιστήμια της Ελλάδας. </a:t>
                </a:r>
              </a:p>
            </p:txBody>
          </p:sp>
          <p:sp>
            <p:nvSpPr>
              <p:cNvPr id="19" name="TextBox 18">
                <a:extLst>
                  <a:ext uri="{FF2B5EF4-FFF2-40B4-BE49-F238E27FC236}">
                    <a16:creationId xmlns:a16="http://schemas.microsoft.com/office/drawing/2014/main" xmlns="" id="{88B4FBCD-88AE-4F48-A1C3-852E5D76A27B}"/>
                  </a:ext>
                </a:extLst>
              </p:cNvPr>
              <p:cNvSpPr txBox="1"/>
              <p:nvPr/>
            </p:nvSpPr>
            <p:spPr>
              <a:xfrm>
                <a:off x="5292450" y="3261096"/>
                <a:ext cx="9641674" cy="400043"/>
              </a:xfrm>
              <a:prstGeom prst="rect">
                <a:avLst/>
              </a:prstGeom>
              <a:gradFill>
                <a:gsLst>
                  <a:gs pos="0">
                    <a:srgbClr val="002060"/>
                  </a:gs>
                  <a:gs pos="0">
                    <a:srgbClr val="002060"/>
                  </a:gs>
                  <a:gs pos="62000">
                    <a:srgbClr val="2A6BA9"/>
                  </a:gs>
                  <a:gs pos="35510">
                    <a:srgbClr val="2666A6"/>
                  </a:gs>
                  <a:gs pos="53500">
                    <a:srgbClr val="2F71AE"/>
                  </a:gs>
                  <a:gs pos="45000">
                    <a:schemeClr val="accent2">
                      <a:lumMod val="75000"/>
                    </a:schemeClr>
                  </a:gs>
                  <a:gs pos="100000">
                    <a:srgbClr val="002060"/>
                  </a:gs>
                  <a:gs pos="29000">
                    <a:schemeClr val="accent3">
                      <a:lumMod val="75000"/>
                    </a:schemeClr>
                  </a:gs>
                </a:gsLst>
                <a:lin ang="0" scaled="1"/>
              </a:gradFill>
            </p:spPr>
            <p:txBody>
              <a:bodyPr>
                <a:spAutoFit/>
              </a:bodyPr>
              <a:lstStyle/>
              <a:p>
                <a:pPr algn="ctr" eaLnBrk="1" fontAlgn="auto" hangingPunct="1">
                  <a:spcBef>
                    <a:spcPts val="0"/>
                  </a:spcBef>
                  <a:spcAft>
                    <a:spcPts val="0"/>
                  </a:spcAft>
                  <a:buFont typeface="Wingdings 2" panose="05020102010507070707" pitchFamily="18" charset="2"/>
                  <a:buNone/>
                  <a:defRPr/>
                </a:pPr>
                <a:r>
                  <a:rPr lang="el-GR" sz="2000" b="1" dirty="0">
                    <a:ln w="0"/>
                    <a:solidFill>
                      <a:schemeClr val="bg1"/>
                    </a:solidFill>
                    <a:effectLst>
                      <a:outerShdw blurRad="38100" dist="19050" dir="2700000" algn="tl" rotWithShape="0">
                        <a:schemeClr val="dk1">
                          <a:alpha val="40000"/>
                        </a:schemeClr>
                      </a:outerShdw>
                    </a:effectLst>
                    <a:latin typeface="Corbel" panose="020B0503020204020204" pitchFamily="34" charset="0"/>
                  </a:rPr>
                  <a:t>Υλικό-Μέθοδος</a:t>
                </a:r>
                <a:endParaRPr lang="en-GB" sz="2000" b="1" dirty="0">
                  <a:ln w="0"/>
                  <a:solidFill>
                    <a:schemeClr val="bg1"/>
                  </a:solidFill>
                  <a:effectLst>
                    <a:outerShdw blurRad="38100" dist="19050" dir="2700000" algn="tl" rotWithShape="0">
                      <a:schemeClr val="dk1">
                        <a:alpha val="40000"/>
                      </a:schemeClr>
                    </a:outerShdw>
                  </a:effectLst>
                  <a:latin typeface="Corbel" panose="020B0503020204020204" pitchFamily="34" charset="0"/>
                </a:endParaRPr>
              </a:p>
            </p:txBody>
          </p:sp>
        </p:grpSp>
      </p:grpSp>
      <p:pic>
        <p:nvPicPr>
          <p:cNvPr id="25" name="Εικόνα 1">
            <a:extLst>
              <a:ext uri="{FF2B5EF4-FFF2-40B4-BE49-F238E27FC236}">
                <a16:creationId xmlns:a16="http://schemas.microsoft.com/office/drawing/2014/main" xmlns="" id="{CF5D72FF-394A-4C28-A27C-B0A6E8115C1A}"/>
              </a:ext>
            </a:extLst>
          </p:cNvPr>
          <p:cNvPicPr>
            <a:picLocks noChangeAspect="1" noChangeArrowheads="1"/>
          </p:cNvPicPr>
          <p:nvPr/>
        </p:nvPicPr>
        <p:blipFill>
          <a:blip r:embed="rId3"/>
          <a:srcRect/>
          <a:stretch>
            <a:fillRect/>
          </a:stretch>
        </p:blipFill>
        <p:spPr bwMode="auto">
          <a:xfrm>
            <a:off x="10653713" y="5626100"/>
            <a:ext cx="1204912" cy="1136650"/>
          </a:xfrm>
          <a:prstGeom prst="rect">
            <a:avLst/>
          </a:prstGeom>
          <a:noFill/>
          <a:ln>
            <a:noFill/>
          </a:ln>
          <a:effectLst>
            <a:outerShdw blurRad="63500" sx="102000" sy="102000" algn="ctr" rotWithShape="0">
              <a:prstClr val="black">
                <a:alpha val="40000"/>
              </a:prstClr>
            </a:outerShdw>
          </a:effectLst>
        </p:spPr>
      </p:pic>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2060"/>
            </a:gs>
            <a:gs pos="28999">
              <a:srgbClr val="1F5FA0"/>
            </a:gs>
            <a:gs pos="35510">
              <a:srgbClr val="2666A6"/>
            </a:gs>
            <a:gs pos="45000">
              <a:srgbClr val="3477B2"/>
            </a:gs>
            <a:gs pos="53500">
              <a:srgbClr val="2F71AE"/>
            </a:gs>
            <a:gs pos="62000">
              <a:srgbClr val="2A6BA9"/>
            </a:gs>
            <a:gs pos="100000">
              <a:srgbClr val="002060"/>
            </a:gs>
          </a:gsLst>
          <a:lin ang="0" scaled="1"/>
        </a:gradFill>
        <a:effectLst/>
      </p:bgPr>
    </p:bg>
    <p:spTree>
      <p:nvGrpSpPr>
        <p:cNvPr id="1" name=""/>
        <p:cNvGrpSpPr/>
        <p:nvPr/>
      </p:nvGrpSpPr>
      <p:grpSpPr>
        <a:xfrm>
          <a:off x="0" y="0"/>
          <a:ext cx="0" cy="0"/>
          <a:chOff x="0" y="0"/>
          <a:chExt cx="0" cy="0"/>
        </a:xfrm>
      </p:grpSpPr>
      <p:pic>
        <p:nvPicPr>
          <p:cNvPr id="6146" name="Εικόνα 36"/>
          <p:cNvPicPr>
            <a:picLocks noChangeAspect="1" noChangeArrowheads="1"/>
          </p:cNvPicPr>
          <p:nvPr/>
        </p:nvPicPr>
        <p:blipFill>
          <a:blip r:embed="rId2"/>
          <a:srcRect r="10481"/>
          <a:stretch>
            <a:fillRect/>
          </a:stretch>
        </p:blipFill>
        <p:spPr bwMode="auto">
          <a:xfrm>
            <a:off x="6630988" y="0"/>
            <a:ext cx="5561012" cy="5370513"/>
          </a:xfrm>
          <a:prstGeom prst="rect">
            <a:avLst/>
          </a:prstGeom>
          <a:noFill/>
          <a:ln w="9525">
            <a:noFill/>
            <a:miter lim="800000"/>
            <a:headEnd/>
            <a:tailEnd/>
          </a:ln>
        </p:spPr>
      </p:pic>
      <p:sp>
        <p:nvSpPr>
          <p:cNvPr id="16387" name="Θέση περιεχομένου 2">
            <a:extLst>
              <a:ext uri="{FF2B5EF4-FFF2-40B4-BE49-F238E27FC236}">
                <a16:creationId xmlns:a16="http://schemas.microsoft.com/office/drawing/2014/main" xmlns="" id="{E6564628-EB82-4701-A9EE-DBF8A0BA3C06}"/>
              </a:ext>
            </a:extLst>
          </p:cNvPr>
          <p:cNvSpPr>
            <a:spLocks noGrp="1" noChangeArrowheads="1"/>
          </p:cNvSpPr>
          <p:nvPr>
            <p:ph idx="4294967295"/>
          </p:nvPr>
        </p:nvSpPr>
        <p:spPr>
          <a:xfrm>
            <a:off x="17463" y="876300"/>
            <a:ext cx="12044362" cy="3224213"/>
          </a:xfrm>
        </p:spPr>
        <p:txBody>
          <a:bodyPr rtlCol="0">
            <a:normAutofit fontScale="85000" lnSpcReduction="10000"/>
          </a:bodyPr>
          <a:lstStyle/>
          <a:p>
            <a:pPr eaLnBrk="1" fontAlgn="auto" hangingPunct="1">
              <a:lnSpc>
                <a:spcPct val="120000"/>
              </a:lnSpc>
              <a:spcAft>
                <a:spcPts val="0"/>
              </a:spcAft>
              <a:buClr>
                <a:schemeClr val="bg2"/>
              </a:buClr>
              <a:buFont typeface="Wingdings 2" panose="05020102010507070707" pitchFamily="18" charset="2"/>
              <a:buChar char=""/>
              <a:defRPr/>
            </a:pPr>
            <a:r>
              <a:rPr lang="en-US" altLang="el-GR" sz="2400" dirty="0">
                <a:solidFill>
                  <a:schemeClr val="bg1"/>
                </a:solidFill>
              </a:rPr>
              <a:t>604 </a:t>
            </a:r>
            <a:r>
              <a:rPr lang="el-GR" altLang="el-GR" sz="2400" dirty="0">
                <a:solidFill>
                  <a:schemeClr val="bg1"/>
                </a:solidFill>
              </a:rPr>
              <a:t>φοιτητές: </a:t>
            </a:r>
            <a:r>
              <a:rPr lang="en-US" altLang="el-GR" sz="2400" dirty="0">
                <a:solidFill>
                  <a:schemeClr val="bg1"/>
                </a:solidFill>
              </a:rPr>
              <a:t>73.3% </a:t>
            </a:r>
            <a:r>
              <a:rPr lang="el-GR" altLang="el-GR" sz="2400" dirty="0">
                <a:solidFill>
                  <a:schemeClr val="bg1"/>
                </a:solidFill>
              </a:rPr>
              <a:t>γυναίκες &amp; μέση ηλικία </a:t>
            </a:r>
            <a:r>
              <a:rPr lang="en-US" altLang="el-GR" sz="2400" dirty="0">
                <a:solidFill>
                  <a:schemeClr val="bg1"/>
                </a:solidFill>
              </a:rPr>
              <a:t>24.3 </a:t>
            </a:r>
            <a:r>
              <a:rPr lang="el-GR" altLang="el-GR" sz="2400" dirty="0">
                <a:solidFill>
                  <a:schemeClr val="bg1"/>
                </a:solidFill>
              </a:rPr>
              <a:t>έτη</a:t>
            </a:r>
            <a:r>
              <a:rPr lang="en-US" altLang="el-GR" sz="2400" dirty="0">
                <a:solidFill>
                  <a:schemeClr val="bg1"/>
                </a:solidFill>
              </a:rPr>
              <a:t> </a:t>
            </a:r>
            <a:endParaRPr lang="el-GR" altLang="el-GR" sz="2400" dirty="0">
              <a:solidFill>
                <a:schemeClr val="bg1"/>
              </a:solidFill>
            </a:endParaRPr>
          </a:p>
          <a:p>
            <a:pPr eaLnBrk="1" fontAlgn="auto" hangingPunct="1">
              <a:lnSpc>
                <a:spcPct val="120000"/>
              </a:lnSpc>
              <a:spcAft>
                <a:spcPts val="0"/>
              </a:spcAft>
              <a:buClr>
                <a:schemeClr val="bg2"/>
              </a:buClr>
              <a:buFont typeface="Wingdings 2" panose="05020102010507070707" pitchFamily="18" charset="2"/>
              <a:buChar char=""/>
              <a:defRPr/>
            </a:pPr>
            <a:r>
              <a:rPr lang="el-GR" sz="2400" dirty="0">
                <a:solidFill>
                  <a:schemeClr val="bg1"/>
                </a:solidFill>
              </a:rPr>
              <a:t>28% απάντησαν ότι τους είναι «δύσκολο ή πολύ δύσκολο» να βρουν τις ακριβείς πληροφορίες, τις οποίες ψάχνουν </a:t>
            </a:r>
          </a:p>
          <a:p>
            <a:pPr eaLnBrk="1" fontAlgn="auto" hangingPunct="1">
              <a:lnSpc>
                <a:spcPct val="120000"/>
              </a:lnSpc>
              <a:spcAft>
                <a:spcPts val="0"/>
              </a:spcAft>
              <a:buClr>
                <a:schemeClr val="bg2"/>
              </a:buClr>
              <a:buFont typeface="Wingdings 2" panose="05020102010507070707" pitchFamily="18" charset="2"/>
              <a:buChar char=""/>
              <a:defRPr/>
            </a:pPr>
            <a:r>
              <a:rPr lang="el-GR" sz="2400" dirty="0">
                <a:solidFill>
                  <a:schemeClr val="bg1"/>
                </a:solidFill>
              </a:rPr>
              <a:t>45.1% απάντησαν ότι τους είναι «δύσκολο ή πολύ δύσκολο» να αποφασίσουν αν οι πληροφορίες είναι έγκυρες ή όχι</a:t>
            </a:r>
          </a:p>
          <a:p>
            <a:pPr eaLnBrk="1" fontAlgn="auto" hangingPunct="1">
              <a:lnSpc>
                <a:spcPct val="120000"/>
              </a:lnSpc>
              <a:spcAft>
                <a:spcPts val="0"/>
              </a:spcAft>
              <a:buClr>
                <a:schemeClr val="bg2"/>
              </a:buClr>
              <a:buFont typeface="Wingdings 2" panose="05020102010507070707" pitchFamily="18" charset="2"/>
              <a:buChar char=""/>
              <a:defRPr/>
            </a:pPr>
            <a:r>
              <a:rPr lang="el-GR" sz="2400" dirty="0">
                <a:solidFill>
                  <a:schemeClr val="bg1"/>
                </a:solidFill>
              </a:rPr>
              <a:t>25.6% των φοιτητών, δυσκολεύεται να εφαρμόσει, στην καθημερινή ζωή, τις πληροφορίες που βρίσκει</a:t>
            </a:r>
          </a:p>
          <a:p>
            <a:pPr eaLnBrk="1" fontAlgn="auto" hangingPunct="1">
              <a:lnSpc>
                <a:spcPct val="120000"/>
              </a:lnSpc>
              <a:spcAft>
                <a:spcPts val="0"/>
              </a:spcAft>
              <a:buClr>
                <a:schemeClr val="bg2"/>
              </a:buClr>
              <a:buFont typeface="Wingdings 2" panose="05020102010507070707" pitchFamily="18" charset="2"/>
              <a:buChar char=""/>
              <a:defRPr/>
            </a:pPr>
            <a:r>
              <a:rPr lang="el-GR" sz="2400" dirty="0">
                <a:solidFill>
                  <a:schemeClr val="bg1"/>
                </a:solidFill>
              </a:rPr>
              <a:t>16.3% δυσκολεύεται να χρησιμοποιήσει τις πληροφορίες ώστε να πάρει αποφάσεις σχετικά με την υγείας τους</a:t>
            </a:r>
          </a:p>
          <a:p>
            <a:pPr marL="0" indent="0" eaLnBrk="1" fontAlgn="auto" hangingPunct="1">
              <a:spcAft>
                <a:spcPts val="0"/>
              </a:spcAft>
              <a:buFont typeface="Arial" panose="020B0604020202020204" pitchFamily="34" charset="0"/>
              <a:buNone/>
              <a:defRPr/>
            </a:pPr>
            <a:endParaRPr lang="el-GR" sz="1600" dirty="0"/>
          </a:p>
          <a:p>
            <a:pPr marL="0" indent="0" eaLnBrk="1" fontAlgn="auto" hangingPunct="1">
              <a:spcAft>
                <a:spcPts val="0"/>
              </a:spcAft>
              <a:buFont typeface="Arial" panose="020B0604020202020204" pitchFamily="34" charset="0"/>
              <a:buNone/>
              <a:defRPr/>
            </a:pPr>
            <a:endParaRPr lang="el-GR" sz="1600" dirty="0"/>
          </a:p>
          <a:p>
            <a:pPr marL="0" indent="0" eaLnBrk="1" fontAlgn="auto" hangingPunct="1">
              <a:spcAft>
                <a:spcPts val="0"/>
              </a:spcAft>
              <a:buFont typeface="Wingdings 2" panose="05020102010507070707" pitchFamily="18" charset="2"/>
              <a:buNone/>
              <a:defRPr/>
            </a:pPr>
            <a:endParaRPr lang="en-US" altLang="el-GR" sz="1600" dirty="0"/>
          </a:p>
          <a:p>
            <a:pPr marL="0" indent="0" eaLnBrk="1" fontAlgn="auto" hangingPunct="1">
              <a:spcAft>
                <a:spcPts val="0"/>
              </a:spcAft>
              <a:buFont typeface="Wingdings 2" panose="05020102010507070707" pitchFamily="18" charset="2"/>
              <a:buNone/>
              <a:defRPr/>
            </a:pPr>
            <a:endParaRPr lang="el-GR" altLang="el-GR" sz="2400" dirty="0"/>
          </a:p>
        </p:txBody>
      </p:sp>
      <p:grpSp>
        <p:nvGrpSpPr>
          <p:cNvPr id="6148" name="Ομάδα 8"/>
          <p:cNvGrpSpPr>
            <a:grpSpLocks/>
          </p:cNvGrpSpPr>
          <p:nvPr/>
        </p:nvGrpSpPr>
        <p:grpSpPr bwMode="auto">
          <a:xfrm>
            <a:off x="130175" y="4005263"/>
            <a:ext cx="11914188" cy="2000250"/>
            <a:chOff x="875331" y="2136396"/>
            <a:chExt cx="10188283" cy="1999943"/>
          </a:xfrm>
        </p:grpSpPr>
        <p:sp>
          <p:nvSpPr>
            <p:cNvPr id="7" name="TextBox 6">
              <a:extLst>
                <a:ext uri="{FF2B5EF4-FFF2-40B4-BE49-F238E27FC236}">
                  <a16:creationId xmlns:a16="http://schemas.microsoft.com/office/drawing/2014/main" xmlns="" id="{7075AA52-9C01-4947-8A4E-7E905D01EF7D}"/>
                </a:ext>
              </a:extLst>
            </p:cNvPr>
            <p:cNvSpPr txBox="1"/>
            <p:nvPr/>
          </p:nvSpPr>
          <p:spPr>
            <a:xfrm>
              <a:off x="875331" y="2536385"/>
              <a:ext cx="10188283" cy="1599954"/>
            </a:xfrm>
            <a:prstGeom prst="rect">
              <a:avLst/>
            </a:prstGeom>
            <a:noFill/>
          </p:spPr>
          <p:txBody>
            <a:bodyPr>
              <a:spAutoFit/>
            </a:bodyPr>
            <a:lstStyle/>
            <a:p>
              <a:pPr algn="just" eaLnBrk="1" fontAlgn="auto" hangingPunct="1">
                <a:spcBef>
                  <a:spcPts val="0"/>
                </a:spcBef>
                <a:spcAft>
                  <a:spcPts val="0"/>
                </a:spcAft>
                <a:buFont typeface="Wingdings 2" panose="05020102010507070707" pitchFamily="18" charset="2"/>
                <a:buNone/>
                <a:defRPr/>
              </a:pPr>
              <a:r>
                <a:rPr lang="el-GR" sz="2000" dirty="0">
                  <a:solidFill>
                    <a:schemeClr val="bg1"/>
                  </a:solidFill>
                  <a:effectLst>
                    <a:outerShdw blurRad="38100" dist="38100" dir="2700000" algn="tl">
                      <a:srgbClr val="000000">
                        <a:alpha val="43137"/>
                      </a:srgbClr>
                    </a:outerShdw>
                  </a:effectLst>
                  <a:latin typeface="+mn-lt"/>
                </a:rPr>
                <a:t>Υπάρχει η ανάγκη για την ενίσχυση των δεξιοτήτων ψηφιακής εγγραμματοσύνης στους φοιτητές μέσω κατάλληλων προγραμμάτων προαγωγής της υγείας. Είναι σκόπιμο να συμμετέχουν τόσο στο σχεδιασμό, όσο και στην υλοποίηση, αλλά και στην αξιολόγηση των προγραμμάτων αυτών οι  ίδιοι οι φοιτητές ώστε να ανταποκρίνονται στις πραγματικές ανάγκες τους, αλλά και για την επίτευξη καλύτερων αποτελεσμάτων. </a:t>
              </a:r>
            </a:p>
            <a:p>
              <a:pPr algn="just" eaLnBrk="1" fontAlgn="auto" hangingPunct="1">
                <a:spcBef>
                  <a:spcPts val="0"/>
                </a:spcBef>
                <a:spcAft>
                  <a:spcPts val="0"/>
                </a:spcAft>
                <a:buFont typeface="Wingdings 2" panose="05020102010507070707" pitchFamily="18" charset="2"/>
                <a:buNone/>
                <a:defRPr/>
              </a:pPr>
              <a:endParaRPr lang="el-GR" dirty="0">
                <a:latin typeface="+mn-lt"/>
              </a:endParaRPr>
            </a:p>
          </p:txBody>
        </p:sp>
        <p:sp>
          <p:nvSpPr>
            <p:cNvPr id="8" name="TextBox 7">
              <a:extLst>
                <a:ext uri="{FF2B5EF4-FFF2-40B4-BE49-F238E27FC236}">
                  <a16:creationId xmlns:a16="http://schemas.microsoft.com/office/drawing/2014/main" xmlns="" id="{F2AE981E-51EE-4E5C-A665-73B6A7E6C55A}"/>
                </a:ext>
              </a:extLst>
            </p:cNvPr>
            <p:cNvSpPr txBox="1"/>
            <p:nvPr/>
          </p:nvSpPr>
          <p:spPr>
            <a:xfrm>
              <a:off x="1974932" y="2136396"/>
              <a:ext cx="8004013" cy="399989"/>
            </a:xfrm>
            <a:prstGeom prst="rect">
              <a:avLst/>
            </a:prstGeom>
            <a:gradFill>
              <a:gsLst>
                <a:gs pos="0">
                  <a:srgbClr val="002060"/>
                </a:gs>
                <a:gs pos="0">
                  <a:srgbClr val="002060"/>
                </a:gs>
                <a:gs pos="62000">
                  <a:srgbClr val="2A6BA9"/>
                </a:gs>
                <a:gs pos="35510">
                  <a:srgbClr val="2666A6"/>
                </a:gs>
                <a:gs pos="53500">
                  <a:srgbClr val="2F71AE"/>
                </a:gs>
                <a:gs pos="45000">
                  <a:schemeClr val="accent2">
                    <a:lumMod val="75000"/>
                  </a:schemeClr>
                </a:gs>
                <a:gs pos="100000">
                  <a:srgbClr val="002060"/>
                </a:gs>
                <a:gs pos="29000">
                  <a:schemeClr val="accent3">
                    <a:lumMod val="75000"/>
                  </a:schemeClr>
                </a:gs>
              </a:gsLst>
              <a:lin ang="0" scaled="1"/>
            </a:gradFill>
          </p:spPr>
          <p:txBody>
            <a:bodyPr>
              <a:spAutoFit/>
            </a:bodyPr>
            <a:lstStyle/>
            <a:p>
              <a:pPr algn="ctr" eaLnBrk="1" fontAlgn="auto" hangingPunct="1">
                <a:spcBef>
                  <a:spcPts val="0"/>
                </a:spcBef>
                <a:spcAft>
                  <a:spcPts val="0"/>
                </a:spcAft>
                <a:buFont typeface="Wingdings 2" panose="05020102010507070707" pitchFamily="18" charset="2"/>
                <a:buNone/>
                <a:defRPr/>
              </a:pPr>
              <a:r>
                <a:rPr lang="el-GR" sz="2000" b="1" dirty="0">
                  <a:ln w="0"/>
                  <a:solidFill>
                    <a:schemeClr val="bg1"/>
                  </a:solidFill>
                  <a:effectLst>
                    <a:outerShdw blurRad="38100" dist="19050" dir="2700000" algn="tl" rotWithShape="0">
                      <a:schemeClr val="dk1">
                        <a:alpha val="40000"/>
                      </a:schemeClr>
                    </a:outerShdw>
                  </a:effectLst>
                  <a:latin typeface="Corbel" panose="020B0503020204020204" pitchFamily="34" charset="0"/>
                </a:rPr>
                <a:t>Συμπέρασμα</a:t>
              </a:r>
              <a:endParaRPr lang="en-GB" sz="2000" b="1" dirty="0">
                <a:ln w="0"/>
                <a:solidFill>
                  <a:schemeClr val="bg1"/>
                </a:solidFill>
                <a:effectLst>
                  <a:outerShdw blurRad="38100" dist="19050" dir="2700000" algn="tl" rotWithShape="0">
                    <a:schemeClr val="dk1">
                      <a:alpha val="40000"/>
                    </a:schemeClr>
                  </a:outerShdw>
                </a:effectLst>
                <a:latin typeface="Corbel" panose="020B0503020204020204" pitchFamily="34" charset="0"/>
              </a:endParaRPr>
            </a:p>
          </p:txBody>
        </p:sp>
      </p:grpSp>
      <p:sp>
        <p:nvSpPr>
          <p:cNvPr id="10" name="TextBox 9">
            <a:extLst>
              <a:ext uri="{FF2B5EF4-FFF2-40B4-BE49-F238E27FC236}">
                <a16:creationId xmlns:a16="http://schemas.microsoft.com/office/drawing/2014/main" xmlns="" id="{B718E68C-5CEE-4DBD-A16A-90D8F42BA8C3}"/>
              </a:ext>
            </a:extLst>
          </p:cNvPr>
          <p:cNvSpPr txBox="1"/>
          <p:nvPr/>
        </p:nvSpPr>
        <p:spPr>
          <a:xfrm>
            <a:off x="1416050" y="414338"/>
            <a:ext cx="9359900" cy="461962"/>
          </a:xfrm>
          <a:prstGeom prst="rect">
            <a:avLst/>
          </a:prstGeom>
          <a:gradFill>
            <a:gsLst>
              <a:gs pos="0">
                <a:srgbClr val="002060"/>
              </a:gs>
              <a:gs pos="0">
                <a:srgbClr val="002060"/>
              </a:gs>
              <a:gs pos="62000">
                <a:srgbClr val="2A6BA9"/>
              </a:gs>
              <a:gs pos="35510">
                <a:srgbClr val="2666A6"/>
              </a:gs>
              <a:gs pos="53500">
                <a:srgbClr val="2F71AE"/>
              </a:gs>
              <a:gs pos="45000">
                <a:schemeClr val="accent2">
                  <a:lumMod val="75000"/>
                </a:schemeClr>
              </a:gs>
              <a:gs pos="100000">
                <a:srgbClr val="002060"/>
              </a:gs>
              <a:gs pos="29000">
                <a:schemeClr val="accent3">
                  <a:lumMod val="75000"/>
                </a:schemeClr>
              </a:gs>
            </a:gsLst>
            <a:lin ang="0" scaled="1"/>
          </a:gradFill>
        </p:spPr>
        <p:txBody>
          <a:bodyPr>
            <a:spAutoFit/>
          </a:bodyPr>
          <a:lstStyle/>
          <a:p>
            <a:pPr algn="ctr" eaLnBrk="1" fontAlgn="auto" hangingPunct="1">
              <a:spcBef>
                <a:spcPts val="0"/>
              </a:spcBef>
              <a:spcAft>
                <a:spcPts val="0"/>
              </a:spcAft>
              <a:buFont typeface="Wingdings 2" panose="05020102010507070707" pitchFamily="18" charset="2"/>
              <a:buNone/>
              <a:defRPr/>
            </a:pPr>
            <a:r>
              <a:rPr lang="el-GR" sz="2000" b="1" dirty="0">
                <a:ln w="0"/>
                <a:solidFill>
                  <a:schemeClr val="bg1"/>
                </a:solidFill>
                <a:effectLst>
                  <a:outerShdw blurRad="38100" dist="19050" dir="2700000" algn="tl" rotWithShape="0">
                    <a:schemeClr val="dk1">
                      <a:alpha val="40000"/>
                    </a:schemeClr>
                  </a:outerShdw>
                </a:effectLst>
                <a:latin typeface="Corbel" panose="020B0503020204020204" pitchFamily="34" charset="0"/>
              </a:rPr>
              <a:t>Αποτελέσματα</a:t>
            </a:r>
            <a:r>
              <a:rPr lang="el-GR" sz="2400" b="1" dirty="0">
                <a:ln w="0"/>
                <a:solidFill>
                  <a:schemeClr val="bg1"/>
                </a:solidFill>
                <a:effectLst>
                  <a:outerShdw blurRad="38100" dist="19050" dir="2700000" algn="tl" rotWithShape="0">
                    <a:schemeClr val="dk1">
                      <a:alpha val="40000"/>
                    </a:schemeClr>
                  </a:outerShdw>
                </a:effectLst>
                <a:latin typeface="Corbel" panose="020B0503020204020204" pitchFamily="34" charset="0"/>
              </a:rPr>
              <a:t> </a:t>
            </a:r>
            <a:endParaRPr lang="en-GB" sz="2400" b="1" dirty="0">
              <a:ln w="0"/>
              <a:solidFill>
                <a:schemeClr val="bg1"/>
              </a:solidFill>
              <a:effectLst>
                <a:outerShdw blurRad="38100" dist="19050" dir="2700000" algn="tl" rotWithShape="0">
                  <a:schemeClr val="dk1">
                    <a:alpha val="40000"/>
                  </a:schemeClr>
                </a:outerShdw>
              </a:effectLst>
              <a:latin typeface="Corbel" panose="020B0503020204020204" pitchFamily="34" charset="0"/>
            </a:endParaRPr>
          </a:p>
        </p:txBody>
      </p:sp>
      <p:pic>
        <p:nvPicPr>
          <p:cNvPr id="9" name="Εικόνα 1">
            <a:extLst>
              <a:ext uri="{FF2B5EF4-FFF2-40B4-BE49-F238E27FC236}">
                <a16:creationId xmlns:a16="http://schemas.microsoft.com/office/drawing/2014/main" xmlns="" id="{13FBE3AE-59D9-4EBC-BA51-8C0115D37861}"/>
              </a:ext>
            </a:extLst>
          </p:cNvPr>
          <p:cNvPicPr>
            <a:picLocks noChangeAspect="1" noChangeArrowheads="1"/>
          </p:cNvPicPr>
          <p:nvPr/>
        </p:nvPicPr>
        <p:blipFill>
          <a:blip r:embed="rId3"/>
          <a:srcRect/>
          <a:stretch>
            <a:fillRect/>
          </a:stretch>
        </p:blipFill>
        <p:spPr bwMode="auto">
          <a:xfrm>
            <a:off x="10653713" y="5626100"/>
            <a:ext cx="1204912" cy="1136650"/>
          </a:xfrm>
          <a:prstGeom prst="rect">
            <a:avLst/>
          </a:prstGeom>
          <a:noFill/>
          <a:ln>
            <a:noFill/>
          </a:ln>
          <a:effectLst>
            <a:outerShdw blurRad="63500" sx="102000" sy="102000" algn="ctr" rotWithShape="0">
              <a:prstClr val="black">
                <a:alpha val="40000"/>
              </a:prstClr>
            </a:outerShdw>
          </a:effectLst>
        </p:spPr>
      </p:pic>
    </p:spTree>
  </p:cSld>
  <p:clrMapOvr>
    <a:masterClrMapping/>
  </p:clrMapOvr>
  <p:transition spd="med">
    <p:fade/>
  </p:transition>
</p:sld>
</file>

<file path=ppt/theme/theme1.xml><?xml version="1.0" encoding="utf-8"?>
<a:theme xmlns:a="http://schemas.openxmlformats.org/drawingml/2006/main" name="Θέμα του Office">
  <a:themeElements>
    <a:clrScheme name="Ζεστό μπλε">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TotalTime>
  <Words>293</Words>
  <Application>Microsoft Office PowerPoint</Application>
  <PresentationFormat>Προσαρμογή</PresentationFormat>
  <Paragraphs>24</Paragraphs>
  <Slides>3</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vt:i4>
      </vt:variant>
    </vt:vector>
  </HeadingPairs>
  <TitlesOfParts>
    <vt:vector size="10" baseType="lpstr">
      <vt:lpstr>Calibri</vt:lpstr>
      <vt:lpstr>Arial</vt:lpstr>
      <vt:lpstr>Calibri Light</vt:lpstr>
      <vt:lpstr>Corbel Light</vt:lpstr>
      <vt:lpstr>Wingdings 2</vt:lpstr>
      <vt:lpstr>Corbel</vt:lpstr>
      <vt:lpstr>Θέμα του Office</vt:lpstr>
      <vt:lpstr>Διαφάνεια 1</vt:lpstr>
      <vt:lpstr>Διαφάνεια 2</vt:lpstr>
      <vt:lpstr>Διαφάνεια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Health Literacy Among Greek Students During COVID-19 Pandemic</dc:title>
  <dc:creator>UNIWA</dc:creator>
  <cp:lastModifiedBy>user</cp:lastModifiedBy>
  <cp:revision>57</cp:revision>
  <dcterms:created xsi:type="dcterms:W3CDTF">2021-10-28T12:31:07Z</dcterms:created>
  <dcterms:modified xsi:type="dcterms:W3CDTF">2022-02-27T11:03:29Z</dcterms:modified>
</cp:coreProperties>
</file>