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947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8447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823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953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986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541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352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162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864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7263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25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3E9C-C880-4A58-8246-E23C1186B369}" type="datetimeFigureOut">
              <a:rPr lang="el-GR" smtClean="0"/>
              <a:pPr/>
              <a:t>15/2/2022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CC7F-BD50-4D02-B941-D4D7862E28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641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ctrTitle"/>
          </p:nvPr>
        </p:nvSpPr>
        <p:spPr>
          <a:xfrm>
            <a:off x="142844" y="81225"/>
            <a:ext cx="8839028" cy="2776271"/>
          </a:xfrm>
        </p:spPr>
        <p:txBody>
          <a:bodyPr>
            <a:normAutofit/>
          </a:bodyPr>
          <a:lstStyle/>
          <a:p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/>
              <a:t>Δ                                                                                                                       </a:t>
            </a:r>
            <a:br>
              <a:rPr lang="el-GR" sz="1600" dirty="0"/>
            </a:br>
            <a:r>
              <a:rPr lang="el-GR" sz="2400" dirty="0"/>
              <a:t> </a:t>
            </a:r>
            <a:br>
              <a:rPr lang="el-GR" sz="2400" dirty="0"/>
            </a:br>
            <a:r>
              <a:rPr lang="el-GR" sz="2400" dirty="0">
                <a:latin typeface="Arial Narrow" panose="020B0606020202030204" pitchFamily="34" charset="0"/>
              </a:rPr>
              <a:t> </a:t>
            </a:r>
            <a:r>
              <a:rPr lang="el-G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ΣΥΜΜΕΤΟΧΙΚΗ ΔΙΑΔΙΚΑΣΙΑ ΣΤΗΝ ΑΝΑΠΤΥΞΗ ΔΡΑΣΕΩΝ ΠΡΟΣΤΑΣΙΑΣ ΚΑΙ ΠΡΟΑΓΩΓΗΣ ΥΓΕΙΑΣ ΚΑΤΑ ΤΗ ΔΙΑΡΚΕΙΑ ΤΗΣ ΠΑΝΔΗΜΙΑΣ. </a:t>
            </a:r>
            <a:br>
              <a:rPr lang="el-G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ΠΕΡΙΠΤΩΣΗ ΤΟΥ ΔΗΜΟΥ ΑΙΓΑΛΕΩ. </a:t>
            </a: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Υπότιτλος 2"/>
          <p:cNvSpPr txBox="1">
            <a:spLocks/>
          </p:cNvSpPr>
          <p:nvPr/>
        </p:nvSpPr>
        <p:spPr>
          <a:xfrm>
            <a:off x="345935" y="4800955"/>
            <a:ext cx="8635938" cy="121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85720" y="2571744"/>
            <a:ext cx="88582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>
                <a:latin typeface="Arial Narrow" panose="020B0606020202030204" pitchFamily="34" charset="0"/>
              </a:rPr>
              <a:t>Σαμαρά Κυπαρισσένια</a:t>
            </a:r>
            <a:r>
              <a:rPr lang="en-US" u="sng" dirty="0">
                <a:latin typeface="Arial Narrow" panose="020B0606020202030204" pitchFamily="34" charset="0"/>
              </a:rPr>
              <a:t>,</a:t>
            </a:r>
            <a:r>
              <a:rPr lang="el-GR" u="sng" baseline="30000" dirty="0">
                <a:latin typeface="Arial Narrow" panose="020B0606020202030204" pitchFamily="34" charset="0"/>
              </a:rPr>
              <a:t>1,2</a:t>
            </a:r>
            <a:r>
              <a:rPr lang="el-GR" baseline="30000" dirty="0">
                <a:latin typeface="Arial Narrow" panose="020B0606020202030204" pitchFamily="34" charset="0"/>
              </a:rPr>
              <a:t> </a:t>
            </a:r>
            <a:r>
              <a:rPr lang="el-GR" dirty="0" err="1">
                <a:latin typeface="Arial Narrow" panose="020B0606020202030204" pitchFamily="34" charset="0"/>
              </a:rPr>
              <a:t>Μάνδρος</a:t>
            </a:r>
            <a:r>
              <a:rPr lang="el-GR" dirty="0">
                <a:latin typeface="Arial Narrow" panose="020B0606020202030204" pitchFamily="34" charset="0"/>
              </a:rPr>
              <a:t> Ηλίας</a:t>
            </a:r>
            <a:r>
              <a:rPr lang="el-GR" baseline="30000" dirty="0">
                <a:latin typeface="Arial Narrow" panose="020B0606020202030204" pitchFamily="34" charset="0"/>
              </a:rPr>
              <a:t>2</a:t>
            </a:r>
            <a:r>
              <a:rPr lang="el-GR" dirty="0">
                <a:latin typeface="Arial Narrow" panose="020B0606020202030204" pitchFamily="34" charset="0"/>
              </a:rPr>
              <a:t>, </a:t>
            </a:r>
            <a:r>
              <a:rPr lang="el-GR" dirty="0" err="1">
                <a:latin typeface="Arial Narrow" panose="020B0606020202030204" pitchFamily="34" charset="0"/>
              </a:rPr>
              <a:t>Ανδρή</a:t>
            </a:r>
            <a:r>
              <a:rPr lang="el-GR" dirty="0">
                <a:latin typeface="Arial Narrow" panose="020B0606020202030204" pitchFamily="34" charset="0"/>
              </a:rPr>
              <a:t> Ελισάβετ</a:t>
            </a:r>
            <a:r>
              <a:rPr lang="el-GR" baseline="30000" dirty="0">
                <a:latin typeface="Arial Narrow" panose="020B0606020202030204" pitchFamily="34" charset="0"/>
              </a:rPr>
              <a:t>1</a:t>
            </a:r>
            <a:r>
              <a:rPr lang="el-GR" dirty="0">
                <a:latin typeface="Arial Narrow" panose="020B0606020202030204" pitchFamily="34" charset="0"/>
              </a:rPr>
              <a:t>, Σακελλάρη Ευανθία</a:t>
            </a:r>
            <a:r>
              <a:rPr lang="el-GR" baseline="30000" dirty="0">
                <a:latin typeface="Arial Narrow" panose="020B0606020202030204" pitchFamily="34" charset="0"/>
              </a:rPr>
              <a:t>1</a:t>
            </a:r>
            <a:r>
              <a:rPr lang="el-GR" dirty="0">
                <a:latin typeface="Arial Narrow" panose="020B0606020202030204" pitchFamily="34" charset="0"/>
              </a:rPr>
              <a:t>, </a:t>
            </a:r>
            <a:r>
              <a:rPr lang="el-GR" dirty="0" err="1">
                <a:latin typeface="Arial Narrow" panose="020B0606020202030204" pitchFamily="34" charset="0"/>
              </a:rPr>
              <a:t>Σκαναβή</a:t>
            </a:r>
            <a:r>
              <a:rPr lang="el-GR" dirty="0">
                <a:latin typeface="Arial Narrow" panose="020B0606020202030204" pitchFamily="34" charset="0"/>
              </a:rPr>
              <a:t> Κωνσταντίνα,</a:t>
            </a:r>
            <a:r>
              <a:rPr lang="el-GR" baseline="30000" dirty="0">
                <a:latin typeface="Arial Narrow" panose="020B0606020202030204" pitchFamily="34" charset="0"/>
              </a:rPr>
              <a:t>1 </a:t>
            </a:r>
            <a:r>
              <a:rPr lang="el-GR" dirty="0">
                <a:latin typeface="Arial Narrow" panose="020B0606020202030204" pitchFamily="34" charset="0"/>
              </a:rPr>
              <a:t>Λάγιου Αρετή</a:t>
            </a:r>
            <a:r>
              <a:rPr lang="el-GR" baseline="30000" dirty="0">
                <a:latin typeface="Arial Narrow" panose="020B0606020202030204" pitchFamily="34" charset="0"/>
              </a:rPr>
              <a:t>1</a:t>
            </a:r>
            <a:r>
              <a:rPr lang="el-GR" dirty="0">
                <a:latin typeface="Arial Narrow" panose="020B0606020202030204" pitchFamily="34" charset="0"/>
              </a:rPr>
              <a:t>.</a:t>
            </a:r>
          </a:p>
          <a:p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1.</a:t>
            </a:r>
            <a:r>
              <a:rPr lang="en-US" dirty="0">
                <a:latin typeface="Arial Narrow" panose="020B0606020202030204" pitchFamily="34" charset="0"/>
              </a:rPr>
              <a:t>E</a:t>
            </a:r>
            <a:r>
              <a:rPr lang="el-GR" dirty="0">
                <a:latin typeface="Arial Narrow" panose="020B0606020202030204" pitchFamily="34" charset="0"/>
              </a:rPr>
              <a:t>ργαστήριο </a:t>
            </a:r>
            <a:r>
              <a:rPr lang="en-US" dirty="0">
                <a:latin typeface="Arial Narrow" panose="020B0606020202030204" pitchFamily="34" charset="0"/>
              </a:rPr>
              <a:t>Y</a:t>
            </a:r>
            <a:r>
              <a:rPr lang="el-GR" dirty="0">
                <a:latin typeface="Arial Narrow" panose="020B0606020202030204" pitchFamily="34" charset="0"/>
              </a:rPr>
              <a:t>γιεινής και </a:t>
            </a:r>
            <a:r>
              <a:rPr lang="en-US" dirty="0">
                <a:latin typeface="Arial Narrow" panose="020B0606020202030204" pitchFamily="34" charset="0"/>
              </a:rPr>
              <a:t>E</a:t>
            </a:r>
            <a:r>
              <a:rPr lang="el-GR" dirty="0">
                <a:latin typeface="Arial Narrow" panose="020B0606020202030204" pitchFamily="34" charset="0"/>
              </a:rPr>
              <a:t>πιδημιολογίας, Τμήμα Δημόσιας και Κοινοτικής Υγείας, Σχολή Δημόσιας Υγείας, Πανεπιστήμιο Δυτικής Αττικής (</a:t>
            </a:r>
            <a:r>
              <a:rPr lang="el-GR" dirty="0" err="1">
                <a:latin typeface="Arial Narrow" panose="020B0606020202030204" pitchFamily="34" charset="0"/>
              </a:rPr>
              <a:t>ΠαΔΑ</a:t>
            </a:r>
            <a:r>
              <a:rPr lang="el-GR" dirty="0">
                <a:latin typeface="Arial Narrow" panose="020B0606020202030204" pitchFamily="34" charset="0"/>
              </a:rPr>
              <a:t>) </a:t>
            </a:r>
          </a:p>
          <a:p>
            <a:r>
              <a:rPr lang="el-GR" dirty="0" smtClean="0">
                <a:latin typeface="Arial Narrow" panose="020B0606020202030204" pitchFamily="34" charset="0"/>
              </a:rPr>
              <a:t>2.Δ/νση </a:t>
            </a:r>
            <a:r>
              <a:rPr lang="el-GR" dirty="0">
                <a:latin typeface="Arial Narrow" panose="020B0606020202030204" pitchFamily="34" charset="0"/>
              </a:rPr>
              <a:t>Κοινωνικής Προστασίας, Δήμος </a:t>
            </a:r>
            <a:r>
              <a:rPr lang="el-GR" dirty="0" smtClean="0">
                <a:latin typeface="Arial Narrow" panose="020B0606020202030204" pitchFamily="34" charset="0"/>
              </a:rPr>
              <a:t>Αιγάλεω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l-GR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Εισαγωγή</a:t>
            </a:r>
            <a:endParaRPr lang="el-GR" dirty="0" smtClean="0">
              <a:solidFill>
                <a:srgbClr val="002060"/>
              </a:solidFill>
            </a:endParaRPr>
          </a:p>
          <a:p>
            <a:r>
              <a:rPr lang="el-GR" dirty="0" smtClean="0">
                <a:latin typeface="Arial Narrow" panose="020B0606020202030204" pitchFamily="34" charset="0"/>
              </a:rPr>
              <a:t>Η δ/</a:t>
            </a:r>
            <a:r>
              <a:rPr lang="el-GR" dirty="0" err="1" smtClean="0">
                <a:latin typeface="Arial Narrow" panose="020B0606020202030204" pitchFamily="34" charset="0"/>
              </a:rPr>
              <a:t>νση </a:t>
            </a:r>
            <a:r>
              <a:rPr lang="el-GR" dirty="0" smtClean="0">
                <a:latin typeface="Arial Narrow" panose="020B0606020202030204" pitchFamily="34" charset="0"/>
              </a:rPr>
              <a:t>Κοινωνικής Προστασίας είναι αρμόδια για το σχεδιασμό και την εφαρμογή της κοινωνικής πολιτικής για την προστασία και προαγωγή της δημόσιας υγείας στην περιοχή του Δήμου Αιγάλεω.</a:t>
            </a:r>
          </a:p>
          <a:p>
            <a:r>
              <a:rPr lang="el-GR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Σκοπός</a:t>
            </a:r>
          </a:p>
          <a:p>
            <a:r>
              <a:rPr lang="el-GR" dirty="0" smtClean="0">
                <a:latin typeface="Arial Narrow" panose="020B0606020202030204" pitchFamily="34" charset="0"/>
              </a:rPr>
              <a:t>Σκοπός της μελέτης είναι η ανάδειξη της σημασίας της συμμετοχικής διαδικασίας μέσω της αποτύπωσης, ιεράρχησης και αξιολόγησης των παρεχόμενων υπηρεσιών της ΔΚΥ κατά την πανδημία.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l-GR" dirty="0">
              <a:latin typeface="Arial Narrow" panose="020B0606020202030204" pitchFamily="34" charset="0"/>
            </a:endParaRPr>
          </a:p>
          <a:p>
            <a:r>
              <a:rPr lang="el-GR" b="1" dirty="0"/>
              <a:t> 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1273"/>
            <a:ext cx="1368152" cy="125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7"/>
          <p:cNvPicPr/>
          <p:nvPr/>
        </p:nvPicPr>
        <p:blipFill rotWithShape="1">
          <a:blip r:embed="rId3" cstate="print"/>
          <a:srcRect l="75914" t="17482" r="6620" b="70179"/>
          <a:stretch/>
        </p:blipFill>
        <p:spPr bwMode="auto">
          <a:xfrm>
            <a:off x="4499992" y="81224"/>
            <a:ext cx="4644008" cy="1704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Υπότιτλος 2"/>
          <p:cNvSpPr txBox="1">
            <a:spLocks/>
          </p:cNvSpPr>
          <p:nvPr/>
        </p:nvSpPr>
        <p:spPr>
          <a:xfrm>
            <a:off x="498335" y="4286256"/>
            <a:ext cx="8635938" cy="2428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Υπότιτλος 2"/>
          <p:cNvSpPr txBox="1">
            <a:spLocks/>
          </p:cNvSpPr>
          <p:nvPr/>
        </p:nvSpPr>
        <p:spPr>
          <a:xfrm>
            <a:off x="214282" y="4953355"/>
            <a:ext cx="8919991" cy="121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Υπότιτλος 2"/>
          <p:cNvSpPr txBox="1">
            <a:spLocks/>
          </p:cNvSpPr>
          <p:nvPr/>
        </p:nvSpPr>
        <p:spPr>
          <a:xfrm>
            <a:off x="650735" y="5105755"/>
            <a:ext cx="8278983" cy="121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96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dirty="0"/>
              <a:t/>
            </a:r>
            <a:br>
              <a:rPr lang="el-GR" dirty="0"/>
            </a:br>
            <a:r>
              <a:rPr lang="el-GR" sz="1100" dirty="0"/>
              <a:t>ΔΗΜΟΣ ΑΙΓΑΛΕΩ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5049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ΥΛΙΚΟ –ΜΕΘΟΔΟΣ</a:t>
            </a:r>
            <a:endParaRPr lang="el-GR" sz="1600" dirty="0"/>
          </a:p>
          <a:p>
            <a:pPr marL="0" indent="0">
              <a:buNone/>
            </a:pPr>
            <a:r>
              <a:rPr lang="el-GR" sz="2400" dirty="0">
                <a:latin typeface="Arial Narrow" panose="020B0606020202030204" pitchFamily="34" charset="0"/>
              </a:rPr>
              <a:t>Στο πλαίσιο της συμμετοχικής διαδικασίας, αξιολογήθηκαν 2.887αιτήματα πολιτών του Δήμου Αιγάλεω, από το Μάρτιο του 2020 έως το Φεβρουάριο του 2021.</a:t>
            </a:r>
          </a:p>
          <a:p>
            <a:pPr marL="0" indent="0">
              <a:buNone/>
            </a:pPr>
            <a:r>
              <a:rPr lang="el-GR" sz="2400" dirty="0">
                <a:latin typeface="Arial Narrow" panose="020B0606020202030204" pitchFamily="34" charset="0"/>
              </a:rPr>
              <a:t>Τα αιτήματα εκφράστηκαν μέσω :</a:t>
            </a:r>
          </a:p>
          <a:p>
            <a:r>
              <a:rPr lang="el-GR" sz="2400" dirty="0">
                <a:latin typeface="Arial Narrow" panose="020B0606020202030204" pitchFamily="34" charset="0"/>
              </a:rPr>
              <a:t>τηλεφωνικών κλήσεων </a:t>
            </a:r>
          </a:p>
          <a:p>
            <a:r>
              <a:rPr lang="el-GR" sz="2400" dirty="0">
                <a:latin typeface="Arial Narrow" panose="020B0606020202030204" pitchFamily="34" charset="0"/>
              </a:rPr>
              <a:t>ηλεκτρονικών μηνυμάτων </a:t>
            </a:r>
          </a:p>
          <a:p>
            <a:r>
              <a:rPr lang="el-GR" sz="2400" dirty="0">
                <a:latin typeface="Arial Narrow" panose="020B0606020202030204" pitchFamily="34" charset="0"/>
              </a:rPr>
              <a:t>των σελίδων κοινωνικής δικτύωσης του Δήμου </a:t>
            </a:r>
          </a:p>
          <a:p>
            <a:r>
              <a:rPr lang="el-GR" sz="2400" dirty="0">
                <a:latin typeface="Arial Narrow" panose="020B0606020202030204" pitchFamily="34" charset="0"/>
              </a:rPr>
              <a:t>προσωπικών επαφών</a:t>
            </a:r>
          </a:p>
          <a:p>
            <a:pPr marL="0" indent="0">
              <a:buNone/>
            </a:pPr>
            <a:r>
              <a:rPr lang="el-GR" sz="2400" dirty="0">
                <a:latin typeface="Arial Narrow" panose="020B0606020202030204" pitchFamily="34" charset="0"/>
              </a:rPr>
              <a:t>Αξιολογήθηκαν από ομάδα εργασίας στην οποία συμμετείχαν επισκέπτες υγείας, ψυχολόγοι και κοινωνικοί λειτουργοί.</a:t>
            </a:r>
          </a:p>
          <a:p>
            <a:pPr marL="0" indent="0">
              <a:buNone/>
            </a:pPr>
            <a:r>
              <a:rPr lang="el-GR" sz="2400" dirty="0">
                <a:latin typeface="Arial Narrow" panose="020B0606020202030204" pitchFamily="34" charset="0"/>
              </a:rPr>
              <a:t>Για τη διεκπεραίωση των παραπάνω αιτημάτων συμμετείχαν οι ακόλουθοι φορείς </a:t>
            </a:r>
            <a:r>
              <a:rPr lang="en-US" sz="2400" dirty="0">
                <a:latin typeface="Arial Narrow" panose="020B0606020202030204" pitchFamily="34" charset="0"/>
              </a:rPr>
              <a:t>:</a:t>
            </a:r>
            <a:r>
              <a:rPr lang="el-GR" sz="2400" dirty="0">
                <a:latin typeface="Arial Narrow" panose="020B0606020202030204" pitchFamily="34" charset="0"/>
              </a:rPr>
              <a:t> Πανεπιστήμιο Δυτικής Αττικής, τοπικές επιχειρήσεις  δημόσιοι φορείς ( ΕΟΠΠΥ, ΚΥ Αιγάλεω, ΨΝΑ Αττικής κ.α.)</a:t>
            </a:r>
          </a:p>
          <a:p>
            <a:endParaRPr lang="el-GR" dirty="0">
              <a:latin typeface="Arial Narrow" panose="020B0606020202030204" pitchFamily="34" charset="0"/>
            </a:endParaRPr>
          </a:p>
        </p:txBody>
      </p:sp>
      <p:pic>
        <p:nvPicPr>
          <p:cNvPr id="4" name="Εικόνα 3"/>
          <p:cNvPicPr/>
          <p:nvPr/>
        </p:nvPicPr>
        <p:blipFill rotWithShape="1">
          <a:blip r:embed="rId2" cstate="print"/>
          <a:srcRect l="75914" t="17482" r="6620" b="70179"/>
          <a:stretch/>
        </p:blipFill>
        <p:spPr bwMode="auto">
          <a:xfrm>
            <a:off x="5148064" y="0"/>
            <a:ext cx="3995936" cy="15567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735" y="332656"/>
            <a:ext cx="900446" cy="72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602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l-GR" sz="1100" dirty="0"/>
              <a:t/>
            </a:r>
            <a:br>
              <a:rPr lang="el-GR" sz="1100" dirty="0"/>
            </a:br>
            <a:r>
              <a:rPr lang="el-GR" sz="1100" dirty="0"/>
              <a:t/>
            </a:r>
            <a:br>
              <a:rPr lang="el-GR" sz="1100" dirty="0"/>
            </a:br>
            <a:r>
              <a:rPr lang="el-GR" sz="1100" dirty="0"/>
              <a:t/>
            </a:r>
            <a:br>
              <a:rPr lang="el-GR" sz="1100" dirty="0"/>
            </a:br>
            <a:r>
              <a:rPr lang="el-GR" sz="1100" dirty="0"/>
              <a:t>ΔΗΜΟΣ ΑΙΓΑΛΕΩ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836713"/>
            <a:ext cx="8291264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Αποτελέσματα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r>
              <a:rPr lang="el-GR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ΣΥΜΠΕΡΑΣΜΑΤΑ: </a:t>
            </a:r>
            <a:r>
              <a:rPr lang="el-GR" sz="2000" dirty="0">
                <a:latin typeface="Arial Narrow" panose="020B0606020202030204" pitchFamily="34" charset="0"/>
              </a:rPr>
              <a:t>Η εμπειρία που αποκτήθηκε αναδεικνύει την σημασία της συμμετοχικής διαδικασίας στην ανάπτυξη, στην υλοποίηση και στη βιωσιμότητα δράσεων και προγραμμάτων προστασίας και προαγωγής υγείας στην τοπική κοινωνία.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900446" cy="72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Εικόνα 4"/>
          <p:cNvPicPr/>
          <p:nvPr/>
        </p:nvPicPr>
        <p:blipFill rotWithShape="1">
          <a:blip r:embed="rId3" cstate="print"/>
          <a:srcRect l="75914" t="17482" r="6620" b="70179"/>
          <a:stretch/>
        </p:blipFill>
        <p:spPr bwMode="auto">
          <a:xfrm>
            <a:off x="5436095" y="-67823"/>
            <a:ext cx="3729283" cy="1336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3323582"/>
              </p:ext>
            </p:extLst>
          </p:nvPr>
        </p:nvGraphicFramePr>
        <p:xfrm>
          <a:off x="1907704" y="1268760"/>
          <a:ext cx="5184576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5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6203">
                <a:tc>
                  <a:txBody>
                    <a:bodyPr/>
                    <a:lstStyle/>
                    <a:p>
                      <a:r>
                        <a:rPr lang="el-GR" sz="1600" dirty="0">
                          <a:latin typeface="Arial Narrow" panose="020B0606020202030204" pitchFamily="34" charset="0"/>
                        </a:rPr>
                        <a:t>ΔΡΑΣΕΙΣ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latin typeface="Arial Narrow" panose="020B0606020202030204" pitchFamily="34" charset="0"/>
                        </a:rPr>
                        <a:t>ΩΦΕΛΟΥΜΕΝΟΙ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latin typeface="Arial Narrow" panose="020B0606020202030204" pitchFamily="34" charset="0"/>
                        </a:rPr>
                        <a:t>Συμβουλευτική</a:t>
                      </a:r>
                      <a:r>
                        <a:rPr lang="el-GR" sz="1100" baseline="0" dirty="0">
                          <a:latin typeface="Arial Narrow" panose="020B0606020202030204" pitchFamily="34" charset="0"/>
                        </a:rPr>
                        <a:t> &amp;ψυχοκοινωνική στήριξη μέσω τηλεδιασκέψεων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  <a:p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157"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Καθημερινή σίτιση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157"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Μηνιαία</a:t>
                      </a:r>
                      <a:r>
                        <a:rPr lang="el-GR" sz="1100" baseline="0" dirty="0">
                          <a:latin typeface="Arial Narrow" panose="020B0606020202030204" pitchFamily="34" charset="0"/>
                        </a:rPr>
                        <a:t> διανομή ειδών πρώτης ανάγκης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0930">
                <a:tc>
                  <a:txBody>
                    <a:bodyPr/>
                    <a:lstStyle/>
                    <a:p>
                      <a:r>
                        <a:rPr lang="el-GR" sz="1100" baseline="0" dirty="0">
                          <a:latin typeface="Arial Narrow" panose="020B0606020202030204" pitchFamily="34" charset="0"/>
                        </a:rPr>
                        <a:t>Διανομή ειδών παντοπωλείου στο σπίτι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57"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Κατ΄οικον</a:t>
                      </a:r>
                      <a:r>
                        <a:rPr lang="el-GR" sz="1100" baseline="0" dirty="0">
                          <a:latin typeface="Arial Narrow" panose="020B0606020202030204" pitchFamily="34" charset="0"/>
                        </a:rPr>
                        <a:t> συνταγογράφηση 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latin typeface="Arial Narrow" panose="020B0606020202030204" pitchFamily="34" charset="0"/>
                        </a:rPr>
                        <a:t> Επιτόπια παρέμβαση σε άστεγους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 Narrow" panose="020B0606020202030204" pitchFamily="34" charset="0"/>
                        </a:rPr>
                        <a:t>45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157"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Βοήθεια</a:t>
                      </a:r>
                      <a:r>
                        <a:rPr lang="el-GR" sz="1100" baseline="0" dirty="0">
                          <a:latin typeface="Arial Narrow" panose="020B0606020202030204" pitchFamily="34" charset="0"/>
                        </a:rPr>
                        <a:t> στο σπίτι</a:t>
                      </a:r>
                      <a:endParaRPr lang="el-GR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latin typeface="Arial Narrow" panose="020B0606020202030204" pitchFamily="34" charset="0"/>
                        </a:rPr>
                        <a:t>204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73137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266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Θέμα του Office</vt:lpstr>
      <vt:lpstr>    Δ                                                                                                                           Η ΣΥΜΜΕΤΟΧΙΚΗ ΔΙΑΔΙΚΑΣΙΑ ΣΤΗΝ ΑΝΑΠΤΥΞΗ ΔΡΑΣΕΩΝ ΠΡΟΣΤΑΣΙΑΣ ΚΑΙ ΠΡΟΑΓΩΓΗΣ ΥΓΕΙΑΣ ΚΑΤΑ ΤΗ ΔΙΑΡΚΕΙΑ ΤΗΣ ΠΑΝΔΗΜΙΑΣ.  Η ΠΕΡΙΠΤΩΣΗ ΤΟΥ ΔΗΜΟΥ ΑΙΓΑΛΕΩ.  </vt:lpstr>
      <vt:lpstr> ΔΗΜΟΣ ΑΙΓΑΛΕΩ</vt:lpstr>
      <vt:lpstr>   ΔΗΜΟΣ ΑΙΓΑΛΕΩ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49</cp:revision>
  <dcterms:created xsi:type="dcterms:W3CDTF">2022-02-07T10:49:30Z</dcterms:created>
  <dcterms:modified xsi:type="dcterms:W3CDTF">2022-02-15T11:46:33Z</dcterms:modified>
</cp:coreProperties>
</file>