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3" d="100"/>
          <a:sy n="103"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E0A09A0-3AA9-426B-8C89-895AD0E7748F}" type="datetimeFigureOut">
              <a:rPr lang="el-GR" smtClean="0"/>
              <a:t>18/2/2022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6C22D3-FE03-4D96-A687-FDB01217890E}"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03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0A09A0-3AA9-426B-8C89-895AD0E7748F}" type="datetimeFigureOut">
              <a:rPr lang="el-GR" smtClean="0"/>
              <a:t>18/2/2022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318148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0A09A0-3AA9-426B-8C89-895AD0E7748F}" type="datetimeFigureOut">
              <a:rPr lang="el-GR" smtClean="0"/>
              <a:t>18/2/2022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390709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E0A09A0-3AA9-426B-8C89-895AD0E7748F}" type="datetimeFigureOut">
              <a:rPr lang="el-GR" smtClean="0"/>
              <a:t>18/2/2022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372577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E0A09A0-3AA9-426B-8C89-895AD0E7748F}" type="datetimeFigureOut">
              <a:rPr lang="el-GR" smtClean="0"/>
              <a:t>18/2/2022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6C22D3-FE03-4D96-A687-FDB01217890E}"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65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E0A09A0-3AA9-426B-8C89-895AD0E7748F}" type="datetimeFigureOut">
              <a:rPr lang="el-GR" smtClean="0"/>
              <a:t>18/2/2022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244644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E0A09A0-3AA9-426B-8C89-895AD0E7748F}" type="datetimeFigureOut">
              <a:rPr lang="el-GR" smtClean="0"/>
              <a:t>18/2/2022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267666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E0A09A0-3AA9-426B-8C89-895AD0E7748F}" type="datetimeFigureOut">
              <a:rPr lang="el-GR" smtClean="0"/>
              <a:t>18/2/2022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331865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0A09A0-3AA9-426B-8C89-895AD0E7748F}" type="datetimeFigureOut">
              <a:rPr lang="el-GR" smtClean="0"/>
              <a:t>18/2/2022</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132462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0A09A0-3AA9-426B-8C89-895AD0E7748F}" type="datetimeFigureOut">
              <a:rPr lang="el-GR" smtClean="0"/>
              <a:t>18/2/2022</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6C22D3-FE03-4D96-A687-FDB01217890E}" type="slidenum">
              <a:rPr lang="el-GR" smtClean="0"/>
              <a:t>‹#›</a:t>
            </a:fld>
            <a:endParaRPr lang="el-GR"/>
          </a:p>
        </p:txBody>
      </p:sp>
    </p:spTree>
    <p:extLst>
      <p:ext uri="{BB962C8B-B14F-4D97-AF65-F5344CB8AC3E}">
        <p14:creationId xmlns:p14="http://schemas.microsoft.com/office/powerpoint/2010/main" val="820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E0A09A0-3AA9-426B-8C89-895AD0E7748F}" type="datetimeFigureOut">
              <a:rPr lang="el-GR" smtClean="0"/>
              <a:t>18/2/2022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6C22D3-FE03-4D96-A687-FDB01217890E}" type="slidenum">
              <a:rPr lang="el-GR" smtClean="0"/>
              <a:t>‹#›</a:t>
            </a:fld>
            <a:endParaRPr lang="el-GR"/>
          </a:p>
        </p:txBody>
      </p:sp>
    </p:spTree>
    <p:extLst>
      <p:ext uri="{BB962C8B-B14F-4D97-AF65-F5344CB8AC3E}">
        <p14:creationId xmlns:p14="http://schemas.microsoft.com/office/powerpoint/2010/main" val="301630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0A09A0-3AA9-426B-8C89-895AD0E7748F}" type="datetimeFigureOut">
              <a:rPr lang="el-GR" smtClean="0"/>
              <a:t>18/2/2022</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6C22D3-FE03-4D96-A687-FDB01217890E}"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106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20000"/>
                <a:lumOff val="80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8E269F-2A41-4EC9-B19D-E867B3C0DAE5}"/>
              </a:ext>
            </a:extLst>
          </p:cNvPr>
          <p:cNvSpPr>
            <a:spLocks noGrp="1"/>
          </p:cNvSpPr>
          <p:nvPr>
            <p:ph type="title"/>
          </p:nvPr>
        </p:nvSpPr>
        <p:spPr>
          <a:xfrm>
            <a:off x="802433" y="121298"/>
            <a:ext cx="10896601" cy="1156996"/>
          </a:xfrm>
        </p:spPr>
        <p:txBody>
          <a:bodyPr>
            <a:normAutofit/>
          </a:bodyPr>
          <a:lstStyle/>
          <a:p>
            <a:pPr algn="l"/>
            <a:r>
              <a:rPr lang="el-GR" sz="1800" b="1" dirty="0"/>
              <a:t>ΤΟ ΕΠΙΠΕΔΟ ΥΓΕΙΑΣ ΤΩΝ ΕΡΓΑΖΟΜΕΝΩΝ ΣΕ Β’ΒΑΘΜΙΟ ΝΟΣΟΚΟΜΕΙΟ </a:t>
            </a:r>
            <a:br>
              <a:rPr lang="el-GR" sz="1800" b="1" dirty="0"/>
            </a:br>
            <a:r>
              <a:rPr lang="el-GR" sz="1800" b="1" dirty="0"/>
              <a:t>ΤΗΣ ΠΕΡΙΦΕΡΕΙΑΣ ΚΑΤΑ ΤΗ ΔΙΑΡΚΕΙΑ ΤΗΣ ΠΑΝΔΗΜΙΑΣ</a:t>
            </a:r>
            <a:br>
              <a:rPr lang="en-US" sz="1400" dirty="0">
                <a:latin typeface="Arial Rounded MT Bold" panose="020F0704030504030204" pitchFamily="34" charset="0"/>
              </a:rPr>
            </a:br>
            <a:r>
              <a:rPr lang="el-GR" sz="1600" dirty="0"/>
              <a:t>Καπλάνη Αθανασία</a:t>
            </a:r>
            <a:r>
              <a:rPr lang="el-GR" sz="1600" baseline="30000" dirty="0"/>
              <a:t>1</a:t>
            </a:r>
            <a:r>
              <a:rPr lang="el-GR" sz="1600" dirty="0"/>
              <a:t>, </a:t>
            </a:r>
            <a:r>
              <a:rPr lang="el-GR" sz="1600" dirty="0" err="1"/>
              <a:t>Ξυδέα-Κικεμένη</a:t>
            </a:r>
            <a:r>
              <a:rPr lang="el-GR" sz="1600" dirty="0"/>
              <a:t> Αναστασία</a:t>
            </a:r>
            <a:r>
              <a:rPr lang="el-GR" sz="1600" baseline="30000" dirty="0"/>
              <a:t>2</a:t>
            </a:r>
            <a:br>
              <a:rPr lang="el-GR" sz="1600" baseline="30000" dirty="0"/>
            </a:br>
            <a:br>
              <a:rPr lang="en-US" sz="1400" baseline="30000" dirty="0">
                <a:latin typeface="Arial Rounded MT Bold" panose="020F0704030504030204" pitchFamily="34" charset="0"/>
              </a:rPr>
            </a:br>
            <a:r>
              <a:rPr lang="en-US" sz="1400" baseline="30000" dirty="0">
                <a:latin typeface="Arial Rounded MT Bold" panose="020F0704030504030204" pitchFamily="34" charset="0"/>
              </a:rPr>
              <a:t>1</a:t>
            </a:r>
            <a:r>
              <a:rPr lang="el-GR" sz="1400" baseline="30000" dirty="0"/>
              <a:t>. Νοσηλεύτρια </a:t>
            </a:r>
            <a:r>
              <a:rPr lang="el-GR" sz="1400" baseline="30000" dirty="0" err="1"/>
              <a:t>Msc</a:t>
            </a:r>
            <a:r>
              <a:rPr lang="el-GR" sz="1400" baseline="30000" dirty="0"/>
              <a:t>, Προϊσταμένη </a:t>
            </a:r>
            <a:r>
              <a:rPr lang="el-GR" sz="1400" baseline="30000" dirty="0" err="1"/>
              <a:t>ΧειρουγείουΓ.Ν</a:t>
            </a:r>
            <a:r>
              <a:rPr lang="el-GR" sz="1400" baseline="30000" dirty="0"/>
              <a:t>. Σύρου «</a:t>
            </a:r>
            <a:r>
              <a:rPr lang="el-GR" sz="1400" baseline="30000" dirty="0" err="1"/>
              <a:t>Βαρδάκειο</a:t>
            </a:r>
            <a:r>
              <a:rPr lang="el-GR" sz="1400" baseline="30000" dirty="0"/>
              <a:t> και </a:t>
            </a:r>
            <a:r>
              <a:rPr lang="el-GR" sz="1400" baseline="30000" dirty="0" err="1"/>
              <a:t>Πρώιο</a:t>
            </a:r>
            <a:r>
              <a:rPr lang="el-GR" sz="1400" baseline="30000" dirty="0"/>
              <a:t>»</a:t>
            </a:r>
            <a:br>
              <a:rPr lang="el-GR" sz="1400" baseline="30000" dirty="0"/>
            </a:br>
            <a:r>
              <a:rPr lang="el-GR" sz="1400" baseline="30000" dirty="0"/>
              <a:t>2. Αναπληρώτρια Καθηγήτρια Επαγγελματικής Υγείας Τμήμα Πολιτικών Δημόσιας Υγείας, Σχολή Δημόσιας Υγείας, Πανεπιστήμιο Δυτικής Αττικής</a:t>
            </a:r>
          </a:p>
        </p:txBody>
      </p:sp>
      <p:sp>
        <p:nvSpPr>
          <p:cNvPr id="5" name="Θέση περιεχομένου 4">
            <a:extLst>
              <a:ext uri="{FF2B5EF4-FFF2-40B4-BE49-F238E27FC236}">
                <a16:creationId xmlns:a16="http://schemas.microsoft.com/office/drawing/2014/main" id="{89D3A846-D3E2-4677-AE44-CF37E8072BF3}"/>
              </a:ext>
            </a:extLst>
          </p:cNvPr>
          <p:cNvSpPr>
            <a:spLocks noGrp="1"/>
          </p:cNvSpPr>
          <p:nvPr>
            <p:ph sz="half" idx="1"/>
          </p:nvPr>
        </p:nvSpPr>
        <p:spPr>
          <a:xfrm>
            <a:off x="279918" y="1922107"/>
            <a:ext cx="4833258" cy="4590660"/>
          </a:xfrm>
          <a:solidFill>
            <a:schemeClr val="accent4">
              <a:lumMod val="40000"/>
              <a:lumOff val="60000"/>
            </a:schemeClr>
          </a:solidFill>
        </p:spPr>
        <p:txBody>
          <a:bodyPr>
            <a:normAutofit fontScale="55000" lnSpcReduction="20000"/>
          </a:bodyPr>
          <a:lstStyle/>
          <a:p>
            <a:pPr marL="0" lvl="0" indent="0">
              <a:lnSpc>
                <a:spcPct val="170000"/>
              </a:lnSpc>
              <a:spcBef>
                <a:spcPts val="1800"/>
              </a:spcBef>
              <a:buClr>
                <a:srgbClr val="D15A3E">
                  <a:lumMod val="75000"/>
                </a:srgbClr>
              </a:buClr>
              <a:buSzPct val="100000"/>
              <a:buNone/>
            </a:pPr>
            <a:r>
              <a:rPr lang="el-GR" sz="1800" cap="none" dirty="0">
                <a:solidFill>
                  <a:srgbClr val="C00000"/>
                </a:solidFill>
                <a:latin typeface="Arial"/>
              </a:rPr>
              <a:t>Εισαγωγή</a:t>
            </a:r>
          </a:p>
          <a:p>
            <a:pPr lvl="0">
              <a:lnSpc>
                <a:spcPct val="170000"/>
              </a:lnSpc>
              <a:spcBef>
                <a:spcPts val="1800"/>
              </a:spcBef>
              <a:buClr>
                <a:srgbClr val="D15A3E">
                  <a:lumMod val="75000"/>
                </a:srgbClr>
              </a:buClr>
              <a:buSzPct val="100000"/>
              <a:buFont typeface="Arial" pitchFamily="34" charset="0"/>
              <a:buChar char="▪"/>
            </a:pPr>
            <a:r>
              <a:rPr lang="el-GR" sz="1800" cap="none" dirty="0">
                <a:solidFill>
                  <a:srgbClr val="2D2E2D"/>
                </a:solidFill>
                <a:latin typeface="Arial"/>
              </a:rPr>
              <a:t>Η υγεία, σύμφωνα με τον ΠΟΥ, δεν αποτελεί μόνο την απουσία μιας νόσου ή αναπηρίας αλλά την πλήρη σωματική, ψυχική και κοινωνική ευεξία.</a:t>
            </a:r>
          </a:p>
          <a:p>
            <a:pPr lvl="0">
              <a:lnSpc>
                <a:spcPct val="170000"/>
              </a:lnSpc>
              <a:spcBef>
                <a:spcPts val="1800"/>
              </a:spcBef>
              <a:buClr>
                <a:srgbClr val="D15A3E">
                  <a:lumMod val="75000"/>
                </a:srgbClr>
              </a:buClr>
              <a:buSzPct val="100000"/>
              <a:buFont typeface="Arial" pitchFamily="34" charset="0"/>
              <a:buChar char="▪"/>
            </a:pPr>
            <a:r>
              <a:rPr lang="el-GR" sz="1800" cap="none" dirty="0">
                <a:solidFill>
                  <a:srgbClr val="2D2E2D"/>
                </a:solidFill>
                <a:latin typeface="Arial"/>
              </a:rPr>
              <a:t>Η εργασία επιδρά στο επίπεδο υγείας θετικά καθώς διαμορφώνει το εισόδημα και συμβάλει στην ψυχοκοινωνική ανάπτυξη του ατόμου. Ωστόσο, έχει και βλαπτικές επιδράσεις κυρίως λόγω της ανάπτυξης επαγγελματικών ασθενειών και την πρόκληση εργατικών ατυχημάτων.</a:t>
            </a:r>
          </a:p>
          <a:p>
            <a:pPr lvl="0">
              <a:lnSpc>
                <a:spcPct val="170000"/>
              </a:lnSpc>
              <a:spcBef>
                <a:spcPts val="1800"/>
              </a:spcBef>
              <a:buClr>
                <a:srgbClr val="D15A3E">
                  <a:lumMod val="75000"/>
                </a:srgbClr>
              </a:buClr>
              <a:buSzPct val="100000"/>
              <a:buFont typeface="Arial" pitchFamily="34" charset="0"/>
              <a:buChar char="▪"/>
            </a:pPr>
            <a:r>
              <a:rPr lang="el-GR" sz="1800" cap="none" dirty="0">
                <a:solidFill>
                  <a:srgbClr val="2D2E2D"/>
                </a:solidFill>
                <a:latin typeface="Arial"/>
              </a:rPr>
              <a:t>Οι υγιείς εργαζόμενοι είναι περισσότερο αποδοτικοί ενώ η εμφάνιση επαγγελματικών νόσων και εργατικών ατυχημάτων οδηγούν σε κόστη για τον ίδιο τον εργαζόμενο, την οικογένειά του, τον εργοδότη και το κράτος</a:t>
            </a:r>
          </a:p>
        </p:txBody>
      </p:sp>
      <p:sp>
        <p:nvSpPr>
          <p:cNvPr id="6" name="Θέση περιεχομένου 5">
            <a:extLst>
              <a:ext uri="{FF2B5EF4-FFF2-40B4-BE49-F238E27FC236}">
                <a16:creationId xmlns:a16="http://schemas.microsoft.com/office/drawing/2014/main" id="{136D2FC9-8554-49BB-B822-707D92C022AB}"/>
              </a:ext>
            </a:extLst>
          </p:cNvPr>
          <p:cNvSpPr>
            <a:spLocks noGrp="1"/>
          </p:cNvSpPr>
          <p:nvPr>
            <p:ph sz="half" idx="2"/>
          </p:nvPr>
        </p:nvSpPr>
        <p:spPr>
          <a:xfrm>
            <a:off x="6096000" y="3676261"/>
            <a:ext cx="5603034" cy="2836506"/>
          </a:xfrm>
          <a:solidFill>
            <a:schemeClr val="accent3">
              <a:lumMod val="40000"/>
              <a:lumOff val="60000"/>
            </a:schemeClr>
          </a:solidFill>
        </p:spPr>
        <p:txBody>
          <a:bodyPr>
            <a:normAutofit fontScale="55000" lnSpcReduction="20000"/>
          </a:bodyPr>
          <a:lstStyle/>
          <a:p>
            <a:pPr marL="0" lvl="0" indent="0">
              <a:lnSpc>
                <a:spcPct val="90000"/>
              </a:lnSpc>
              <a:spcBef>
                <a:spcPts val="1800"/>
              </a:spcBef>
              <a:buClr>
                <a:srgbClr val="D15A3E">
                  <a:lumMod val="75000"/>
                </a:srgbClr>
              </a:buClr>
              <a:buSzPct val="100000"/>
              <a:buNone/>
            </a:pPr>
            <a:r>
              <a:rPr lang="el-GR" sz="2400" cap="none" dirty="0">
                <a:solidFill>
                  <a:srgbClr val="D15A3E">
                    <a:lumMod val="75000"/>
                  </a:srgbClr>
                </a:solidFill>
                <a:latin typeface="Arial"/>
              </a:rPr>
              <a:t>         Υλικό και μέθοδος</a:t>
            </a:r>
          </a:p>
          <a:p>
            <a:pPr marL="685800" lvl="2" indent="-179388">
              <a:lnSpc>
                <a:spcPct val="170000"/>
              </a:lnSpc>
              <a:spcBef>
                <a:spcPts val="800"/>
              </a:spcBef>
              <a:buClr>
                <a:srgbClr val="D15A3E">
                  <a:lumMod val="75000"/>
                </a:srgbClr>
              </a:buClr>
              <a:buSzPct val="100000"/>
              <a:buFont typeface="Arial" pitchFamily="34" charset="0"/>
              <a:buChar char="▪"/>
            </a:pPr>
            <a:r>
              <a:rPr lang="el-GR" sz="1800" cap="none" dirty="0">
                <a:solidFill>
                  <a:srgbClr val="2D2E2D"/>
                </a:solidFill>
                <a:latin typeface="Arial"/>
              </a:rPr>
              <a:t>Το υλικό για τη μελέτη αποτέλεσαν οι 312 εργαζόμενοι του Γενικού Νοσοκομείου Σύρου «</a:t>
            </a:r>
            <a:r>
              <a:rPr lang="el-GR" sz="1800" cap="none" dirty="0" err="1">
                <a:solidFill>
                  <a:srgbClr val="2D2E2D"/>
                </a:solidFill>
                <a:latin typeface="Arial"/>
              </a:rPr>
              <a:t>Βαρδάκειο</a:t>
            </a:r>
            <a:r>
              <a:rPr lang="el-GR" sz="1800" cap="none" dirty="0">
                <a:solidFill>
                  <a:srgbClr val="2D2E2D"/>
                </a:solidFill>
                <a:latin typeface="Arial"/>
              </a:rPr>
              <a:t> και </a:t>
            </a:r>
            <a:r>
              <a:rPr lang="el-GR" sz="1800" cap="none" dirty="0" err="1">
                <a:solidFill>
                  <a:srgbClr val="2D2E2D"/>
                </a:solidFill>
                <a:latin typeface="Arial"/>
              </a:rPr>
              <a:t>Πρώιο</a:t>
            </a:r>
            <a:r>
              <a:rPr lang="el-GR" sz="1800" cap="none" dirty="0">
                <a:solidFill>
                  <a:srgbClr val="2D2E2D"/>
                </a:solidFill>
                <a:latin typeface="Arial"/>
              </a:rPr>
              <a:t>». </a:t>
            </a:r>
          </a:p>
          <a:p>
            <a:pPr marL="685800" lvl="2" indent="-179388">
              <a:lnSpc>
                <a:spcPct val="170000"/>
              </a:lnSpc>
              <a:spcBef>
                <a:spcPts val="800"/>
              </a:spcBef>
              <a:buClr>
                <a:srgbClr val="D15A3E">
                  <a:lumMod val="75000"/>
                </a:srgbClr>
              </a:buClr>
              <a:buSzPct val="100000"/>
              <a:buFont typeface="Arial" pitchFamily="34" charset="0"/>
              <a:buChar char="▪"/>
            </a:pPr>
            <a:r>
              <a:rPr lang="el-GR" sz="1800" cap="none" dirty="0">
                <a:solidFill>
                  <a:srgbClr val="2D2E2D"/>
                </a:solidFill>
                <a:latin typeface="Arial"/>
              </a:rPr>
              <a:t>Η συλλογή των δεδομένων πραγματοποιήθηκε Ιούνιο-Αύγουστο του 2020. Το ερωτηματολόγιο περιλάμβανε:</a:t>
            </a:r>
          </a:p>
          <a:p>
            <a:pPr marL="1143000" lvl="4" indent="-179388">
              <a:lnSpc>
                <a:spcPct val="170000"/>
              </a:lnSpc>
              <a:spcBef>
                <a:spcPts val="600"/>
              </a:spcBef>
              <a:buClr>
                <a:srgbClr val="D15A3E">
                  <a:lumMod val="75000"/>
                </a:srgbClr>
              </a:buClr>
              <a:buSzPct val="100000"/>
              <a:buFont typeface="Arial" pitchFamily="34" charset="0"/>
              <a:buChar char="▪"/>
            </a:pPr>
            <a:r>
              <a:rPr lang="el-GR" sz="1800" cap="none" dirty="0">
                <a:solidFill>
                  <a:srgbClr val="2D2E2D"/>
                </a:solidFill>
                <a:latin typeface="Arial"/>
              </a:rPr>
              <a:t>Ερωτηματολόγιο δημογραφικών στοιχείων</a:t>
            </a:r>
            <a:endParaRPr lang="en-US" sz="1800" cap="none" dirty="0">
              <a:solidFill>
                <a:srgbClr val="2D2E2D"/>
              </a:solidFill>
              <a:latin typeface="Arial"/>
            </a:endParaRPr>
          </a:p>
          <a:p>
            <a:pPr marL="1143000" lvl="4" indent="-179388">
              <a:lnSpc>
                <a:spcPct val="170000"/>
              </a:lnSpc>
              <a:spcBef>
                <a:spcPts val="600"/>
              </a:spcBef>
              <a:buClr>
                <a:srgbClr val="D15A3E">
                  <a:lumMod val="75000"/>
                </a:srgbClr>
              </a:buClr>
              <a:buSzPct val="100000"/>
              <a:buNone/>
            </a:pPr>
            <a:endParaRPr lang="el-GR" sz="1800" cap="none" dirty="0">
              <a:solidFill>
                <a:srgbClr val="2D2E2D"/>
              </a:solidFill>
              <a:latin typeface="Arial"/>
            </a:endParaRPr>
          </a:p>
          <a:p>
            <a:pPr marL="1143000" lvl="4" indent="-179388">
              <a:lnSpc>
                <a:spcPct val="170000"/>
              </a:lnSpc>
              <a:spcBef>
                <a:spcPts val="600"/>
              </a:spcBef>
              <a:buClr>
                <a:srgbClr val="D15A3E">
                  <a:lumMod val="75000"/>
                </a:srgbClr>
              </a:buClr>
              <a:buSzPct val="100000"/>
              <a:buFont typeface="Arial" pitchFamily="34" charset="0"/>
              <a:buChar char="▪"/>
            </a:pPr>
            <a:r>
              <a:rPr lang="el-GR" sz="1800" cap="none" dirty="0">
                <a:solidFill>
                  <a:srgbClr val="2D2E2D"/>
                </a:solidFill>
                <a:latin typeface="Arial"/>
              </a:rPr>
              <a:t>Την ελληνική έκδοση του ερωτηματολογίου γενικού επιπέδου υγείας SF-36 (RAND Health </a:t>
            </a:r>
            <a:r>
              <a:rPr lang="el-GR" sz="1800" cap="none" dirty="0" err="1">
                <a:solidFill>
                  <a:srgbClr val="2D2E2D"/>
                </a:solidFill>
                <a:latin typeface="Arial"/>
              </a:rPr>
              <a:t>Survey</a:t>
            </a:r>
            <a:r>
              <a:rPr lang="el-GR" sz="1800" cap="none" dirty="0">
                <a:solidFill>
                  <a:srgbClr val="2D2E2D"/>
                </a:solidFill>
                <a:latin typeface="Arial"/>
              </a:rPr>
              <a:t> 1.0) .</a:t>
            </a:r>
          </a:p>
          <a:p>
            <a:pPr marL="0" indent="0">
              <a:buNone/>
            </a:pPr>
            <a:endParaRPr lang="el-GR" dirty="0"/>
          </a:p>
        </p:txBody>
      </p:sp>
      <p:sp>
        <p:nvSpPr>
          <p:cNvPr id="7" name="TextBox 6">
            <a:extLst>
              <a:ext uri="{FF2B5EF4-FFF2-40B4-BE49-F238E27FC236}">
                <a16:creationId xmlns:a16="http://schemas.microsoft.com/office/drawing/2014/main" id="{751ED6B6-C173-4BB6-B76B-07103A71487C}"/>
              </a:ext>
            </a:extLst>
          </p:cNvPr>
          <p:cNvSpPr txBox="1"/>
          <p:nvPr/>
        </p:nvSpPr>
        <p:spPr>
          <a:xfrm>
            <a:off x="6095999" y="2068096"/>
            <a:ext cx="5603033" cy="1211614"/>
          </a:xfrm>
          <a:prstGeom prst="rect">
            <a:avLst/>
          </a:prstGeom>
          <a:solidFill>
            <a:schemeClr val="accent6">
              <a:lumMod val="40000"/>
              <a:lumOff val="60000"/>
            </a:schemeClr>
          </a:solidFill>
        </p:spPr>
        <p:txBody>
          <a:bodyPr wrap="square" rtlCol="0">
            <a:spAutoFit/>
          </a:bodyPr>
          <a:lstStyle/>
          <a:p>
            <a:pPr lvl="1" defTabSz="914400">
              <a:lnSpc>
                <a:spcPct val="90000"/>
              </a:lnSpc>
              <a:spcBef>
                <a:spcPts val="1800"/>
              </a:spcBef>
              <a:buClr>
                <a:srgbClr val="D15A3E">
                  <a:lumMod val="75000"/>
                </a:srgbClr>
              </a:buClr>
              <a:buSzPct val="100000"/>
            </a:pPr>
            <a:r>
              <a:rPr lang="el-GR" sz="1100" dirty="0">
                <a:solidFill>
                  <a:srgbClr val="D15A3E">
                    <a:lumMod val="75000"/>
                  </a:srgbClr>
                </a:solidFill>
                <a:latin typeface="Arial"/>
              </a:rPr>
              <a:t>Σκοπός</a:t>
            </a:r>
          </a:p>
          <a:p>
            <a:pPr marL="685800" lvl="2" indent="-179388" defTabSz="914400">
              <a:lnSpc>
                <a:spcPct val="90000"/>
              </a:lnSpc>
              <a:spcBef>
                <a:spcPts val="800"/>
              </a:spcBef>
              <a:buClr>
                <a:srgbClr val="D15A3E">
                  <a:lumMod val="75000"/>
                </a:srgbClr>
              </a:buClr>
              <a:buSzPct val="100000"/>
              <a:buFont typeface="Arial" pitchFamily="34" charset="0"/>
              <a:buChar char="▪"/>
            </a:pPr>
            <a:r>
              <a:rPr lang="el-GR" sz="1100" dirty="0">
                <a:solidFill>
                  <a:srgbClr val="2D2E2D"/>
                </a:solidFill>
                <a:latin typeface="Arial"/>
              </a:rPr>
              <a:t>η καταγραφή του δημογραφικού προφίλ και η αποτύπωση του επιπέδου υγείας των εργαζομένων ενός δευτεροβάθμιου γενικού νοσοκομείου της νησιωτικής χώρας.</a:t>
            </a:r>
          </a:p>
          <a:p>
            <a:pPr marL="685800" lvl="2" indent="-179388" defTabSz="914400">
              <a:lnSpc>
                <a:spcPct val="90000"/>
              </a:lnSpc>
              <a:spcBef>
                <a:spcPts val="800"/>
              </a:spcBef>
              <a:buClr>
                <a:srgbClr val="D15A3E">
                  <a:lumMod val="75000"/>
                </a:srgbClr>
              </a:buClr>
              <a:buSzPct val="100000"/>
              <a:buFont typeface="Arial" pitchFamily="34" charset="0"/>
              <a:buChar char="▪"/>
            </a:pPr>
            <a:r>
              <a:rPr lang="el-GR" sz="1100" dirty="0">
                <a:solidFill>
                  <a:srgbClr val="2D2E2D"/>
                </a:solidFill>
                <a:latin typeface="Arial"/>
              </a:rPr>
              <a:t>Επιπλέον στόχος η διερεύνηση και ο προσδιορισμός της σχέσης της υγείας των εργαζομένων με επιλεγμένες δημογραφικές μεταβλητές.</a:t>
            </a:r>
          </a:p>
        </p:txBody>
      </p:sp>
      <p:pic>
        <p:nvPicPr>
          <p:cNvPr id="8" name="Εικόνα 7">
            <a:extLst>
              <a:ext uri="{FF2B5EF4-FFF2-40B4-BE49-F238E27FC236}">
                <a16:creationId xmlns:a16="http://schemas.microsoft.com/office/drawing/2014/main" id="{0D6AD2CE-61B9-459F-8682-1843AF6D03E0}"/>
              </a:ext>
            </a:extLst>
          </p:cNvPr>
          <p:cNvPicPr>
            <a:picLocks noChangeAspect="1"/>
          </p:cNvPicPr>
          <p:nvPr/>
        </p:nvPicPr>
        <p:blipFill>
          <a:blip r:embed="rId2"/>
          <a:stretch>
            <a:fillRect/>
          </a:stretch>
        </p:blipFill>
        <p:spPr>
          <a:xfrm>
            <a:off x="7100596" y="71631"/>
            <a:ext cx="4598439" cy="901766"/>
          </a:xfrm>
          <a:prstGeom prst="rect">
            <a:avLst/>
          </a:prstGeom>
        </p:spPr>
      </p:pic>
    </p:spTree>
    <p:extLst>
      <p:ext uri="{BB962C8B-B14F-4D97-AF65-F5344CB8AC3E}">
        <p14:creationId xmlns:p14="http://schemas.microsoft.com/office/powerpoint/2010/main" val="276310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5F83B459-52B7-45BF-BEFB-731C0C185165}"/>
              </a:ext>
            </a:extLst>
          </p:cNvPr>
          <p:cNvPicPr>
            <a:picLocks noChangeAspect="1"/>
          </p:cNvPicPr>
          <p:nvPr/>
        </p:nvPicPr>
        <p:blipFill>
          <a:blip r:embed="rId2"/>
          <a:stretch>
            <a:fillRect/>
          </a:stretch>
        </p:blipFill>
        <p:spPr>
          <a:xfrm>
            <a:off x="3670929" y="2283021"/>
            <a:ext cx="2631207" cy="1599054"/>
          </a:xfrm>
          <a:prstGeom prst="rect">
            <a:avLst/>
          </a:prstGeom>
        </p:spPr>
      </p:pic>
      <p:sp>
        <p:nvSpPr>
          <p:cNvPr id="5" name="Τίτλος 3">
            <a:extLst>
              <a:ext uri="{FF2B5EF4-FFF2-40B4-BE49-F238E27FC236}">
                <a16:creationId xmlns:a16="http://schemas.microsoft.com/office/drawing/2014/main" id="{BCF9A401-F901-461B-81E2-AA225FE2FBC2}"/>
              </a:ext>
            </a:extLst>
          </p:cNvPr>
          <p:cNvSpPr>
            <a:spLocks noGrp="1"/>
          </p:cNvSpPr>
          <p:nvPr>
            <p:ph type="title"/>
          </p:nvPr>
        </p:nvSpPr>
        <p:spPr>
          <a:xfrm>
            <a:off x="457201" y="242597"/>
            <a:ext cx="11374016" cy="1110342"/>
          </a:xfrm>
          <a:noFill/>
        </p:spPr>
        <p:txBody>
          <a:bodyPr>
            <a:normAutofit fontScale="90000"/>
          </a:bodyPr>
          <a:lstStyle/>
          <a:p>
            <a:pPr algn="l"/>
            <a:r>
              <a:rPr lang="el-GR" sz="1800" b="1" dirty="0"/>
              <a:t>ΤΟ ΕΠΙΠΕΔΟ ΥΓΕΙΑΣ ΤΩΝ ΕΡΓΑΖΟΜΕΝΩΝ ΣΕ Β’ΒΑΘΜΙΟ ΝΟΣΟΚΟΜΕΙΟ </a:t>
            </a:r>
            <a:br>
              <a:rPr lang="el-GR" sz="1800" b="1" dirty="0"/>
            </a:br>
            <a:r>
              <a:rPr lang="el-GR" sz="1800" b="1" dirty="0"/>
              <a:t>ΤΗΣ ΠΕΡΙΦΕΡΕΙΑΣ ΚΑΤΑ ΤΗ ΔΙΑΡΚΕΙΑ ΤΗΣ ΠΑΝΔΗΜΙΑΣ</a:t>
            </a:r>
            <a:br>
              <a:rPr lang="en-US" sz="1400" dirty="0">
                <a:latin typeface="Arial Rounded MT Bold" panose="020F0704030504030204" pitchFamily="34" charset="0"/>
              </a:rPr>
            </a:br>
            <a:r>
              <a:rPr lang="el-GR" sz="1600" dirty="0" err="1"/>
              <a:t>Καπλανη</a:t>
            </a:r>
            <a:r>
              <a:rPr lang="el-GR" sz="1600" dirty="0"/>
              <a:t> Αθανασια</a:t>
            </a:r>
            <a:r>
              <a:rPr lang="el-GR" sz="1600" baseline="30000" dirty="0"/>
              <a:t>1</a:t>
            </a:r>
            <a:r>
              <a:rPr lang="el-GR" sz="1600" dirty="0"/>
              <a:t>, </a:t>
            </a:r>
            <a:r>
              <a:rPr lang="el-GR" sz="1600" dirty="0" err="1"/>
              <a:t>Ξυδεα-Κικεμενη</a:t>
            </a:r>
            <a:r>
              <a:rPr lang="el-GR" sz="1600" dirty="0"/>
              <a:t> Αναστασια</a:t>
            </a:r>
            <a:r>
              <a:rPr lang="el-GR" sz="1600" baseline="30000" dirty="0"/>
              <a:t>2</a:t>
            </a:r>
            <a:br>
              <a:rPr lang="el-GR" sz="1600" baseline="30000" dirty="0"/>
            </a:br>
            <a:br>
              <a:rPr lang="en-US" sz="1400" baseline="30000" dirty="0">
                <a:latin typeface="Arial Rounded MT Bold" panose="020F0704030504030204" pitchFamily="34" charset="0"/>
              </a:rPr>
            </a:br>
            <a:r>
              <a:rPr lang="en-US" sz="1400" baseline="30000" dirty="0">
                <a:latin typeface="Arial Rounded MT Bold" panose="020F0704030504030204" pitchFamily="34" charset="0"/>
              </a:rPr>
              <a:t>1</a:t>
            </a:r>
            <a:r>
              <a:rPr lang="el-GR" sz="1400" baseline="30000" dirty="0"/>
              <a:t>. Νοσηλεύτρια </a:t>
            </a:r>
            <a:r>
              <a:rPr lang="el-GR" sz="1400" baseline="30000" dirty="0" err="1"/>
              <a:t>Msc</a:t>
            </a:r>
            <a:r>
              <a:rPr lang="el-GR" sz="1400" baseline="30000" dirty="0"/>
              <a:t>, Προϊσταμένη </a:t>
            </a:r>
            <a:r>
              <a:rPr lang="el-GR" sz="1400" baseline="30000" dirty="0" err="1"/>
              <a:t>ΧειρουγείουΓ.Ν</a:t>
            </a:r>
            <a:r>
              <a:rPr lang="el-GR" sz="1400" baseline="30000" dirty="0"/>
              <a:t>. Σύρου «</a:t>
            </a:r>
            <a:r>
              <a:rPr lang="el-GR" sz="1400" baseline="30000" dirty="0" err="1"/>
              <a:t>Βαρδάκειο</a:t>
            </a:r>
            <a:r>
              <a:rPr lang="el-GR" sz="1400" baseline="30000" dirty="0"/>
              <a:t> και </a:t>
            </a:r>
            <a:r>
              <a:rPr lang="el-GR" sz="1400" baseline="30000" dirty="0" err="1"/>
              <a:t>Πρώιο</a:t>
            </a:r>
            <a:r>
              <a:rPr lang="el-GR" sz="1400" baseline="30000" dirty="0"/>
              <a:t>»</a:t>
            </a:r>
            <a:br>
              <a:rPr lang="el-GR" sz="1400" baseline="30000" dirty="0"/>
            </a:br>
            <a:r>
              <a:rPr lang="el-GR" sz="1400" baseline="30000" dirty="0"/>
              <a:t>2. Αναπληρώτρια Καθηγήτρια Επαγγελματικής Υγείας Τμήμα Πολιτικών Δημόσιας Υγείας, Σχολή Δημόσιας Υγείας, Πανεπιστήμιο Δυτικής Αττικής</a:t>
            </a:r>
          </a:p>
        </p:txBody>
      </p:sp>
      <p:sp>
        <p:nvSpPr>
          <p:cNvPr id="3" name="Θέση περιεχομένου 2">
            <a:extLst>
              <a:ext uri="{FF2B5EF4-FFF2-40B4-BE49-F238E27FC236}">
                <a16:creationId xmlns:a16="http://schemas.microsoft.com/office/drawing/2014/main" id="{0D7F37D8-0FAF-41F4-B8F6-6B430EA2654D}"/>
              </a:ext>
            </a:extLst>
          </p:cNvPr>
          <p:cNvSpPr>
            <a:spLocks noGrp="1"/>
          </p:cNvSpPr>
          <p:nvPr>
            <p:ph sz="half" idx="1"/>
          </p:nvPr>
        </p:nvSpPr>
        <p:spPr>
          <a:xfrm>
            <a:off x="326571" y="1520891"/>
            <a:ext cx="5563295" cy="2799182"/>
          </a:xfrm>
        </p:spPr>
        <p:txBody>
          <a:bodyPr>
            <a:normAutofit fontScale="55000" lnSpcReduction="20000"/>
          </a:bodyPr>
          <a:lstStyle/>
          <a:p>
            <a:pPr>
              <a:lnSpc>
                <a:spcPct val="120000"/>
              </a:lnSpc>
              <a:spcBef>
                <a:spcPts val="1800"/>
              </a:spcBef>
              <a:buClr>
                <a:srgbClr val="D15A3E">
                  <a:lumMod val="75000"/>
                </a:srgbClr>
              </a:buClr>
              <a:buSzPct val="100000"/>
              <a:buFont typeface="Arial" pitchFamily="34" charset="0"/>
              <a:buChar char="▪"/>
            </a:pPr>
            <a:r>
              <a:rPr lang="el-GR" cap="none" dirty="0">
                <a:solidFill>
                  <a:srgbClr val="C00000"/>
                </a:solidFill>
                <a:latin typeface="Arial"/>
              </a:rPr>
              <a:t>Αποτελέσματα</a:t>
            </a:r>
            <a:endParaRPr lang="el-GR" sz="1900" cap="none" dirty="0">
              <a:solidFill>
                <a:srgbClr val="2D2E2D"/>
              </a:solidFill>
              <a:latin typeface="Arial"/>
            </a:endParaRPr>
          </a:p>
          <a:p>
            <a:pPr lvl="0">
              <a:lnSpc>
                <a:spcPct val="170000"/>
              </a:lnSpc>
              <a:spcBef>
                <a:spcPts val="1800"/>
              </a:spcBef>
              <a:buClr>
                <a:srgbClr val="D15A3E">
                  <a:lumMod val="75000"/>
                </a:srgbClr>
              </a:buClr>
              <a:buSzPct val="100000"/>
              <a:buFont typeface="Arial" pitchFamily="34" charset="0"/>
              <a:buChar char="▪"/>
            </a:pPr>
            <a:r>
              <a:rPr lang="el-GR" sz="1900" cap="none" dirty="0">
                <a:solidFill>
                  <a:srgbClr val="2D2E2D"/>
                </a:solidFill>
                <a:latin typeface="Arial"/>
              </a:rPr>
              <a:t>Το δείγμα αποτέλεσαν 148 εργαζόμενοι του Γ.Ν. Σύρου, οι οποίοι απάντησαν στα ερωτηματολόγια (ποσοστό συμμετοχής: 59,2%)</a:t>
            </a:r>
          </a:p>
          <a:p>
            <a:pPr lvl="0">
              <a:lnSpc>
                <a:spcPct val="120000"/>
              </a:lnSpc>
              <a:spcBef>
                <a:spcPts val="1800"/>
              </a:spcBef>
              <a:buClr>
                <a:srgbClr val="D15A3E">
                  <a:lumMod val="75000"/>
                </a:srgbClr>
              </a:buClr>
              <a:buSzPct val="100000"/>
              <a:buFont typeface="Arial" pitchFamily="34" charset="0"/>
              <a:buChar char="▪"/>
            </a:pPr>
            <a:r>
              <a:rPr lang="el-GR" sz="1900" cap="none" dirty="0">
                <a:solidFill>
                  <a:srgbClr val="2D2E2D"/>
                </a:solidFill>
                <a:latin typeface="Arial"/>
              </a:rPr>
              <a:t>Οι άνδρες αποτέλεσαν το 29,1% του δείγματος και οι γυναίκες το 70,9%</a:t>
            </a:r>
          </a:p>
          <a:p>
            <a:pPr lvl="0">
              <a:lnSpc>
                <a:spcPct val="120000"/>
              </a:lnSpc>
              <a:spcBef>
                <a:spcPts val="1800"/>
              </a:spcBef>
              <a:buClr>
                <a:srgbClr val="D15A3E">
                  <a:lumMod val="75000"/>
                </a:srgbClr>
              </a:buClr>
              <a:buSzPct val="100000"/>
              <a:buFont typeface="Arial" pitchFamily="34" charset="0"/>
              <a:buChar char="▪"/>
            </a:pPr>
            <a:r>
              <a:rPr lang="el-GR" sz="1900" cap="none" dirty="0">
                <a:solidFill>
                  <a:srgbClr val="2D2E2D"/>
                </a:solidFill>
                <a:latin typeface="Arial"/>
              </a:rPr>
              <a:t>Η μέση ηλικία ήταν 44,92 έτη (</a:t>
            </a:r>
            <a:r>
              <a:rPr lang="en-US" sz="1900" cap="none" dirty="0" err="1">
                <a:solidFill>
                  <a:srgbClr val="2D2E2D"/>
                </a:solidFill>
                <a:latin typeface="Arial"/>
              </a:rPr>
              <a:t>sd</a:t>
            </a:r>
            <a:r>
              <a:rPr lang="en-US" sz="1900" cap="none" dirty="0">
                <a:solidFill>
                  <a:srgbClr val="2D2E2D"/>
                </a:solidFill>
                <a:latin typeface="Arial"/>
              </a:rPr>
              <a:t>=</a:t>
            </a:r>
            <a:r>
              <a:rPr lang="el-GR" sz="1900" cap="none" dirty="0">
                <a:solidFill>
                  <a:srgbClr val="2D2E2D"/>
                </a:solidFill>
                <a:latin typeface="Arial"/>
              </a:rPr>
              <a:t>9,58)</a:t>
            </a:r>
          </a:p>
          <a:p>
            <a:pPr lvl="0">
              <a:lnSpc>
                <a:spcPct val="120000"/>
              </a:lnSpc>
              <a:spcBef>
                <a:spcPts val="1800"/>
              </a:spcBef>
              <a:buClr>
                <a:srgbClr val="D15A3E">
                  <a:lumMod val="75000"/>
                </a:srgbClr>
              </a:buClr>
              <a:buSzPct val="100000"/>
              <a:buFont typeface="Arial" pitchFamily="34" charset="0"/>
              <a:buChar char="▪"/>
            </a:pPr>
            <a:r>
              <a:rPr lang="el-GR" sz="1900" cap="none" dirty="0">
                <a:solidFill>
                  <a:srgbClr val="2D2E2D"/>
                </a:solidFill>
                <a:latin typeface="Arial"/>
              </a:rPr>
              <a:t>61% δήλωσαν έγγαμοι και 75% γονείς</a:t>
            </a:r>
          </a:p>
          <a:p>
            <a:pPr lvl="0">
              <a:lnSpc>
                <a:spcPct val="120000"/>
              </a:lnSpc>
              <a:spcBef>
                <a:spcPts val="1800"/>
              </a:spcBef>
              <a:buClr>
                <a:srgbClr val="D15A3E">
                  <a:lumMod val="75000"/>
                </a:srgbClr>
              </a:buClr>
              <a:buSzPct val="100000"/>
              <a:buFont typeface="Arial" pitchFamily="34" charset="0"/>
              <a:buChar char="▪"/>
            </a:pPr>
            <a:r>
              <a:rPr lang="el-GR" sz="1900" cap="none" dirty="0">
                <a:solidFill>
                  <a:srgbClr val="2D2E2D"/>
                </a:solidFill>
                <a:latin typeface="Arial"/>
              </a:rPr>
              <a:t>Την πλειοψηφία του δείγματος αποτέλεσαν οι νοσηλευτές (31,5%)</a:t>
            </a:r>
          </a:p>
          <a:p>
            <a:endParaRPr lang="el-GR" dirty="0"/>
          </a:p>
        </p:txBody>
      </p:sp>
      <p:pic>
        <p:nvPicPr>
          <p:cNvPr id="14" name="Θέση περιεχομένου 13">
            <a:extLst>
              <a:ext uri="{FF2B5EF4-FFF2-40B4-BE49-F238E27FC236}">
                <a16:creationId xmlns:a16="http://schemas.microsoft.com/office/drawing/2014/main" id="{F13246D9-01B5-4224-9EF4-67BBA5D72209}"/>
              </a:ext>
            </a:extLst>
          </p:cNvPr>
          <p:cNvPicPr>
            <a:picLocks noGrp="1" noChangeAspect="1"/>
          </p:cNvPicPr>
          <p:nvPr>
            <p:ph sz="half" idx="2"/>
          </p:nvPr>
        </p:nvPicPr>
        <p:blipFill>
          <a:blip r:embed="rId3"/>
          <a:stretch>
            <a:fillRect/>
          </a:stretch>
        </p:blipFill>
        <p:spPr>
          <a:xfrm>
            <a:off x="6494079" y="1169700"/>
            <a:ext cx="3026104" cy="1704130"/>
          </a:xfrm>
          <a:prstGeom prst="rect">
            <a:avLst/>
          </a:prstGeom>
        </p:spPr>
      </p:pic>
      <p:pic>
        <p:nvPicPr>
          <p:cNvPr id="6" name="Εικόνα 5">
            <a:extLst>
              <a:ext uri="{FF2B5EF4-FFF2-40B4-BE49-F238E27FC236}">
                <a16:creationId xmlns:a16="http://schemas.microsoft.com/office/drawing/2014/main" id="{D55A54E7-4339-4EE1-B3B6-0E9170472C9C}"/>
              </a:ext>
            </a:extLst>
          </p:cNvPr>
          <p:cNvPicPr>
            <a:picLocks noChangeAspect="1"/>
          </p:cNvPicPr>
          <p:nvPr/>
        </p:nvPicPr>
        <p:blipFill>
          <a:blip r:embed="rId4"/>
          <a:stretch>
            <a:fillRect/>
          </a:stretch>
        </p:blipFill>
        <p:spPr>
          <a:xfrm>
            <a:off x="7138017" y="164580"/>
            <a:ext cx="4596782" cy="902286"/>
          </a:xfrm>
          <a:prstGeom prst="rect">
            <a:avLst/>
          </a:prstGeom>
        </p:spPr>
      </p:pic>
      <p:pic>
        <p:nvPicPr>
          <p:cNvPr id="7" name="Εικόνα 6">
            <a:extLst>
              <a:ext uri="{FF2B5EF4-FFF2-40B4-BE49-F238E27FC236}">
                <a16:creationId xmlns:a16="http://schemas.microsoft.com/office/drawing/2014/main" id="{22D6D912-4D74-484E-B945-7516ADFD37F5}"/>
              </a:ext>
            </a:extLst>
          </p:cNvPr>
          <p:cNvPicPr>
            <a:picLocks noChangeAspect="1"/>
          </p:cNvPicPr>
          <p:nvPr/>
        </p:nvPicPr>
        <p:blipFill>
          <a:blip r:embed="rId5"/>
          <a:stretch>
            <a:fillRect/>
          </a:stretch>
        </p:blipFill>
        <p:spPr>
          <a:xfrm>
            <a:off x="5641072" y="4592727"/>
            <a:ext cx="2637485" cy="1606566"/>
          </a:xfrm>
          <a:prstGeom prst="rect">
            <a:avLst/>
          </a:prstGeom>
        </p:spPr>
      </p:pic>
      <p:pic>
        <p:nvPicPr>
          <p:cNvPr id="11" name="Εικόνα 10">
            <a:extLst>
              <a:ext uri="{FF2B5EF4-FFF2-40B4-BE49-F238E27FC236}">
                <a16:creationId xmlns:a16="http://schemas.microsoft.com/office/drawing/2014/main" id="{33BB200C-9A4C-4C76-96D9-34C30AA15106}"/>
              </a:ext>
            </a:extLst>
          </p:cNvPr>
          <p:cNvPicPr>
            <a:picLocks noChangeAspect="1"/>
          </p:cNvPicPr>
          <p:nvPr/>
        </p:nvPicPr>
        <p:blipFill>
          <a:blip r:embed="rId6"/>
          <a:stretch>
            <a:fillRect/>
          </a:stretch>
        </p:blipFill>
        <p:spPr>
          <a:xfrm>
            <a:off x="9603960" y="1144883"/>
            <a:ext cx="2462997" cy="5134621"/>
          </a:xfrm>
          <a:prstGeom prst="rect">
            <a:avLst/>
          </a:prstGeom>
        </p:spPr>
      </p:pic>
      <p:pic>
        <p:nvPicPr>
          <p:cNvPr id="13" name="Εικόνα 12">
            <a:extLst>
              <a:ext uri="{FF2B5EF4-FFF2-40B4-BE49-F238E27FC236}">
                <a16:creationId xmlns:a16="http://schemas.microsoft.com/office/drawing/2014/main" id="{CF33AA39-A8C2-4667-B65C-E44CA13F04E4}"/>
              </a:ext>
            </a:extLst>
          </p:cNvPr>
          <p:cNvPicPr>
            <a:picLocks noChangeAspect="1"/>
          </p:cNvPicPr>
          <p:nvPr/>
        </p:nvPicPr>
        <p:blipFill>
          <a:blip r:embed="rId7"/>
          <a:stretch>
            <a:fillRect/>
          </a:stretch>
        </p:blipFill>
        <p:spPr>
          <a:xfrm>
            <a:off x="6423623" y="2976589"/>
            <a:ext cx="3167016" cy="1599054"/>
          </a:xfrm>
          <a:prstGeom prst="rect">
            <a:avLst/>
          </a:prstGeom>
        </p:spPr>
      </p:pic>
      <p:pic>
        <p:nvPicPr>
          <p:cNvPr id="15" name="Εικόνα 14">
            <a:extLst>
              <a:ext uri="{FF2B5EF4-FFF2-40B4-BE49-F238E27FC236}">
                <a16:creationId xmlns:a16="http://schemas.microsoft.com/office/drawing/2014/main" id="{81071E5D-8EFA-48D9-86E0-304FB0B27B41}"/>
              </a:ext>
            </a:extLst>
          </p:cNvPr>
          <p:cNvPicPr>
            <a:picLocks noChangeAspect="1"/>
          </p:cNvPicPr>
          <p:nvPr/>
        </p:nvPicPr>
        <p:blipFill>
          <a:blip r:embed="rId8"/>
          <a:stretch>
            <a:fillRect/>
          </a:stretch>
        </p:blipFill>
        <p:spPr>
          <a:xfrm>
            <a:off x="537685" y="4240555"/>
            <a:ext cx="4127350" cy="2121592"/>
          </a:xfrm>
          <a:prstGeom prst="rect">
            <a:avLst/>
          </a:prstGeom>
        </p:spPr>
      </p:pic>
    </p:spTree>
    <p:extLst>
      <p:ext uri="{BB962C8B-B14F-4D97-AF65-F5344CB8AC3E}">
        <p14:creationId xmlns:p14="http://schemas.microsoft.com/office/powerpoint/2010/main" val="13061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57C2D580-8E07-4742-9E16-4EF684ED2994}"/>
              </a:ext>
            </a:extLst>
          </p:cNvPr>
          <p:cNvSpPr/>
          <p:nvPr/>
        </p:nvSpPr>
        <p:spPr>
          <a:xfrm>
            <a:off x="3048000" y="2849450"/>
            <a:ext cx="6096000" cy="953915"/>
          </a:xfrm>
          <a:prstGeom prst="rect">
            <a:avLst/>
          </a:prstGeom>
        </p:spPr>
        <p:txBody>
          <a:bodyPr>
            <a:spAutoFit/>
          </a:bodyPr>
          <a:lstStyle/>
          <a:p>
            <a:pPr marR="38100" lvl="0" algn="ctr">
              <a:lnSpc>
                <a:spcPts val="1600"/>
              </a:lnSpc>
              <a:spcBef>
                <a:spcPts val="600"/>
              </a:spcBef>
            </a:pPr>
            <a:br>
              <a:rPr lang="el-GR" sz="2800" dirty="0">
                <a:solidFill>
                  <a:srgbClr val="000000"/>
                </a:solidFill>
                <a:ea typeface="Times New Roman"/>
                <a:cs typeface="Times New Roman"/>
              </a:rPr>
            </a:br>
            <a:br>
              <a:rPr lang="el-GR" sz="2800" dirty="0">
                <a:solidFill>
                  <a:srgbClr val="000000"/>
                </a:solidFill>
                <a:ea typeface="Times New Roman"/>
                <a:cs typeface="Times New Roman"/>
              </a:rPr>
            </a:br>
            <a:br>
              <a:rPr lang="el-GR" sz="2800" dirty="0">
                <a:solidFill>
                  <a:srgbClr val="000000"/>
                </a:solidFill>
                <a:ea typeface="Times New Roman"/>
                <a:cs typeface="Times New Roman"/>
              </a:rPr>
            </a:br>
            <a:endParaRPr lang="el-GR" sz="2800" dirty="0">
              <a:solidFill>
                <a:srgbClr val="000000"/>
              </a:solidFill>
              <a:ea typeface="Times New Roman"/>
              <a:cs typeface="Times New Roman"/>
            </a:endParaRPr>
          </a:p>
        </p:txBody>
      </p:sp>
      <p:sp>
        <p:nvSpPr>
          <p:cNvPr id="12" name="TextBox 11">
            <a:extLst>
              <a:ext uri="{FF2B5EF4-FFF2-40B4-BE49-F238E27FC236}">
                <a16:creationId xmlns:a16="http://schemas.microsoft.com/office/drawing/2014/main" id="{00089346-C2CA-46A1-B670-B81FC36544CA}"/>
              </a:ext>
            </a:extLst>
          </p:cNvPr>
          <p:cNvSpPr txBox="1"/>
          <p:nvPr/>
        </p:nvSpPr>
        <p:spPr>
          <a:xfrm>
            <a:off x="0" y="171033"/>
            <a:ext cx="6615404" cy="6235553"/>
          </a:xfrm>
          <a:prstGeom prst="rect">
            <a:avLst/>
          </a:prstGeom>
          <a:solidFill>
            <a:schemeClr val="accent4">
              <a:lumMod val="20000"/>
              <a:lumOff val="80000"/>
            </a:schemeClr>
          </a:solidFill>
          <a:ln>
            <a:solidFill>
              <a:schemeClr val="accent6">
                <a:lumMod val="75000"/>
              </a:schemeClr>
            </a:solidFill>
          </a:ln>
        </p:spPr>
        <p:txBody>
          <a:bodyPr wrap="square" rtlCol="0">
            <a:spAutoFit/>
          </a:bodyPr>
          <a:lstStyle/>
          <a:p>
            <a:pPr marL="228600" lvl="0" indent="-228600" defTabSz="914400">
              <a:lnSpc>
                <a:spcPct val="90000"/>
              </a:lnSpc>
              <a:spcBef>
                <a:spcPts val="1800"/>
              </a:spcBef>
              <a:buClr>
                <a:srgbClr val="D15A3E">
                  <a:lumMod val="75000"/>
                </a:srgbClr>
              </a:buClr>
              <a:buSzPct val="100000"/>
              <a:buFont typeface="Arial" pitchFamily="34" charset="0"/>
              <a:buChar char="▪"/>
            </a:pPr>
            <a:r>
              <a:rPr lang="el-GR" sz="1200" dirty="0">
                <a:solidFill>
                  <a:srgbClr val="2D2E2D"/>
                </a:solidFill>
                <a:latin typeface="Arial"/>
              </a:rPr>
              <a:t>Στατιστικά σημαντική διαφοροποίηση ως προς το φύλο στη διάσταση της σωματικής λειτουργικότητας (</a:t>
            </a:r>
            <a:r>
              <a:rPr lang="en-US" sz="1200" dirty="0">
                <a:solidFill>
                  <a:srgbClr val="2D2E2D"/>
                </a:solidFill>
                <a:latin typeface="Arial"/>
              </a:rPr>
              <a:t>p=0,029).</a:t>
            </a:r>
            <a:endParaRPr lang="el-GR" sz="1200" dirty="0">
              <a:solidFill>
                <a:srgbClr val="2D2E2D"/>
              </a:solidFill>
              <a:latin typeface="Arial"/>
            </a:endParaRPr>
          </a:p>
          <a:p>
            <a:pPr lvl="1" indent="-182880" defTabSz="914400">
              <a:lnSpc>
                <a:spcPct val="90000"/>
              </a:lnSpc>
              <a:spcBef>
                <a:spcPts val="1200"/>
              </a:spcBef>
              <a:buClr>
                <a:srgbClr val="D15A3E">
                  <a:lumMod val="75000"/>
                </a:srgbClr>
              </a:buClr>
              <a:buSzPct val="100000"/>
              <a:buFont typeface="Arial" pitchFamily="34" charset="0"/>
              <a:buChar char="▪"/>
            </a:pPr>
            <a:r>
              <a:rPr lang="el-GR" sz="1200" dirty="0">
                <a:solidFill>
                  <a:srgbClr val="2D2E2D"/>
                </a:solidFill>
                <a:latin typeface="Arial"/>
              </a:rPr>
              <a:t>Οι γυναίκες εμφανίζουν χειρότερα επίπεδα σωματικής λειτουργικότητας</a:t>
            </a:r>
          </a:p>
          <a:p>
            <a:pPr marL="228600" lvl="0" indent="-228600" defTabSz="914400">
              <a:lnSpc>
                <a:spcPct val="90000"/>
              </a:lnSpc>
              <a:spcBef>
                <a:spcPts val="1800"/>
              </a:spcBef>
              <a:buClr>
                <a:srgbClr val="D15A3E">
                  <a:lumMod val="75000"/>
                </a:srgbClr>
              </a:buClr>
              <a:buSzPct val="100000"/>
              <a:buFont typeface="Arial" pitchFamily="34" charset="0"/>
              <a:buChar char="▪"/>
            </a:pPr>
            <a:r>
              <a:rPr lang="el-GR" sz="1200" dirty="0">
                <a:solidFill>
                  <a:srgbClr val="2D2E2D"/>
                </a:solidFill>
                <a:latin typeface="Arial"/>
              </a:rPr>
              <a:t>Στατιστικά σημαντική διαφοροποίηση ως προς την ειδικότητα εργασίας</a:t>
            </a:r>
            <a:r>
              <a:rPr lang="en-US" sz="1200" dirty="0">
                <a:solidFill>
                  <a:srgbClr val="2D2E2D"/>
                </a:solidFill>
                <a:latin typeface="Arial"/>
              </a:rPr>
              <a:t> </a:t>
            </a:r>
            <a:r>
              <a:rPr lang="el-GR" sz="1200" dirty="0">
                <a:solidFill>
                  <a:srgbClr val="2D2E2D"/>
                </a:solidFill>
                <a:latin typeface="Arial"/>
              </a:rPr>
              <a:t>στη διάσταση της σωματικής λειτουργικότητας</a:t>
            </a:r>
            <a:r>
              <a:rPr lang="en-US" sz="1200" dirty="0">
                <a:solidFill>
                  <a:srgbClr val="2D2E2D"/>
                </a:solidFill>
                <a:latin typeface="Arial"/>
              </a:rPr>
              <a:t> </a:t>
            </a:r>
            <a:r>
              <a:rPr lang="el-GR" sz="1200" dirty="0">
                <a:solidFill>
                  <a:srgbClr val="2D2E2D"/>
                </a:solidFill>
                <a:latin typeface="Arial"/>
              </a:rPr>
              <a:t>(</a:t>
            </a:r>
            <a:r>
              <a:rPr lang="en-US" sz="1200" dirty="0">
                <a:solidFill>
                  <a:srgbClr val="2D2E2D"/>
                </a:solidFill>
                <a:latin typeface="Arial"/>
              </a:rPr>
              <a:t>p</a:t>
            </a:r>
            <a:r>
              <a:rPr lang="el-GR" sz="1200" dirty="0">
                <a:solidFill>
                  <a:srgbClr val="2D2E2D"/>
                </a:solidFill>
                <a:latin typeface="Arial"/>
              </a:rPr>
              <a:t>=0,03)</a:t>
            </a:r>
          </a:p>
          <a:p>
            <a:pPr lvl="1" indent="-182880" defTabSz="914400">
              <a:lnSpc>
                <a:spcPct val="90000"/>
              </a:lnSpc>
              <a:spcBef>
                <a:spcPts val="1200"/>
              </a:spcBef>
              <a:buClr>
                <a:srgbClr val="D15A3E">
                  <a:lumMod val="75000"/>
                </a:srgbClr>
              </a:buClr>
              <a:buSzPct val="100000"/>
              <a:buFont typeface="Arial" pitchFamily="34" charset="0"/>
              <a:buChar char="▪"/>
            </a:pPr>
            <a:r>
              <a:rPr lang="el-GR" sz="1200" dirty="0">
                <a:solidFill>
                  <a:srgbClr val="2D2E2D"/>
                </a:solidFill>
                <a:latin typeface="Arial"/>
              </a:rPr>
              <a:t>οι νοσηλευτές εμφανίζουν χαμηλότερα επίπεδα σωματικής λειτουργικότητας σε σχέση με το ιατρικό, το διοικητικό και το λοιπό προσωπικό.</a:t>
            </a:r>
          </a:p>
          <a:p>
            <a:pPr marL="228600" lvl="0" indent="-228600" defTabSz="914400">
              <a:lnSpc>
                <a:spcPct val="90000"/>
              </a:lnSpc>
              <a:spcBef>
                <a:spcPts val="1800"/>
              </a:spcBef>
              <a:buClr>
                <a:srgbClr val="D15A3E">
                  <a:lumMod val="75000"/>
                </a:srgbClr>
              </a:buClr>
              <a:buSzPct val="100000"/>
              <a:buFont typeface="Arial" pitchFamily="34" charset="0"/>
              <a:buChar char="▪"/>
            </a:pPr>
            <a:r>
              <a:rPr lang="el-GR" sz="1200" dirty="0">
                <a:solidFill>
                  <a:srgbClr val="2D2E2D"/>
                </a:solidFill>
                <a:latin typeface="Arial"/>
              </a:rPr>
              <a:t>Στατιστικά σημαντική διαφοροποίηση ως προς την υπηρεσία απασχόλησης για τις διαστάσεις της σωματικής λειτουργικότητας (</a:t>
            </a:r>
            <a:r>
              <a:rPr lang="en-US" sz="1200" dirty="0">
                <a:solidFill>
                  <a:srgbClr val="2D2E2D"/>
                </a:solidFill>
                <a:latin typeface="Arial"/>
              </a:rPr>
              <a:t>p=0,00) </a:t>
            </a:r>
            <a:r>
              <a:rPr lang="el-GR" sz="1200" dirty="0">
                <a:solidFill>
                  <a:srgbClr val="2D2E2D"/>
                </a:solidFill>
                <a:latin typeface="Arial"/>
              </a:rPr>
              <a:t>και του σωματικού πόνου (</a:t>
            </a:r>
            <a:r>
              <a:rPr lang="en-US" sz="1200" dirty="0">
                <a:solidFill>
                  <a:srgbClr val="2D2E2D"/>
                </a:solidFill>
                <a:latin typeface="Arial"/>
              </a:rPr>
              <a:t>p</a:t>
            </a:r>
            <a:r>
              <a:rPr lang="el-GR" sz="1200" dirty="0">
                <a:solidFill>
                  <a:srgbClr val="2D2E2D"/>
                </a:solidFill>
                <a:latin typeface="Arial"/>
              </a:rPr>
              <a:t>=0,013) </a:t>
            </a:r>
          </a:p>
          <a:p>
            <a:pPr lvl="1" indent="-182880" defTabSz="914400">
              <a:lnSpc>
                <a:spcPct val="90000"/>
              </a:lnSpc>
              <a:spcBef>
                <a:spcPts val="1200"/>
              </a:spcBef>
              <a:buClr>
                <a:srgbClr val="D15A3E">
                  <a:lumMod val="75000"/>
                </a:srgbClr>
              </a:buClr>
              <a:buSzPct val="100000"/>
              <a:buFont typeface="Arial" pitchFamily="34" charset="0"/>
              <a:buChar char="▪"/>
            </a:pPr>
            <a:r>
              <a:rPr lang="el-GR" sz="1200" dirty="0">
                <a:solidFill>
                  <a:srgbClr val="2D2E2D"/>
                </a:solidFill>
                <a:latin typeface="Arial"/>
              </a:rPr>
              <a:t>Στη νοσηλευτική υπηρεσία παρατηρείται μεγαλύτερη επιβάρυνση στη σωματική λειτουργικότητα και τον  σωματικό πόνο σε σχέση με τη διοικητική και την ιατρική</a:t>
            </a:r>
          </a:p>
          <a:p>
            <a:pPr marL="274320" lvl="1" defTabSz="914400">
              <a:lnSpc>
                <a:spcPct val="90000"/>
              </a:lnSpc>
              <a:spcBef>
                <a:spcPts val="1200"/>
              </a:spcBef>
              <a:buClr>
                <a:srgbClr val="D15A3E">
                  <a:lumMod val="75000"/>
                </a:srgbClr>
              </a:buClr>
              <a:buSzPct val="100000"/>
            </a:pPr>
            <a:endParaRPr lang="el-GR" sz="1200" dirty="0">
              <a:solidFill>
                <a:srgbClr val="2D2E2D"/>
              </a:solidFill>
              <a:latin typeface="Arial"/>
            </a:endParaRPr>
          </a:p>
          <a:p>
            <a:pPr indent="-182880" defTabSz="914400">
              <a:lnSpc>
                <a:spcPct val="90000"/>
              </a:lnSpc>
              <a:spcBef>
                <a:spcPts val="1200"/>
              </a:spcBef>
              <a:buClr>
                <a:srgbClr val="D15A3E">
                  <a:lumMod val="75000"/>
                </a:srgbClr>
              </a:buClr>
              <a:buSzPct val="100000"/>
              <a:buFont typeface="Arial" pitchFamily="34" charset="0"/>
              <a:buChar char="▪"/>
            </a:pPr>
            <a:r>
              <a:rPr lang="el-GR" sz="1200" dirty="0">
                <a:solidFill>
                  <a:srgbClr val="2D2E2D"/>
                </a:solidFill>
                <a:latin typeface="Arial"/>
              </a:rPr>
              <a:t>Στατιστικά σημαντική αρνητική συσχέτιση της ηλικίας (p=0,013, </a:t>
            </a:r>
            <a:r>
              <a:rPr lang="el-GR" sz="1200" dirty="0" err="1">
                <a:solidFill>
                  <a:srgbClr val="2D2E2D"/>
                </a:solidFill>
                <a:latin typeface="Arial"/>
              </a:rPr>
              <a:t>rs</a:t>
            </a:r>
            <a:r>
              <a:rPr lang="el-GR" sz="1200" dirty="0">
                <a:solidFill>
                  <a:srgbClr val="2D2E2D"/>
                </a:solidFill>
                <a:latin typeface="Arial"/>
              </a:rPr>
              <a:t>=-0,204),  των ετών υπηρεσίας (p=0,024, </a:t>
            </a:r>
            <a:r>
              <a:rPr lang="el-GR" sz="1200" dirty="0" err="1">
                <a:solidFill>
                  <a:srgbClr val="2D2E2D"/>
                </a:solidFill>
                <a:latin typeface="Arial"/>
              </a:rPr>
              <a:t>rs</a:t>
            </a:r>
            <a:r>
              <a:rPr lang="el-GR" sz="1200" dirty="0">
                <a:solidFill>
                  <a:srgbClr val="2D2E2D"/>
                </a:solidFill>
                <a:latin typeface="Arial"/>
              </a:rPr>
              <a:t>=-0,220)  και των ετών υπηρεσίας στον συγκεκριμένο χώρο (p=0,010, </a:t>
            </a:r>
            <a:r>
              <a:rPr lang="el-GR" sz="1200" dirty="0" err="1">
                <a:solidFill>
                  <a:srgbClr val="2D2E2D"/>
                </a:solidFill>
                <a:latin typeface="Arial"/>
              </a:rPr>
              <a:t>rs</a:t>
            </a:r>
            <a:r>
              <a:rPr lang="el-GR" sz="1200" dirty="0">
                <a:solidFill>
                  <a:srgbClr val="2D2E2D"/>
                </a:solidFill>
                <a:latin typeface="Arial"/>
              </a:rPr>
              <a:t>=-0,226) με τη διάσταση «σωματική λειτουργικότητα» </a:t>
            </a:r>
          </a:p>
          <a:p>
            <a:pPr marL="171450" indent="-171450" defTabSz="914400">
              <a:lnSpc>
                <a:spcPct val="90000"/>
              </a:lnSpc>
              <a:spcBef>
                <a:spcPts val="1200"/>
              </a:spcBef>
              <a:buClr>
                <a:srgbClr val="D15A3E">
                  <a:lumMod val="75000"/>
                </a:srgbClr>
              </a:buClr>
              <a:buSzPct val="100000"/>
              <a:buFont typeface="Arial" panose="020B0604020202020204" pitchFamily="34" charset="0"/>
              <a:buChar char="•"/>
            </a:pPr>
            <a:r>
              <a:rPr lang="el-GR" sz="1200" dirty="0">
                <a:solidFill>
                  <a:srgbClr val="2D2E2D"/>
                </a:solidFill>
                <a:latin typeface="Arial"/>
              </a:rPr>
              <a:t>Στατιστικά σημαντική θετική συσχέτιση της συχνότητας εμφάνισης:</a:t>
            </a:r>
          </a:p>
          <a:p>
            <a:pPr marL="171450" indent="-171450" defTabSz="914400">
              <a:lnSpc>
                <a:spcPct val="90000"/>
              </a:lnSpc>
              <a:spcBef>
                <a:spcPts val="1200"/>
              </a:spcBef>
              <a:buClr>
                <a:srgbClr val="D15A3E">
                  <a:lumMod val="75000"/>
                </a:srgbClr>
              </a:buClr>
              <a:buSzPct val="100000"/>
              <a:buFont typeface="Arial" panose="020B0604020202020204" pitchFamily="34" charset="0"/>
              <a:buChar char="•"/>
            </a:pPr>
            <a:r>
              <a:rPr lang="el-GR" sz="1200" dirty="0">
                <a:solidFill>
                  <a:srgbClr val="2D2E2D"/>
                </a:solidFill>
                <a:latin typeface="Arial"/>
              </a:rPr>
              <a:t>Πόνου ή «φουσκώματος» με τα έτη υπηρεσίας (p=0,027 , </a:t>
            </a:r>
            <a:r>
              <a:rPr lang="el-GR" sz="1200" dirty="0" err="1">
                <a:solidFill>
                  <a:srgbClr val="2D2E2D"/>
                </a:solidFill>
                <a:latin typeface="Arial"/>
              </a:rPr>
              <a:t>rs</a:t>
            </a:r>
            <a:r>
              <a:rPr lang="el-GR" sz="1200" dirty="0">
                <a:solidFill>
                  <a:srgbClr val="2D2E2D"/>
                </a:solidFill>
                <a:latin typeface="Arial"/>
              </a:rPr>
              <a:t>= 0,199), </a:t>
            </a:r>
          </a:p>
          <a:p>
            <a:pPr marL="171450" indent="-171450" defTabSz="914400">
              <a:lnSpc>
                <a:spcPct val="90000"/>
              </a:lnSpc>
              <a:spcBef>
                <a:spcPts val="1200"/>
              </a:spcBef>
              <a:buClr>
                <a:srgbClr val="D15A3E">
                  <a:lumMod val="75000"/>
                </a:srgbClr>
              </a:buClr>
              <a:buSzPct val="100000"/>
              <a:buFont typeface="Arial" panose="020B0604020202020204" pitchFamily="34" charset="0"/>
              <a:buChar char="•"/>
            </a:pPr>
            <a:r>
              <a:rPr lang="el-GR" sz="1200" dirty="0">
                <a:solidFill>
                  <a:srgbClr val="2D2E2D"/>
                </a:solidFill>
                <a:latin typeface="Arial"/>
              </a:rPr>
              <a:t>Πόνου στη μέση ή τις αρθρώσεις με την ηλικία (p=0,008 , </a:t>
            </a:r>
            <a:r>
              <a:rPr lang="el-GR" sz="1200" dirty="0" err="1">
                <a:solidFill>
                  <a:srgbClr val="2D2E2D"/>
                </a:solidFill>
                <a:latin typeface="Arial"/>
              </a:rPr>
              <a:t>rs</a:t>
            </a:r>
            <a:r>
              <a:rPr lang="el-GR" sz="1200" dirty="0">
                <a:solidFill>
                  <a:srgbClr val="2D2E2D"/>
                </a:solidFill>
                <a:latin typeface="Arial"/>
              </a:rPr>
              <a:t>= 0,299), και τα έτη υπηρεσίας στον συγκεκριμένο χώρο (p=0,007, </a:t>
            </a:r>
            <a:r>
              <a:rPr lang="el-GR" sz="1200" dirty="0" err="1">
                <a:solidFill>
                  <a:srgbClr val="2D2E2D"/>
                </a:solidFill>
                <a:latin typeface="Arial"/>
              </a:rPr>
              <a:t>rs</a:t>
            </a:r>
            <a:r>
              <a:rPr lang="el-GR" sz="1200" dirty="0">
                <a:solidFill>
                  <a:srgbClr val="2D2E2D"/>
                </a:solidFill>
                <a:latin typeface="Arial"/>
              </a:rPr>
              <a:t>= 0,247), </a:t>
            </a:r>
          </a:p>
          <a:p>
            <a:pPr marL="171450" indent="-171450" defTabSz="914400">
              <a:lnSpc>
                <a:spcPct val="90000"/>
              </a:lnSpc>
              <a:spcBef>
                <a:spcPts val="1200"/>
              </a:spcBef>
              <a:buClr>
                <a:srgbClr val="D15A3E">
                  <a:lumMod val="75000"/>
                </a:srgbClr>
              </a:buClr>
              <a:buSzPct val="100000"/>
              <a:buFont typeface="Arial" panose="020B0604020202020204" pitchFamily="34" charset="0"/>
              <a:buChar char="•"/>
            </a:pPr>
            <a:r>
              <a:rPr lang="el-GR" sz="1200" dirty="0">
                <a:solidFill>
                  <a:srgbClr val="2D2E2D"/>
                </a:solidFill>
                <a:latin typeface="Arial"/>
              </a:rPr>
              <a:t>Διαταραχών στον ύπνο με τα έτη υπηρεσίας (p=0,024 , </a:t>
            </a:r>
            <a:r>
              <a:rPr lang="el-GR" sz="1200" dirty="0" err="1">
                <a:solidFill>
                  <a:srgbClr val="2D2E2D"/>
                </a:solidFill>
                <a:latin typeface="Arial"/>
              </a:rPr>
              <a:t>rs</a:t>
            </a:r>
            <a:r>
              <a:rPr lang="el-GR" sz="1200" dirty="0">
                <a:solidFill>
                  <a:srgbClr val="2D2E2D"/>
                </a:solidFill>
                <a:latin typeface="Arial"/>
              </a:rPr>
              <a:t>= 0,197), </a:t>
            </a:r>
          </a:p>
          <a:p>
            <a:pPr marL="171450" indent="-171450" defTabSz="914400">
              <a:lnSpc>
                <a:spcPct val="90000"/>
              </a:lnSpc>
              <a:spcBef>
                <a:spcPts val="1200"/>
              </a:spcBef>
              <a:buClr>
                <a:srgbClr val="D15A3E">
                  <a:lumMod val="75000"/>
                </a:srgbClr>
              </a:buClr>
              <a:buSzPct val="100000"/>
              <a:buFont typeface="Arial" panose="020B0604020202020204" pitchFamily="34" charset="0"/>
              <a:buChar char="•"/>
            </a:pPr>
            <a:r>
              <a:rPr lang="el-GR" sz="1200" dirty="0">
                <a:solidFill>
                  <a:srgbClr val="2D2E2D"/>
                </a:solidFill>
                <a:latin typeface="Arial"/>
              </a:rPr>
              <a:t>Στατιστικά σημαντικές αρνητικές συσχετίσεις και των 8 διαστάσεων με τη συχνότητα εμφάνισης διαταραχών και προβλημάτων υγείας.</a:t>
            </a:r>
          </a:p>
          <a:p>
            <a:pPr marL="171450" indent="-171450" defTabSz="914400">
              <a:lnSpc>
                <a:spcPct val="90000"/>
              </a:lnSpc>
              <a:spcBef>
                <a:spcPts val="1200"/>
              </a:spcBef>
              <a:buClr>
                <a:srgbClr val="D15A3E">
                  <a:lumMod val="75000"/>
                </a:srgbClr>
              </a:buClr>
              <a:buSzPct val="100000"/>
              <a:buFont typeface="Arial" panose="020B0604020202020204" pitchFamily="34" charset="0"/>
              <a:buChar char="•"/>
            </a:pPr>
            <a:r>
              <a:rPr lang="el-GR" sz="1200" dirty="0">
                <a:solidFill>
                  <a:srgbClr val="2D2E2D"/>
                </a:solidFill>
                <a:latin typeface="Arial"/>
              </a:rPr>
              <a:t>Στατιστικά σημαντική θετική συσχέτιση του επιπέδου εκπαίδευσης των εργαζομένων και της διάστασης «σωματική λειτουργικότητα» (p=0,02, </a:t>
            </a:r>
            <a:r>
              <a:rPr lang="el-GR" sz="1200" dirty="0" err="1">
                <a:solidFill>
                  <a:srgbClr val="2D2E2D"/>
                </a:solidFill>
                <a:latin typeface="Arial"/>
              </a:rPr>
              <a:t>rs</a:t>
            </a:r>
            <a:r>
              <a:rPr lang="el-GR" sz="1200" dirty="0">
                <a:solidFill>
                  <a:srgbClr val="2D2E2D"/>
                </a:solidFill>
                <a:latin typeface="Arial"/>
              </a:rPr>
              <a:t>=0,263)</a:t>
            </a:r>
          </a:p>
        </p:txBody>
      </p:sp>
      <p:sp>
        <p:nvSpPr>
          <p:cNvPr id="20" name="Content Placeholder 6">
            <a:extLst>
              <a:ext uri="{FF2B5EF4-FFF2-40B4-BE49-F238E27FC236}">
                <a16:creationId xmlns:a16="http://schemas.microsoft.com/office/drawing/2014/main" id="{38272F88-BE6A-4544-AB93-8E6173B6AD36}"/>
              </a:ext>
            </a:extLst>
          </p:cNvPr>
          <p:cNvSpPr txBox="1">
            <a:spLocks/>
          </p:cNvSpPr>
          <p:nvPr/>
        </p:nvSpPr>
        <p:spPr>
          <a:xfrm>
            <a:off x="6755413" y="1770833"/>
            <a:ext cx="5352659" cy="3467906"/>
          </a:xfrm>
          <a:prstGeom prst="rect">
            <a:avLst/>
          </a:prstGeom>
          <a:solidFill>
            <a:schemeClr val="bg2">
              <a:lumMod val="90000"/>
            </a:schemeClr>
          </a:solidFill>
          <a:ln>
            <a:solidFill>
              <a:srgbClr val="D15A3E">
                <a:lumMod val="75000"/>
              </a:srgbClr>
            </a:solidFill>
          </a:ln>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lvl="0" indent="0">
              <a:buClr>
                <a:srgbClr val="D15A3E">
                  <a:lumMod val="75000"/>
                </a:srgbClr>
              </a:buClr>
              <a:buNone/>
            </a:pPr>
            <a:r>
              <a:rPr lang="el-GR" sz="3100" dirty="0">
                <a:solidFill>
                  <a:srgbClr val="C00000"/>
                </a:solidFill>
                <a:latin typeface="Arial"/>
              </a:rPr>
              <a:t>Συμπερασματικά</a:t>
            </a:r>
          </a:p>
          <a:p>
            <a:pPr marL="228600" marR="0" lvl="0" indent="-228600" algn="l" defTabSz="914400" rtl="0" eaLnBrk="1" fontAlgn="auto" latinLnBrk="0" hangingPunct="1">
              <a:lnSpc>
                <a:spcPct val="90000"/>
              </a:lnSpc>
              <a:spcBef>
                <a:spcPts val="18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Οι εργαζόμενοι στο ΓΝ Σύρου:</a:t>
            </a:r>
          </a:p>
          <a:p>
            <a:pPr marL="457200" marR="0" lvl="1" indent="-182880"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Εμφανίζουν ικανοποιητικά επίπεδα και στις 8 διαστάσεις υγείας του </a:t>
            </a:r>
            <a:r>
              <a:rPr kumimoji="0" lang="en-US" sz="2800" b="0" i="0" u="none" strike="noStrike" kern="1200" cap="none" spc="0" normalizeH="0" baseline="0" noProof="0" dirty="0">
                <a:ln>
                  <a:noFill/>
                </a:ln>
                <a:solidFill>
                  <a:srgbClr val="2D2E2D"/>
                </a:solidFill>
                <a:effectLst/>
                <a:uLnTx/>
                <a:uFillTx/>
                <a:latin typeface="Arial"/>
                <a:ea typeface="+mn-ea"/>
                <a:cs typeface="+mn-cs"/>
              </a:rPr>
              <a:t>SF-36</a:t>
            </a:r>
            <a:r>
              <a:rPr kumimoji="0" lang="el-GR" sz="2800" b="0" i="0" u="none" strike="noStrike" kern="1200" cap="none" spc="0" normalizeH="0" baseline="0" noProof="0" dirty="0">
                <a:ln>
                  <a:noFill/>
                </a:ln>
                <a:solidFill>
                  <a:srgbClr val="2D2E2D"/>
                </a:solidFill>
                <a:effectLst/>
                <a:uLnTx/>
                <a:uFillTx/>
                <a:latin typeface="Arial"/>
                <a:ea typeface="+mn-ea"/>
                <a:cs typeface="+mn-cs"/>
              </a:rPr>
              <a:t>. Τα αποτελέσματα συμφωνούν με αντίστοιχη μελέτη (Τριανταφύλλου, 2010).</a:t>
            </a:r>
          </a:p>
          <a:p>
            <a:pPr marL="457200" marR="0" lvl="1" indent="-182880"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 παρουσιάζουν μεγαλύτερες βαθμολογίες στη σωματική λειτουργικότητα και μικρότερες στη ζωτικότητα</a:t>
            </a:r>
          </a:p>
          <a:p>
            <a:pPr marL="263525" marR="0" lvl="1" indent="-263525"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Οι άνδρες, μη νοσηλευτές και άτομα με υψηλότερο επίπεδο εκπαίδευσης εμφανίζουν καλύτερα επίπεδα σωματικής λειτουργικότητας.</a:t>
            </a:r>
          </a:p>
          <a:p>
            <a:pPr marL="263525" marR="0" lvl="1" indent="-263525"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Οι υπάλληλοι της νοσηλευτικής υπηρεσίας εμφανίζουν χειρότερα επίπεδα σωματικού πόνου </a:t>
            </a:r>
          </a:p>
          <a:p>
            <a:pPr marL="263525" marR="0" lvl="1" indent="-263525"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Υπάρχει αρνητική συσχέτιση της ηλικίας και των ετών υπηρεσίας με τη διάσταση της σωματικής λειτουργικότητας </a:t>
            </a:r>
            <a:endParaRPr kumimoji="0" lang="en-US" sz="2800" b="0" i="0" u="none" strike="noStrike" kern="1200" cap="none" spc="0" normalizeH="0" baseline="0" noProof="0" dirty="0">
              <a:ln>
                <a:noFill/>
              </a:ln>
              <a:solidFill>
                <a:srgbClr val="2D2E2D"/>
              </a:solidFill>
              <a:effectLst/>
              <a:uLnTx/>
              <a:uFillTx/>
              <a:latin typeface="Arial"/>
              <a:ea typeface="+mn-ea"/>
              <a:cs typeface="+mn-cs"/>
            </a:endParaRPr>
          </a:p>
          <a:p>
            <a:pPr marL="263525" marR="0" lvl="1" indent="-263525"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Υπάρχει αρνητική συσχέτιση της  συχνότητας εμφάνισης διαταραχών και προβλημάτων υγείας και με τις 8 διαστάσεις.</a:t>
            </a:r>
          </a:p>
          <a:p>
            <a:pPr marL="263525" marR="0" lvl="1" indent="-263525" algn="l" defTabSz="914400" rtl="0" eaLnBrk="1" fontAlgn="auto" latinLnBrk="0" hangingPunct="1">
              <a:lnSpc>
                <a:spcPct val="90000"/>
              </a:lnSpc>
              <a:spcBef>
                <a:spcPts val="1200"/>
              </a:spcBef>
              <a:spcAft>
                <a:spcPts val="0"/>
              </a:spcAft>
              <a:buClr>
                <a:srgbClr val="D15A3E">
                  <a:lumMod val="75000"/>
                </a:srgbClr>
              </a:buClr>
              <a:buSzPct val="100000"/>
              <a:buFont typeface="Arial" pitchFamily="34" charset="0"/>
              <a:buChar char="▪"/>
              <a:tabLst/>
              <a:defRPr/>
            </a:pPr>
            <a:r>
              <a:rPr kumimoji="0" lang="el-GR" sz="2800" b="0" i="0" u="none" strike="noStrike" kern="1200" cap="none" spc="0" normalizeH="0" baseline="0" noProof="0" dirty="0">
                <a:ln>
                  <a:noFill/>
                </a:ln>
                <a:solidFill>
                  <a:srgbClr val="2D2E2D"/>
                </a:solidFill>
                <a:effectLst/>
                <a:uLnTx/>
                <a:uFillTx/>
                <a:latin typeface="Arial"/>
                <a:ea typeface="+mn-ea"/>
                <a:cs typeface="+mn-cs"/>
              </a:rPr>
              <a:t>Δεν εμφανίζεται στατιστικά σημαντική διαφοροποίηση σε καμία διάσταση αναφορικά με το κάπνισμα, τον ελεύθερο χρόνο αλλά ούτε και συσχέτιση με τον χρόνο εργασίας σε βάρδιες.</a:t>
            </a:r>
          </a:p>
        </p:txBody>
      </p:sp>
      <p:pic>
        <p:nvPicPr>
          <p:cNvPr id="24" name="Εικόνα 23">
            <a:extLst>
              <a:ext uri="{FF2B5EF4-FFF2-40B4-BE49-F238E27FC236}">
                <a16:creationId xmlns:a16="http://schemas.microsoft.com/office/drawing/2014/main" id="{D8BD27FD-FFFA-47D8-9A05-A1F0BBA98D01}"/>
              </a:ext>
            </a:extLst>
          </p:cNvPr>
          <p:cNvPicPr>
            <a:picLocks noChangeAspect="1"/>
          </p:cNvPicPr>
          <p:nvPr/>
        </p:nvPicPr>
        <p:blipFill>
          <a:blip r:embed="rId2"/>
          <a:stretch>
            <a:fillRect/>
          </a:stretch>
        </p:blipFill>
        <p:spPr>
          <a:xfrm>
            <a:off x="7371233" y="246229"/>
            <a:ext cx="4596782" cy="902286"/>
          </a:xfrm>
          <a:prstGeom prst="rect">
            <a:avLst/>
          </a:prstGeom>
        </p:spPr>
      </p:pic>
    </p:spTree>
    <p:extLst>
      <p:ext uri="{BB962C8B-B14F-4D97-AF65-F5344CB8AC3E}">
        <p14:creationId xmlns:p14="http://schemas.microsoft.com/office/powerpoint/2010/main" val="1195512382"/>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75</TotalTime>
  <Words>783</Words>
  <Application>Microsoft Office PowerPoint</Application>
  <PresentationFormat>Ευρεία οθόνη</PresentationFormat>
  <Paragraphs>45</Paragraphs>
  <Slides>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vt:i4>
      </vt:variant>
    </vt:vector>
  </HeadingPairs>
  <TitlesOfParts>
    <vt:vector size="9" baseType="lpstr">
      <vt:lpstr>Arial</vt:lpstr>
      <vt:lpstr>Arial Rounded MT Bold</vt:lpstr>
      <vt:lpstr>Calibri</vt:lpstr>
      <vt:lpstr>Calibri Light</vt:lpstr>
      <vt:lpstr>Times New Roman</vt:lpstr>
      <vt:lpstr>Ανασκόπηση</vt:lpstr>
      <vt:lpstr>ΤΟ ΕΠΙΠΕΔΟ ΥΓΕΙΑΣ ΤΩΝ ΕΡΓΑΖΟΜΕΝΩΝ ΣΕ Β’ΒΑΘΜΙΟ ΝΟΣΟΚΟΜΕΙΟ  ΤΗΣ ΠΕΡΙΦΕΡΕΙΑΣ ΚΑΤΑ ΤΗ ΔΙΑΡΚΕΙΑ ΤΗΣ ΠΑΝΔΗΜΙΑΣ Καπλάνη Αθανασία1, Ξυδέα-Κικεμένη Αναστασία2  1. Νοσηλεύτρια Msc, Προϊσταμένη ΧειρουγείουΓ.Ν. Σύρου «Βαρδάκειο και Πρώιο» 2. Αναπληρώτρια Καθηγήτρια Επαγγελματικής Υγείας Τμήμα Πολιτικών Δημόσιας Υγείας, Σχολή Δημόσιας Υγείας, Πανεπιστήμιο Δυτικής Αττικής</vt:lpstr>
      <vt:lpstr>ΤΟ ΕΠΙΠΕΔΟ ΥΓΕΙΑΣ ΤΩΝ ΕΡΓΑΖΟΜΕΝΩΝ ΣΕ Β’ΒΑΘΜΙΟ ΝΟΣΟΚΟΜΕΙΟ  ΤΗΣ ΠΕΡΙΦΕΡΕΙΑΣ ΚΑΤΑ ΤΗ ΔΙΑΡΚΕΙΑ ΤΗΣ ΠΑΝΔΗΜΙΑΣ Καπλανη Αθανασια1, Ξυδεα-Κικεμενη Αναστασια2  1. Νοσηλεύτρια Msc, Προϊσταμένη ΧειρουγείουΓ.Ν. Σύρου «Βαρδάκειο και Πρώιο» 2. Αναπληρώτρια Καθηγήτρια Επαγγελματικής Υγείας Τμήμα Πολιτικών Δημόσιας Υγείας, Σχολή Δημόσιας Υγείας, Πανεπιστήμιο Δυτικής Αττικής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ΕΠΙΠΕΔΟ ΥΓΕΙΑΣ ΤΩΝ ΕΡΓΑΖΟΜΕΝΩΝ ΣΕ Β’ΒΑΘΜΙΟ ΝΟΣΟΚΟΜΕΙΟ ΤΗΣ ΠΕΡΙΦΕΡΕΙΑΣ ΚΑΤΑ ΤΗ ΔΙΑΡΚΕΙΑ ΤΗΣ ΠΑΝΔΗΜΙΑΣ Καπλάνη Αθανασία1, Ξυδέα-Κικεμένη Αναστασία2  1. Νοσηλεύτρια Msc, Προϊσταμένη ΧειρουγείουΓ.Ν. Σύρου «Βαρδάκειο και Πρώιο» 2. Αναπληρώτρια Καθηγήτρια Επαγγελματικής Υγείας Τμήμα Πολιτικών Δημόσιας Υγείας, Σχολή Δημόσιας Υγείας, Πανεπιστήμιο Δυτικής Αττικής</dc:title>
  <dc:creator>ΑΘΑΝΑΣΙΑ ΚΑΠΛΑΝΗ</dc:creator>
  <cp:lastModifiedBy>ΑΘΑΝΑΣΙΑ ΚΑΠΛΑΝΗ</cp:lastModifiedBy>
  <cp:revision>8</cp:revision>
  <dcterms:created xsi:type="dcterms:W3CDTF">2022-02-18T06:56:33Z</dcterms:created>
  <dcterms:modified xsi:type="dcterms:W3CDTF">2022-02-18T08:12:26Z</dcterms:modified>
</cp:coreProperties>
</file>