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9014400" cy="2194560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12">
          <p15:clr>
            <a:srgbClr val="A4A3A4"/>
          </p15:clr>
        </p15:guide>
        <p15:guide id="2" pos="12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 snapToGrid="0">
      <p:cViewPr>
        <p:scale>
          <a:sx n="30" d="100"/>
          <a:sy n="30" d="100"/>
        </p:scale>
        <p:origin x="840" y="-78"/>
      </p:cViewPr>
      <p:guideLst>
        <p:guide orient="horz" pos="6912"/>
        <p:guide pos="12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17;&#961;&#947;&#945;&#963;&#964;&#942;&#961;&#953;&#959;\SARS-CoV-2\&#916;&#949;&#943;&#947;&#956;&#945;&#964;&#945;\PEG%20VS%20SM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17;&#961;&#947;&#945;&#963;&#964;&#942;&#961;&#953;&#959;\SARS-CoV-2\&#916;&#949;&#943;&#947;&#956;&#945;&#964;&#945;\PEG%20VS%20SM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  <c:txPr>
        <a:bodyPr/>
        <a:lstStyle/>
        <a:p>
          <a:pPr>
            <a:defRPr sz="2000"/>
          </a:pPr>
          <a:endParaRPr lang="el-GR"/>
        </a:p>
      </c:txPr>
    </c:title>
    <c:plotArea>
      <c:layout/>
      <c:doughnutChart>
        <c:varyColors val="1"/>
        <c:ser>
          <c:idx val="0"/>
          <c:order val="0"/>
          <c:tx>
            <c:strRef>
              <c:f>Φύλλο1!$T$3</c:f>
              <c:strCache>
                <c:ptCount val="1"/>
                <c:pt idx="0">
                  <c:v>ΔΕΙΓΜΑΤΑ ΛΥΜΑΤΩΝ - SMF </c:v>
                </c:pt>
              </c:strCache>
            </c:strRef>
          </c:tx>
          <c:dPt>
            <c:idx val="0"/>
            <c:spPr>
              <a:solidFill>
                <a:srgbClr val="59A75D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678-4868-8DBD-4FBC89502777}"/>
              </c:ext>
            </c:extLst>
          </c:dPt>
          <c:dPt>
            <c:idx val="1"/>
            <c:spPr>
              <a:solidFill>
                <a:srgbClr val="FF5D5D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atte">
                <a:bevelT w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678-4868-8DBD-4FBC8950277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 b="1"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l-GR"/>
                </a:p>
              </c:txPr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 b="1"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l-G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l-GR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Φύλλο1!$T$10:$T$11</c:f>
              <c:strCache>
                <c:ptCount val="2"/>
                <c:pt idx="0">
                  <c:v>ΘΕΤΙΚΑ</c:v>
                </c:pt>
                <c:pt idx="1">
                  <c:v>ΑΡΝΗΤΙΚΑ</c:v>
                </c:pt>
              </c:strCache>
            </c:strRef>
          </c:cat>
          <c:val>
            <c:numRef>
              <c:f>Φύλλο1!$V$4:$V$5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78-4868-8DBD-4FBC89502777}"/>
            </c:ext>
          </c:extLst>
        </c:ser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  <c:txPr>
        <a:bodyPr/>
        <a:lstStyle/>
        <a:p>
          <a:pPr>
            <a:defRPr sz="2000"/>
          </a:pPr>
          <a:endParaRPr lang="el-GR"/>
        </a:p>
      </c:txPr>
    </c:title>
    <c:plotArea>
      <c:layout/>
      <c:doughnutChart>
        <c:varyColors val="1"/>
        <c:ser>
          <c:idx val="0"/>
          <c:order val="0"/>
          <c:tx>
            <c:strRef>
              <c:f>Φύλλο1!$T$9</c:f>
              <c:strCache>
                <c:ptCount val="1"/>
                <c:pt idx="0">
                  <c:v>ΔΕΙΓΜΑΤΑ ΛΥΜΑΤΩΝ - PEG</c:v>
                </c:pt>
              </c:strCache>
            </c:strRef>
          </c:tx>
          <c:spPr>
            <a:solidFill>
              <a:srgbClr val="FF5D5D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matte">
              <a:bevelT w="63500"/>
            </a:sp3d>
          </c:spPr>
          <c:dPt>
            <c:idx val="0"/>
            <c:spPr>
              <a:solidFill>
                <a:srgbClr val="59A75D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atte">
                <a:bevelT w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269-4F76-ADB1-42B33607082A}"/>
              </c:ext>
            </c:extLst>
          </c:dPt>
          <c:dLbls>
            <c:dLbl>
              <c:idx val="1"/>
              <c:layout>
                <c:manualLayout>
                  <c:x val="1.1463297573622971E-2"/>
                  <c:y val="-9.2485429069676297E-3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91377838765461"/>
                      <c:h val="0.19550329118990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269-4F76-ADB1-42B33607082A}"/>
                </c:ext>
              </c:extLst>
            </c:dLbl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l-GR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Φύλλο1!$T$10:$T$11</c:f>
              <c:strCache>
                <c:ptCount val="2"/>
                <c:pt idx="0">
                  <c:v>ΘΕΤΙΚΑ</c:v>
                </c:pt>
                <c:pt idx="1">
                  <c:v>ΑΡΝΗΤΙΚΑ</c:v>
                </c:pt>
              </c:strCache>
            </c:strRef>
          </c:cat>
          <c:val>
            <c:numRef>
              <c:f>Φύλλο1!$V$10:$V$11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69-4F76-ADB1-42B33607082A}"/>
            </c:ext>
          </c:extLst>
        </c:ser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A7FD-1FA6-4F54-B680-03A1B975647C}" type="datetimeFigureOut">
              <a:rPr lang="el-GR" smtClean="0"/>
              <a:pPr/>
              <a:t>14/2/2022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FD04F-55E4-4E24-B95E-A4DEFED547A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241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FD04F-55E4-4E24-B95E-A4DEFED547A6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7256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1748880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950120" y="12685680"/>
            <a:ext cx="1748880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91160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950120" y="126856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0911600" y="126856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863120" y="51202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13776120" y="51202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950120" y="126856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7863120" y="126856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13776120" y="12685680"/>
            <a:ext cx="5631120" cy="6908760"/>
          </a:xfrm>
          <a:prstGeom prst="rect">
            <a:avLst/>
          </a:prstGeom>
        </p:spPr>
        <p:txBody>
          <a:bodyPr lIns="0" tIns="0" rIns="0" bIns="0">
            <a:normAutofit fontScale="62000"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950120" y="5120280"/>
            <a:ext cx="17488800" cy="14483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17488800" cy="1448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8534520" cy="1448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0911600" y="5120280"/>
            <a:ext cx="8534520" cy="1448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950120" y="878400"/>
            <a:ext cx="35113680" cy="169542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0911600" y="5120280"/>
            <a:ext cx="8534520" cy="1448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950120" y="126856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8534520" cy="1448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91160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0911600" y="126856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7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95012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0911600" y="5120280"/>
            <a:ext cx="853452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950120" y="12685680"/>
            <a:ext cx="17488800" cy="690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New picture"/>
          <p:cNvPicPr/>
          <p:nvPr/>
        </p:nvPicPr>
        <p:blipFill>
          <a:blip r:embed="rId14" cstate="print"/>
          <a:stretch/>
        </p:blipFill>
        <p:spPr>
          <a:xfrm rot="16200000">
            <a:off x="-12314880" y="10568520"/>
            <a:ext cx="14274360" cy="5177520"/>
          </a:xfrm>
          <a:prstGeom prst="rect">
            <a:avLst/>
          </a:prstGeom>
          <a:ln>
            <a:noFill/>
          </a:ln>
        </p:spPr>
      </p:pic>
      <p:pic>
        <p:nvPicPr>
          <p:cNvPr id="11" name="New picture"/>
          <p:cNvPicPr/>
          <p:nvPr/>
        </p:nvPicPr>
        <p:blipFill>
          <a:blip r:embed="rId14" cstate="print"/>
          <a:stretch/>
        </p:blipFill>
        <p:spPr>
          <a:xfrm rot="5400000">
            <a:off x="37055160" y="10568160"/>
            <a:ext cx="14274360" cy="5177520"/>
          </a:xfrm>
          <a:prstGeom prst="rect">
            <a:avLst/>
          </a:prstGeom>
          <a:ln>
            <a:noFill/>
          </a:ln>
        </p:spPr>
      </p:pic>
      <p:pic>
        <p:nvPicPr>
          <p:cNvPr id="2" name="New picture"/>
          <p:cNvPicPr/>
          <p:nvPr/>
        </p:nvPicPr>
        <p:blipFill>
          <a:blip r:embed="rId15" cstate="print"/>
          <a:stretch/>
        </p:blipFill>
        <p:spPr>
          <a:xfrm>
            <a:off x="1746000" y="22453560"/>
            <a:ext cx="35521920" cy="154908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746000" y="23025240"/>
            <a:ext cx="19506960" cy="1269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l-GR" sz="4879" b="0" strike="noStrike" spc="-1">
                <a:solidFill>
                  <a:srgbClr val="808080"/>
                </a:solidFill>
                <a:latin typeface="Arial"/>
                <a:ea typeface="Arial"/>
              </a:rPr>
              <a:t>Template ID: intellectualsage  Size: 36x24</a:t>
            </a:r>
            <a:endParaRPr lang="el-GR" sz="4879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1950120" y="878400"/>
            <a:ext cx="35113680" cy="3657240"/>
          </a:xfrm>
          <a:prstGeom prst="rect">
            <a:avLst/>
          </a:prstGeom>
        </p:spPr>
        <p:txBody>
          <a:bodyPr lIns="470160" tIns="235080" rIns="470160" bIns="235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139" b="0" strike="noStrike" spc="-1">
                <a:solidFill>
                  <a:srgbClr val="424456"/>
                </a:solidFill>
                <a:latin typeface="Arial"/>
                <a:ea typeface="Arial"/>
              </a:rPr>
              <a:t>Click to edit Master title style</a:t>
            </a:r>
            <a:endParaRPr lang="en-US" sz="15139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1950120" y="5120280"/>
            <a:ext cx="17488800" cy="14483880"/>
          </a:xfrm>
          <a:prstGeom prst="rect">
            <a:avLst/>
          </a:prstGeom>
        </p:spPr>
        <p:txBody>
          <a:bodyPr lIns="470160" tIns="235080" rIns="470160" bIns="235080">
            <a:noAutofit/>
          </a:bodyPr>
          <a:lstStyle/>
          <a:p>
            <a:pPr marL="1174680" indent="-1174320">
              <a:lnSpc>
                <a:spcPct val="100000"/>
              </a:lnSpc>
              <a:spcBef>
                <a:spcPts val="22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11000" b="0" strike="noStrike" spc="-1">
                <a:solidFill>
                  <a:srgbClr val="000000"/>
                </a:solidFill>
                <a:latin typeface="Arial"/>
                <a:ea typeface="Arial"/>
              </a:rPr>
              <a:t>Click to edit Master text styles</a:t>
            </a:r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  <a:p>
            <a:pPr marL="2548440" lvl="1" indent="-98064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9600" b="0" strike="noStrike" spc="-1">
                <a:solidFill>
                  <a:srgbClr val="000000"/>
                </a:solidFill>
                <a:latin typeface="Arial"/>
                <a:ea typeface="Arial"/>
              </a:rPr>
              <a:t>Second level</a:t>
            </a:r>
            <a:endParaRPr lang="en-US" sz="9600" b="0" strike="noStrike" spc="-1">
              <a:solidFill>
                <a:srgbClr val="000000"/>
              </a:solidFill>
              <a:latin typeface="Arial"/>
            </a:endParaRPr>
          </a:p>
          <a:p>
            <a:pPr marL="3919320" lvl="2" indent="-783000">
              <a:lnSpc>
                <a:spcPct val="100000"/>
              </a:lnSpc>
              <a:spcBef>
                <a:spcPts val="1653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8269" b="0" strike="noStrike" spc="-1">
                <a:solidFill>
                  <a:srgbClr val="000000"/>
                </a:solidFill>
                <a:latin typeface="Arial"/>
                <a:ea typeface="Arial"/>
              </a:rPr>
              <a:t>Third level</a:t>
            </a:r>
            <a:endParaRPr lang="en-US" sz="8269" b="0" strike="noStrike" spc="-1">
              <a:solidFill>
                <a:srgbClr val="000000"/>
              </a:solidFill>
              <a:latin typeface="Arial"/>
            </a:endParaRPr>
          </a:p>
          <a:p>
            <a:pPr marL="5486760" lvl="3" indent="-783000">
              <a:lnSpc>
                <a:spcPct val="100000"/>
              </a:lnSpc>
              <a:spcBef>
                <a:spcPts val="1372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6869" b="0" strike="noStrike" spc="-1">
                <a:solidFill>
                  <a:srgbClr val="000000"/>
                </a:solidFill>
                <a:latin typeface="Arial"/>
                <a:ea typeface="Arial"/>
              </a:rPr>
              <a:t>Fourth level</a:t>
            </a:r>
            <a:endParaRPr lang="en-US" sz="6869" b="0" strike="noStrike" spc="-1">
              <a:solidFill>
                <a:srgbClr val="000000"/>
              </a:solidFill>
              <a:latin typeface="Arial"/>
            </a:endParaRPr>
          </a:p>
          <a:p>
            <a:pPr marL="7055280" lvl="4" indent="-784080">
              <a:lnSpc>
                <a:spcPct val="100000"/>
              </a:lnSpc>
              <a:spcBef>
                <a:spcPts val="1372"/>
              </a:spcBef>
              <a:buClr>
                <a:srgbClr val="000000"/>
              </a:buClr>
              <a:buFont typeface="StarSymbol"/>
              <a:buChar char="»"/>
            </a:pPr>
            <a:r>
              <a:rPr lang="en-US" sz="6869" b="0" strike="noStrike" spc="-1">
                <a:solidFill>
                  <a:srgbClr val="000000"/>
                </a:solidFill>
                <a:latin typeface="Arial"/>
                <a:ea typeface="Arial"/>
              </a:rPr>
              <a:t>Fifth level</a:t>
            </a:r>
            <a:endParaRPr lang="en-US" sz="6869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19575000" y="5120280"/>
            <a:ext cx="17488800" cy="14483880"/>
          </a:xfrm>
          <a:prstGeom prst="rect">
            <a:avLst/>
          </a:prstGeom>
        </p:spPr>
        <p:txBody>
          <a:bodyPr lIns="470160" tIns="235080" rIns="470160" bIns="235080">
            <a:noAutofit/>
          </a:bodyPr>
          <a:lstStyle/>
          <a:p>
            <a:pPr marL="1174680" indent="-1174320">
              <a:lnSpc>
                <a:spcPct val="100000"/>
              </a:lnSpc>
              <a:spcBef>
                <a:spcPts val="22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11000" b="0" strike="noStrike" spc="-1">
                <a:solidFill>
                  <a:srgbClr val="000000"/>
                </a:solidFill>
                <a:latin typeface="Arial"/>
                <a:ea typeface="Arial"/>
              </a:rPr>
              <a:t>Click to edit Master text styles</a:t>
            </a:r>
            <a:endParaRPr lang="en-US" sz="11000" b="0" strike="noStrike" spc="-1">
              <a:solidFill>
                <a:srgbClr val="000000"/>
              </a:solidFill>
              <a:latin typeface="Arial"/>
            </a:endParaRPr>
          </a:p>
          <a:p>
            <a:pPr marL="2548440" lvl="1" indent="-98064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9600" b="0" strike="noStrike" spc="-1">
                <a:solidFill>
                  <a:srgbClr val="000000"/>
                </a:solidFill>
                <a:latin typeface="Arial"/>
                <a:ea typeface="Arial"/>
              </a:rPr>
              <a:t>Second level</a:t>
            </a:r>
            <a:endParaRPr lang="en-US" sz="9600" b="0" strike="noStrike" spc="-1">
              <a:solidFill>
                <a:srgbClr val="000000"/>
              </a:solidFill>
              <a:latin typeface="Arial"/>
            </a:endParaRPr>
          </a:p>
          <a:p>
            <a:pPr marL="3919320" lvl="2" indent="-783000">
              <a:lnSpc>
                <a:spcPct val="100000"/>
              </a:lnSpc>
              <a:spcBef>
                <a:spcPts val="1653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8269" b="0" strike="noStrike" spc="-1">
                <a:solidFill>
                  <a:srgbClr val="000000"/>
                </a:solidFill>
                <a:latin typeface="Arial"/>
                <a:ea typeface="Arial"/>
              </a:rPr>
              <a:t>Third level</a:t>
            </a:r>
            <a:endParaRPr lang="en-US" sz="8269" b="0" strike="noStrike" spc="-1">
              <a:solidFill>
                <a:srgbClr val="000000"/>
              </a:solidFill>
              <a:latin typeface="Arial"/>
            </a:endParaRPr>
          </a:p>
          <a:p>
            <a:pPr marL="5486760" lvl="3" indent="-783000">
              <a:lnSpc>
                <a:spcPct val="100000"/>
              </a:lnSpc>
              <a:spcBef>
                <a:spcPts val="1372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6869" b="0" strike="noStrike" spc="-1">
                <a:solidFill>
                  <a:srgbClr val="000000"/>
                </a:solidFill>
                <a:latin typeface="Arial"/>
                <a:ea typeface="Arial"/>
              </a:rPr>
              <a:t>Fourth level</a:t>
            </a:r>
            <a:endParaRPr lang="en-US" sz="6869" b="0" strike="noStrike" spc="-1">
              <a:solidFill>
                <a:srgbClr val="000000"/>
              </a:solidFill>
              <a:latin typeface="Arial"/>
            </a:endParaRPr>
          </a:p>
          <a:p>
            <a:pPr marL="7055280" lvl="4" indent="-784080">
              <a:lnSpc>
                <a:spcPct val="100000"/>
              </a:lnSpc>
              <a:spcBef>
                <a:spcPts val="1372"/>
              </a:spcBef>
              <a:buClr>
                <a:srgbClr val="000000"/>
              </a:buClr>
              <a:buFont typeface="StarSymbol"/>
              <a:buChar char="»"/>
            </a:pPr>
            <a:r>
              <a:rPr lang="en-US" sz="6869" b="0" strike="noStrike" spc="-1">
                <a:solidFill>
                  <a:srgbClr val="000000"/>
                </a:solidFill>
                <a:latin typeface="Arial"/>
                <a:ea typeface="Arial"/>
              </a:rPr>
              <a:t>Fifth level</a:t>
            </a:r>
            <a:endParaRPr lang="en-US" sz="6869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dt"/>
          </p:nvPr>
        </p:nvSpPr>
        <p:spPr>
          <a:xfrm>
            <a:off x="1950120" y="19985400"/>
            <a:ext cx="9104040" cy="1523520"/>
          </a:xfrm>
          <a:prstGeom prst="rect">
            <a:avLst/>
          </a:prstGeom>
        </p:spPr>
        <p:txBody>
          <a:bodyPr lIns="470160" tIns="235080" rIns="470160" bIns="235080"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ftr"/>
          </p:nvPr>
        </p:nvSpPr>
        <p:spPr>
          <a:xfrm>
            <a:off x="13329360" y="19985400"/>
            <a:ext cx="12355200" cy="1523520"/>
          </a:xfrm>
          <a:prstGeom prst="rect">
            <a:avLst/>
          </a:prstGeom>
        </p:spPr>
        <p:txBody>
          <a:bodyPr lIns="470160" tIns="235080" rIns="470160" bIns="235080"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9" name="PlaceHolder 7"/>
          <p:cNvSpPr>
            <a:spLocks noGrp="1"/>
          </p:cNvSpPr>
          <p:nvPr>
            <p:ph type="sldNum"/>
          </p:nvPr>
        </p:nvSpPr>
        <p:spPr>
          <a:xfrm>
            <a:off x="27959760" y="19985400"/>
            <a:ext cx="9104040" cy="1523520"/>
          </a:xfrm>
          <a:prstGeom prst="rect">
            <a:avLst/>
          </a:prstGeom>
        </p:spPr>
        <p:txBody>
          <a:bodyPr lIns="470160" tIns="235080" rIns="470160" bIns="235080">
            <a:noAutofit/>
          </a:bodyPr>
          <a:lstStyle/>
          <a:p>
            <a:pPr algn="r">
              <a:lnSpc>
                <a:spcPct val="100000"/>
              </a:lnSpc>
            </a:pPr>
            <a:fld id="{164C04AF-52AD-4ECF-8043-CFAFFCFA8CD2}" type="slidenum">
              <a:rPr lang="el-GR" sz="4740" b="0" strike="noStrike" spc="-1">
                <a:solidFill>
                  <a:srgbClr val="000000"/>
                </a:solidFill>
                <a:latin typeface="Arial"/>
                <a:ea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l-GR" sz="474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3429000" y="457200"/>
            <a:ext cx="32155920" cy="46429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43808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4483483" y="567997"/>
            <a:ext cx="29979257" cy="1568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5320" tIns="42840" rIns="85320" bIns="428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5000" b="0" strike="noStrike" spc="-1" dirty="0">
                <a:solidFill>
                  <a:srgbClr val="FFFFFF"/>
                </a:solidFill>
                <a:latin typeface="Franklin Gothic Medium Cond"/>
                <a:ea typeface="Arial"/>
              </a:rPr>
              <a:t>ΕΠΙΤΗΡΗΣΗ ΤΟΥ </a:t>
            </a:r>
            <a:r>
              <a:rPr lang="el-GR" sz="5000" spc="-1" dirty="0">
                <a:solidFill>
                  <a:srgbClr val="FFFFFF"/>
                </a:solidFill>
                <a:latin typeface="Franklin Gothic Medium Cond"/>
                <a:ea typeface="Arial"/>
              </a:rPr>
              <a:t>ΙΟΥ </a:t>
            </a:r>
            <a:r>
              <a:rPr lang="el-GR" sz="5000" b="0" strike="noStrike" spc="-1" dirty="0">
                <a:solidFill>
                  <a:srgbClr val="FFFFFF"/>
                </a:solidFill>
                <a:latin typeface="Franklin Gothic Medium Cond"/>
                <a:ea typeface="Arial"/>
              </a:rPr>
              <a:t>SARS-CoV-2 ΜΕΣΩ ΤΩΝ ΛΥΜΑΤΩΝ ΣΤΗΝ ΠΟΛΗ ΤΩΝ ΙΩΑΝΝΙΝΩΝ: ΣΥΓΚΡΙΣΗ ΔΥΟ ΠΡΩΤΟΚΟΛΛΩΝ ΣΥΜΠΥΚΝΩΣΗΣ</a:t>
            </a:r>
            <a:endParaRPr lang="el-GR" sz="5000" b="0" strike="noStrike" spc="-1" dirty="0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5537966" y="2057149"/>
            <a:ext cx="27937987" cy="19716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5320" tIns="42840" rIns="85320" bIns="4284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l-GR" sz="3300" b="0" u="sng" strike="noStrike" spc="-1" dirty="0">
                <a:solidFill>
                  <a:srgbClr val="FFFFFF"/>
                </a:solidFill>
                <a:uFillTx/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Διαμάντη Χριστίνα</a:t>
            </a:r>
            <a:r>
              <a:rPr lang="el-GR" sz="3300" b="0" u="sng" strike="noStrike" spc="-1" baseline="30000" dirty="0">
                <a:solidFill>
                  <a:srgbClr val="FFFFFF"/>
                </a:solidFill>
                <a:uFillTx/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Νούσης Λάμπρος</a:t>
            </a:r>
            <a:r>
              <a:rPr lang="el-GR" sz="3300" b="0" strike="noStrike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b="0" strike="noStrike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Μποζίδης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Πέτρος</a:t>
            </a:r>
            <a:r>
              <a:rPr lang="el-GR" sz="33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2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b="0" strike="noStrike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Σημαντήρης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Νικόλαος</a:t>
            </a:r>
            <a:r>
              <a:rPr lang="el-GR" sz="3300" b="0" strike="noStrike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3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b="0" strike="noStrike" spc="-1" dirty="0" err="1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Τσιόστας</a:t>
            </a:r>
            <a:r>
              <a:rPr lang="el-GR" sz="3300" b="0" strike="noStrike" spc="-1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Χρήστος</a:t>
            </a:r>
            <a:r>
              <a:rPr lang="el-GR" sz="3300" b="0" strike="noStrike" spc="-1" baseline="30000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300" b="0" strike="noStrike" spc="-1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Παντελή 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Ειρήνη</a:t>
            </a:r>
            <a:r>
              <a:rPr lang="el-GR" sz="33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Αλίβερτης Δημήτρης</a:t>
            </a:r>
            <a:r>
              <a:rPr lang="el-GR" sz="3300" b="0" strike="noStrike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4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b="0" strike="noStrike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Γκαρτζονίκα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</a:t>
            </a:r>
            <a:r>
              <a:rPr lang="el-GR" sz="3300" b="0" strike="noStrike" spc="-1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</a:t>
            </a:r>
            <a:r>
              <a:rPr lang="el-GR" sz="3300" b="0" strike="noStrike" spc="-1" dirty="0" err="1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Κωνσταντίνα</a:t>
            </a:r>
            <a:r>
              <a:rPr lang="el-GR" sz="3300" spc="-1" baseline="30000" dirty="0" err="1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2</a:t>
            </a:r>
            <a:r>
              <a:rPr lang="el-GR" sz="3300" b="0" strike="noStrike" spc="-1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Τσιλίδης Κωνσταντίνος</a:t>
            </a:r>
            <a:r>
              <a:rPr lang="el-GR" sz="33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Χατζηχριστοδούλου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Χρήστος</a:t>
            </a:r>
            <a:r>
              <a:rPr lang="el-GR" sz="33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5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Κουτσολιούτσου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Αναστασία</a:t>
            </a:r>
            <a:r>
              <a:rPr lang="el-GR" sz="33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6</a:t>
            </a:r>
            <a:r>
              <a:rPr lang="el-GR" sz="33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l-GR" sz="3300" b="0" strike="noStrike" spc="-1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Ντζάνη</a:t>
            </a:r>
            <a:r>
              <a:rPr lang="el-GR" sz="33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Ευαγγελία</a:t>
            </a:r>
            <a:r>
              <a:rPr lang="el-GR" sz="3300" b="0" strike="noStrike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</a:t>
            </a:r>
            <a:r>
              <a:rPr lang="el-GR" sz="3000" b="0" strike="noStrike" spc="-1" dirty="0">
                <a:solidFill>
                  <a:srgbClr val="FFFFFF"/>
                </a:solidFill>
                <a:latin typeface="Calibri"/>
                <a:ea typeface="Tahoma"/>
              </a:rPr>
              <a:t>.</a:t>
            </a:r>
            <a:endParaRPr lang="el-GR" sz="30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lang="el-GR" sz="3000" b="0" u="sng" strike="noStrike" spc="-1" dirty="0">
                <a:solidFill>
                  <a:srgbClr val="FFFFFF"/>
                </a:solidFill>
                <a:uFillTx/>
                <a:latin typeface="Calibri"/>
                <a:ea typeface="Tahoma"/>
              </a:rPr>
              <a:t>email: </a:t>
            </a:r>
            <a:r>
              <a:rPr lang="el-GR" sz="3000" b="0" u="sng" strike="noStrike" spc="-1" dirty="0" err="1">
                <a:solidFill>
                  <a:srgbClr val="FFFFFF"/>
                </a:solidFill>
                <a:uFillTx/>
                <a:latin typeface="Calibri"/>
                <a:ea typeface="Tahoma"/>
              </a:rPr>
              <a:t>xristdiam@yahoo.g</a:t>
            </a:r>
            <a:r>
              <a:rPr lang="en-US" sz="3000" b="0" u="sng" strike="noStrike" spc="-1" dirty="0">
                <a:solidFill>
                  <a:srgbClr val="FFFFFF"/>
                </a:solidFill>
                <a:uFillTx/>
                <a:latin typeface="Calibri"/>
                <a:ea typeface="Tahoma"/>
              </a:rPr>
              <a:t>r</a:t>
            </a:r>
            <a:endParaRPr lang="el-GR" sz="3000" b="0" strike="noStrike" spc="-1" dirty="0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3429000" y="5733930"/>
            <a:ext cx="7606440" cy="44630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Η παρακολούθηση των λυμάτων αποτελεί πλέον πολύτιμο εργαλείο για την επιδημιολογική επιτήρηση του ιού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SARS-CoV-2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Διάφορα πρωτόκολλα συμπύκνωσης έχουν χρησιμοποιηθεί έως σήμερα, στοχεύοντας στην επιτυχή απομόνωση του ιού από τα λύματα. Στόχος της παρούσας μελέτης είναι η σύγκριση των δύο μεθόδων συμπύκνωσης (</a:t>
            </a:r>
            <a:r>
              <a:rPr lang="en-US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Skimmed Milk Flocculation</a:t>
            </a: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– </a:t>
            </a:r>
            <a:r>
              <a:rPr lang="en-US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και κατακρήμνιση με χρήση </a:t>
            </a:r>
            <a:r>
              <a:rPr lang="en-US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PEG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) και η ανάδειξη εκείνης με την καλύτερη ανάκτηση μέσω της ποσοτικοποίησης των αποτελεσμάτων.</a:t>
            </a:r>
          </a:p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l-GR" sz="2600" b="0" strike="noStrike" spc="-1" dirty="0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3429000" y="5217120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>
                <a:solidFill>
                  <a:srgbClr val="FFFFFF"/>
                </a:solidFill>
                <a:latin typeface="Libre Baskerville"/>
                <a:ea typeface="Arial"/>
              </a:rPr>
              <a:t>ΠΕΡΙΛΗΨΗ</a:t>
            </a:r>
            <a:endParaRPr lang="el-GR" sz="2800" b="0" strike="noStrike" spc="-1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11473560" y="5207685"/>
            <a:ext cx="7606440" cy="28625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Η μοριακή ανίχνευση του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SARS-CoV-2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πραγματοποιήθηκε μέσω της RT-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qPCR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με τη χρήση του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Viasure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SARS-CoV-2 Real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Time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PCR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Detection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Kit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, όπου ο προσδιορισμός βασίζεται στην ενίσχυση των γονιδίων ORF1ab και N, ενώ ο 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κυκλοποιητής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που χρησιμοποιήθηκε ήταν ο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CFX-96 (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Bio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–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Rad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Laboratories). </a:t>
            </a:r>
            <a:endParaRPr lang="el-GR" sz="2600" b="0" i="1" strike="noStrike" spc="-1" dirty="0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3274498" y="17223320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 dirty="0">
                <a:solidFill>
                  <a:srgbClr val="FFFFFF"/>
                </a:solidFill>
                <a:latin typeface="Libre Baskerville"/>
                <a:ea typeface="Arial"/>
              </a:rPr>
              <a:t>ΜΕΘΟΔΟΛΟΓΙΑ</a:t>
            </a:r>
            <a:endParaRPr lang="el-GR" sz="2800" b="0" strike="noStrike" spc="-1" dirty="0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11473560" y="8735330"/>
            <a:ext cx="7606440" cy="6863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/>
            <a:r>
              <a:rPr lang="el-GR" sz="260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Α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πό τα 40 δείγματα που συλλέχθηκαν και συμπυκνώθηκαν με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SMF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τα 18 είχαν αρνητικά αποτελέσματα ως προς την ανίχνευση του ιικού γονιδιώματος </a:t>
            </a:r>
            <a:r>
              <a:rPr lang="el-GR" sz="2600" i="1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SARS-CoV-2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(45%) όταν τα αντίστοιχα δείγματα με τη χρήση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PEG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ήταν θετικά στο 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ιικό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φορτίο</a:t>
            </a:r>
            <a:r>
              <a:rPr lang="el-GR" sz="2600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600" i="1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(γράφημα 1).</a:t>
            </a:r>
            <a:endParaRPr lang="el-GR" sz="2600" b="0" i="1" strike="noStrike" spc="-1" dirty="0">
              <a:solidFill>
                <a:srgbClr val="000000"/>
              </a:solidFill>
              <a:latin typeface="Calibri" pitchFamily="34" charset="0"/>
              <a:ea typeface="Arial"/>
              <a:cs typeface="Calibri" pitchFamily="34" charset="0"/>
            </a:endParaRPr>
          </a:p>
          <a:p>
            <a:pPr algn="just"/>
            <a:r>
              <a:rPr lang="el-GR" sz="2600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Παράλληλα πραγματοποιήθηκε ποσοτικοποίηση των θετικών δειγμάτων των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δύο τεχνικών με τα αποτελέσματα να επιδεικνύουν μια ιδιαίτερα υψηλή διαφορά υπέρ της μεθόδου του </a:t>
            </a:r>
            <a:r>
              <a:rPr lang="en-US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PEG.</a:t>
            </a:r>
            <a:endParaRPr lang="el-GR" sz="2600" b="0" strike="noStrike" spc="-1" dirty="0">
              <a:solidFill>
                <a:srgbClr val="000000"/>
              </a:solidFill>
              <a:latin typeface="Calibri" pitchFamily="34" charset="0"/>
              <a:ea typeface="Arial"/>
              <a:cs typeface="Calibri" pitchFamily="34" charset="0"/>
            </a:endParaRPr>
          </a:p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Συγκεκριμένα, στο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γράφημα 2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απεικονίζεται η ποσοστιαία αναγωγή των αποτελεσμάτων των δυο μεθόδων και οι συγκριτικές διαφορές τους. </a:t>
            </a:r>
            <a:r>
              <a:rPr lang="el-GR" sz="2600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Η σύγκριση των αποτελεσμάτων δείχνει μια στατιστικά σημαντική διαφορά και μια ιδιαίτερα υψηλή ικανότητα ανίχνε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υσης του ιικού φορτίου της συμπύκνωσης με τη χρήση </a:t>
            </a:r>
            <a:r>
              <a:rPr lang="en-US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PEG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.</a:t>
            </a:r>
          </a:p>
        </p:txBody>
      </p:sp>
      <p:sp>
        <p:nvSpPr>
          <p:cNvPr id="54" name="CustomShape 9"/>
          <p:cNvSpPr/>
          <p:nvPr/>
        </p:nvSpPr>
        <p:spPr>
          <a:xfrm>
            <a:off x="11520000" y="8078631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>
                <a:solidFill>
                  <a:srgbClr val="FFFFFF"/>
                </a:solidFill>
                <a:latin typeface="Libre Baskerville"/>
                <a:ea typeface="Arial"/>
              </a:rPr>
              <a:t>ΑΠΟΤΕΛΕΣΜΑΤΑ</a:t>
            </a:r>
            <a:endParaRPr lang="el-GR" sz="2800" b="0" strike="noStrike" spc="-1"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>
            <a:off x="27673560" y="7670639"/>
            <a:ext cx="7606440" cy="5663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Από  τα αποτελέσματα, φαίνεται η μέθοδος της  συμπύκνωσης με τη χρήση 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πολυαιθυλενογλυκόλης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(PEG) στα δείγματά μας,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να είναι ιδιαίτερα πιο αποτελεσματική σε σχέση με τη κροκίδωση αποβουτυρωμένου γάλακτος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(SMF).</a:t>
            </a:r>
          </a:p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Ταυτόχρονα, αποτελεί μια οικονομική αλλά και εύχρηστη μέθοδο και προτείνεται ως ένα εργαλείο για την επιδημιολογική επιτήρηση μέσω της ανίχνευσης του </a:t>
            </a:r>
            <a:r>
              <a:rPr lang="en-US" sz="2600" b="0" i="1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SARS-CoV-2</a:t>
            </a:r>
            <a:r>
              <a:rPr lang="en-US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στα λύματα.</a:t>
            </a:r>
            <a:endParaRPr lang="el-GR" sz="2600" b="0" strike="noStrike" spc="-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Τα αποτελέσματα αυτής της μελέτης, τονίζουν τη σημασία της περαιτέρω διερεύνησης για τις μεθοδολογίες συμπύκνωσης και επεξεργασίας τέτοιου είδους δειγμάτων καθώς και τη δημιουργία </a:t>
            </a:r>
            <a:r>
              <a:rPr lang="el-GR" sz="2600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των πλέον αξιόπιστων ερευνητικών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πρωτοκόλλων.</a:t>
            </a:r>
            <a:endParaRPr lang="el-GR" sz="2600" b="0" strike="noStrike" spc="-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27648000" y="6982597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>
                <a:solidFill>
                  <a:srgbClr val="FFFFFF"/>
                </a:solidFill>
                <a:latin typeface="Libre Baskerville"/>
                <a:ea typeface="Arial"/>
              </a:rPr>
              <a:t>ΣΥΖΗΤΗΣΗ</a:t>
            </a:r>
            <a:endParaRPr lang="el-GR" sz="2800" b="0" strike="noStrike" spc="-1">
              <a:latin typeface="Arial"/>
            </a:endParaRPr>
          </a:p>
        </p:txBody>
      </p:sp>
      <p:sp>
        <p:nvSpPr>
          <p:cNvPr id="57" name="CustomShape 12"/>
          <p:cNvSpPr/>
          <p:nvPr/>
        </p:nvSpPr>
        <p:spPr>
          <a:xfrm>
            <a:off x="3337560" y="10376912"/>
            <a:ext cx="7606440" cy="6863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Από την αρχή της πανδημίας του </a:t>
            </a:r>
            <a:r>
              <a:rPr lang="en-US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Covid-19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, ερευνητικές ομάδες ανά τον κόσμο αναζητούν το πιο αποτελεσματικό και αξιόπιστο πρωτόκολλο για τη παρακολούθηση των λυμάτων με 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απώτερο σκοπό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την επιδημιολογική επιτήρηση του ιού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SARS-CoV-2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</a:t>
            </a:r>
            <a:r>
              <a:rPr lang="el-GR" sz="2600" spc="-1" dirty="0">
                <a:solidFill>
                  <a:srgbClr val="000000"/>
                </a:solidFill>
                <a:latin typeface="Calibri"/>
              </a:rPr>
              <a:t>Η δυσκολία του χειρισμού των δειγμάτων λυμάτων λόγω της πολυπλοκότητας των ουσιών και των αναστολέων που εμπεριέχονται σε αυτά δημιουργούν προβληματισμούς σχετικά με την ορθή ανίχνευση, μέσω της </a:t>
            </a:r>
            <a:r>
              <a:rPr lang="en-US" sz="2600" spc="-1" dirty="0">
                <a:solidFill>
                  <a:srgbClr val="000000"/>
                </a:solidFill>
                <a:latin typeface="Calibri"/>
              </a:rPr>
              <a:t>RT-PCR</a:t>
            </a:r>
            <a:r>
              <a:rPr lang="el-GR" sz="2600" spc="-1" dirty="0">
                <a:solidFill>
                  <a:srgbClr val="000000"/>
                </a:solidFill>
                <a:latin typeface="Calibri"/>
              </a:rPr>
              <a:t>, του παθογόνου ιού.</a:t>
            </a:r>
            <a:endParaRPr lang="el-G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Στο πλαίσιο αυτής της αναζήτησης έχουν μελετηθεί διάφορες μεθοδολογίες συμπύκνωσης με κύριες την κατακρήμνιση με τη χρήση 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πολυαιθυλενογλυκόλης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(PEG)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(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Kumar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et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al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., 2020;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Wu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et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al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., 2020b)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καθώς και κροκίδωση με τη χρήση αποβουτυρωμένου γάλακτος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(</a:t>
            </a:r>
            <a:r>
              <a:rPr lang="el-GR" sz="2600" b="1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Skimmed</a:t>
            </a:r>
            <a:r>
              <a:rPr lang="el-GR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n-US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milk</a:t>
            </a:r>
            <a:r>
              <a:rPr lang="el-GR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1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flocculation</a:t>
            </a:r>
            <a:r>
              <a:rPr lang="el-GR" sz="2600" b="1" i="1" spc="-1" dirty="0">
                <a:solidFill>
                  <a:srgbClr val="000000"/>
                </a:solidFill>
                <a:latin typeface="Calibri"/>
                <a:ea typeface="Arial"/>
              </a:rPr>
              <a:t> - </a:t>
            </a:r>
            <a:r>
              <a:rPr lang="el-GR" sz="2600" b="1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) (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Ahmed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et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al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., 2020a;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Medema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et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i="1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al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., 2020)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</a:t>
            </a:r>
          </a:p>
        </p:txBody>
      </p:sp>
      <p:sp>
        <p:nvSpPr>
          <p:cNvPr id="58" name="CustomShape 13"/>
          <p:cNvSpPr/>
          <p:nvPr/>
        </p:nvSpPr>
        <p:spPr>
          <a:xfrm>
            <a:off x="3337560" y="9795299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>
                <a:solidFill>
                  <a:srgbClr val="FFFFFF"/>
                </a:solidFill>
                <a:latin typeface="Libre Baskerville"/>
                <a:ea typeface="Arial"/>
              </a:rPr>
              <a:t>ΕΙΣΑΓΩΓΗ</a:t>
            </a:r>
            <a:endParaRPr lang="el-GR" sz="2800" b="0" strike="noStrike" spc="-1">
              <a:latin typeface="Arial"/>
            </a:endParaRPr>
          </a:p>
        </p:txBody>
      </p:sp>
      <p:sp>
        <p:nvSpPr>
          <p:cNvPr id="59" name="CustomShape 14"/>
          <p:cNvSpPr/>
          <p:nvPr/>
        </p:nvSpPr>
        <p:spPr>
          <a:xfrm>
            <a:off x="27737280" y="13994106"/>
            <a:ext cx="7470720" cy="74484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Ahmed, W., Angel, N.,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Edson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J.,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Bibby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K.,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Bivins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A., O’Brien, J.W., et al., 2020a. First confirmed detection of SARS-CoV-2 in untreated wastewater in Australia: a proof of concept for the wastewater surveillance of COVID-19 in the community. Sci. Total Environ. 728 (138764)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Medema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G.,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Heijnen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L.,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Elsinga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G.,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Italiaander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R.,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Brouwer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A., 2020. Presence of SARSCoronavirus-2 RNA in sewage and correlation with reported COVID-19 prevalence in the early stage of the epidemic in The Netherlands. Environ. Sci. Technol.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Lett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7,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511–516.</a:t>
            </a:r>
            <a:endParaRPr lang="en-US" sz="2400" spc="-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Kumar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M.,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Patel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A.K.,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Shah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A.V.,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Raval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J.,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Rajpara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N.,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Joshi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, M.,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et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al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., 2020.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First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proof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of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the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capability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of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wastewater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surveillance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for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COVID-19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in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India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through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detection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of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genetic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material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of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SARS-CoV-2.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Sci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.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Total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 </a:t>
            </a:r>
            <a:r>
              <a:rPr lang="el-GR" sz="2400" b="0" strike="noStrike" spc="-1" dirty="0" err="1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Environ</a:t>
            </a:r>
            <a:r>
              <a:rPr lang="el-GR" sz="2400" b="0" strike="noStrike" spc="-1" dirty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rPr>
              <a:t>. 746, 141326.</a:t>
            </a:r>
            <a:endParaRPr lang="en-US" sz="2400" spc="-1" dirty="0">
              <a:latin typeface="Calibri" pitchFamily="34" charset="0"/>
              <a:cs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Wu, F., Zhang, J., Xiao, A.,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Gu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X., Lee, W.L.,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Armas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F., et al., 2020b. SARS-CoV-2 titers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inwastewater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are higher than expected from clinically confirmed cases.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mSystems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5.</a:t>
            </a:r>
            <a:endParaRPr lang="el-GR" sz="2400" b="0" strike="noStrike" spc="-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CustomShape 15"/>
          <p:cNvSpPr/>
          <p:nvPr/>
        </p:nvSpPr>
        <p:spPr>
          <a:xfrm>
            <a:off x="27673560" y="13364220"/>
            <a:ext cx="7606440" cy="581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2880" tIns="48600" rIns="182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1" strike="noStrike" spc="-1" dirty="0">
                <a:solidFill>
                  <a:srgbClr val="FFFFFF"/>
                </a:solidFill>
                <a:latin typeface="Libre Baskerville"/>
                <a:ea typeface="Arial"/>
              </a:rPr>
              <a:t>ΒΙΒΛΙΟΓΡΑΦΙΑ</a:t>
            </a:r>
            <a:endParaRPr lang="el-GR" sz="2800" b="0" strike="noStrike" spc="-1" dirty="0">
              <a:latin typeface="Arial"/>
            </a:endParaRPr>
          </a:p>
        </p:txBody>
      </p:sp>
      <p:pic>
        <p:nvPicPr>
          <p:cNvPr id="61" name="Εικόνα 2"/>
          <p:cNvPicPr/>
          <p:nvPr/>
        </p:nvPicPr>
        <p:blipFill>
          <a:blip r:embed="rId3" cstate="print"/>
          <a:stretch/>
        </p:blipFill>
        <p:spPr>
          <a:xfrm>
            <a:off x="33475953" y="442735"/>
            <a:ext cx="2108967" cy="2061141"/>
          </a:xfrm>
          <a:prstGeom prst="rect">
            <a:avLst/>
          </a:prstGeom>
          <a:ln>
            <a:noFill/>
          </a:ln>
        </p:spPr>
      </p:pic>
      <p:pic>
        <p:nvPicPr>
          <p:cNvPr id="62" name="Εικόνα 3"/>
          <p:cNvPicPr/>
          <p:nvPr/>
        </p:nvPicPr>
        <p:blipFill>
          <a:blip r:embed="rId4" cstate="print"/>
          <a:stretch/>
        </p:blipFill>
        <p:spPr>
          <a:xfrm>
            <a:off x="19584000" y="9103755"/>
            <a:ext cx="7221960" cy="5200560"/>
          </a:xfrm>
          <a:prstGeom prst="rect">
            <a:avLst/>
          </a:prstGeom>
          <a:ln>
            <a:noFill/>
          </a:ln>
        </p:spPr>
      </p:pic>
      <p:pic>
        <p:nvPicPr>
          <p:cNvPr id="63" name="Εικόνα 5"/>
          <p:cNvPicPr/>
          <p:nvPr/>
        </p:nvPicPr>
        <p:blipFill>
          <a:blip r:embed="rId5" cstate="print"/>
          <a:stretch/>
        </p:blipFill>
        <p:spPr>
          <a:xfrm>
            <a:off x="19685160" y="15014880"/>
            <a:ext cx="7314840" cy="5001120"/>
          </a:xfrm>
          <a:prstGeom prst="rect">
            <a:avLst/>
          </a:prstGeom>
          <a:ln>
            <a:noFill/>
          </a:ln>
        </p:spPr>
      </p:pic>
      <p:sp>
        <p:nvSpPr>
          <p:cNvPr id="64" name="CustomShape 16"/>
          <p:cNvSpPr/>
          <p:nvPr/>
        </p:nvSpPr>
        <p:spPr>
          <a:xfrm>
            <a:off x="19828800" y="14287698"/>
            <a:ext cx="681120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200" b="0" u="sng" strike="noStrike" spc="-1" dirty="0">
                <a:solidFill>
                  <a:srgbClr val="000000"/>
                </a:solidFill>
                <a:latin typeface="Calibri"/>
                <a:ea typeface="Arial"/>
              </a:rPr>
              <a:t>Γράφ.2</a:t>
            </a:r>
            <a:r>
              <a:rPr lang="el-GR" sz="22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Ποσοστό αποτελεσματικότητας μετρήσεων ιικού φορτίου των μεθόδων </a:t>
            </a:r>
            <a:r>
              <a:rPr lang="el-GR" sz="22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l-GR" sz="22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και </a:t>
            </a:r>
            <a:r>
              <a:rPr lang="el-GR" sz="22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PEG</a:t>
            </a:r>
            <a:endParaRPr lang="el-GR" sz="2200" b="0" i="1" strike="noStrike" spc="-1" dirty="0">
              <a:latin typeface="Arial"/>
            </a:endParaRPr>
          </a:p>
        </p:txBody>
      </p:sp>
      <p:sp>
        <p:nvSpPr>
          <p:cNvPr id="65" name="CustomShape 17"/>
          <p:cNvSpPr/>
          <p:nvPr/>
        </p:nvSpPr>
        <p:spPr>
          <a:xfrm>
            <a:off x="19871280" y="20016000"/>
            <a:ext cx="676872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200" u="sng" spc="-1" dirty="0">
                <a:solidFill>
                  <a:srgbClr val="000000"/>
                </a:solidFill>
                <a:latin typeface="Calibri"/>
                <a:ea typeface="Arial"/>
              </a:rPr>
              <a:t>Γράφ.3</a:t>
            </a:r>
            <a:r>
              <a:rPr lang="el-GR" sz="22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Μετρήσεις ιικού φορτίου σε GC/L με τη μέθοδο </a:t>
            </a:r>
            <a:r>
              <a:rPr lang="el-GR" sz="22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l-GR" sz="22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και </a:t>
            </a:r>
            <a:r>
              <a:rPr lang="el-GR" sz="22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PEG</a:t>
            </a:r>
            <a:r>
              <a:rPr lang="el-GR" sz="22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Με κόκκινο επισημαίνεται η ποσοστιαία διαφορά των μετρήσεων.</a:t>
            </a:r>
            <a:endParaRPr lang="el-GR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l-GR" sz="2200" b="0" strike="noStrike" spc="-1" dirty="0"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19512000" y="5225355"/>
            <a:ext cx="7619760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Στο </a:t>
            </a:r>
            <a:r>
              <a:rPr lang="el-GR" sz="2600" i="1" spc="-1" dirty="0">
                <a:solidFill>
                  <a:srgbClr val="000000"/>
                </a:solidFill>
                <a:latin typeface="Calibri"/>
                <a:ea typeface="Arial"/>
              </a:rPr>
              <a:t>γράφημα 3 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παρουσιάζεται το ποσοστό της διαφοράς των τιμών των δυο μεθόδων. Παρατηρείται ότι η μέθοδος </a:t>
            </a:r>
            <a:r>
              <a:rPr lang="el-GR" sz="2600" b="1" i="1" spc="-1" dirty="0">
                <a:solidFill>
                  <a:srgbClr val="000000"/>
                </a:solidFill>
                <a:latin typeface="Calibri"/>
                <a:ea typeface="Arial"/>
              </a:rPr>
              <a:t>PEG</a:t>
            </a:r>
            <a:r>
              <a:rPr lang="el-GR" sz="2600" b="1" spc="-1" dirty="0">
                <a:solidFill>
                  <a:srgbClr val="000000"/>
                </a:solidFill>
                <a:latin typeface="Calibri"/>
                <a:ea typeface="Arial"/>
              </a:rPr>
              <a:t> εμφανίζεται ως πιο αποδοτική με το ποσοστό της διαφοράς της από την μέθοδο </a:t>
            </a:r>
            <a:r>
              <a:rPr lang="el-GR" sz="2600" b="1" i="1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l-GR" sz="2600" b="1" spc="-1" dirty="0">
                <a:solidFill>
                  <a:srgbClr val="000000"/>
                </a:solidFill>
                <a:latin typeface="Calibri"/>
                <a:ea typeface="Arial"/>
              </a:rPr>
              <a:t> να εκτείνεται από 9.5% έως 200% με μέσο όρο 162.9%.</a:t>
            </a:r>
            <a:endParaRPr lang="en-US" sz="2600" b="0" strike="noStrike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 algn="just"/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Για 18 τιμές το ποσοστό της διαφοράς εμφανίζεται ως 200% (μέγιστη τιμή) λόγω της αδυναμίας της μεθόδου </a:t>
            </a:r>
            <a:r>
              <a:rPr lang="el-GR" sz="2600" b="0" i="1" strike="noStrike" spc="-1" dirty="0">
                <a:solidFill>
                  <a:srgbClr val="000000"/>
                </a:solidFill>
                <a:latin typeface="Calibri"/>
                <a:ea typeface="Arial"/>
              </a:rPr>
              <a:t>SMF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να ανιχνεύσει το </a:t>
            </a:r>
            <a:r>
              <a:rPr lang="el-GR" sz="26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ιικό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φορτίο των δειγμάτων.</a:t>
            </a:r>
          </a:p>
        </p:txBody>
      </p:sp>
      <p:sp>
        <p:nvSpPr>
          <p:cNvPr id="68" name="CustomShape 20"/>
          <p:cNvSpPr/>
          <p:nvPr/>
        </p:nvSpPr>
        <p:spPr>
          <a:xfrm>
            <a:off x="3337560" y="17792050"/>
            <a:ext cx="7606440" cy="4062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30600" rIns="60840" bIns="306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Κατά το χρονικό διάστημα Ιουνίου – Δεκεμβρίου 2021, πραγματοποιήθηκαν δειγματοληψίες λυμάτων, συλλέχθηκαν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40 δείγματα, 24 ωρών, από την Είσοδο της Μονάδας Επεξεργασ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ίας Λυμάτων</a:t>
            </a:r>
            <a:r>
              <a:rPr lang="el-GR" sz="26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της πόλης των Ιωαννίνων και επεξεργάστηκαν με τις δυο μεθόδους συμπύκνωσης ταυτόχρονα. </a:t>
            </a:r>
          </a:p>
          <a:p>
            <a:pPr algn="just">
              <a:lnSpc>
                <a:spcPct val="100000"/>
              </a:lnSpc>
            </a:pP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Για την απομόνωση του ιικού γονιδιώματος χρησιμοποιήθηκε το </a:t>
            </a:r>
            <a:r>
              <a:rPr lang="el-GR" sz="2600" spc="-1" dirty="0" err="1">
                <a:solidFill>
                  <a:srgbClr val="000000"/>
                </a:solidFill>
                <a:latin typeface="Calibri"/>
                <a:ea typeface="Arial"/>
              </a:rPr>
              <a:t>kit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 απομόνωσης </a:t>
            </a:r>
            <a:r>
              <a:rPr lang="el-GR" sz="2600" i="1" spc="-1" dirty="0" err="1">
                <a:solidFill>
                  <a:srgbClr val="000000"/>
                </a:solidFill>
                <a:latin typeface="Calibri"/>
                <a:ea typeface="Arial"/>
              </a:rPr>
              <a:t>Viral</a:t>
            </a:r>
            <a:r>
              <a:rPr lang="el-GR" sz="2600" i="1" spc="-1" dirty="0">
                <a:solidFill>
                  <a:srgbClr val="000000"/>
                </a:solidFill>
                <a:latin typeface="Calibri"/>
                <a:ea typeface="Arial"/>
              </a:rPr>
              <a:t> RNA </a:t>
            </a:r>
            <a:r>
              <a:rPr lang="el-GR" sz="2600" i="1" spc="-1" dirty="0" err="1">
                <a:solidFill>
                  <a:srgbClr val="000000"/>
                </a:solidFill>
                <a:latin typeface="Calibri"/>
                <a:ea typeface="Arial"/>
              </a:rPr>
              <a:t>and</a:t>
            </a:r>
            <a:r>
              <a:rPr lang="el-GR" sz="2600" i="1" spc="-1" dirty="0">
                <a:solidFill>
                  <a:srgbClr val="000000"/>
                </a:solidFill>
                <a:latin typeface="Calibri"/>
                <a:ea typeface="Arial"/>
              </a:rPr>
              <a:t> DNA, των </a:t>
            </a:r>
            <a:r>
              <a:rPr lang="el-GR" sz="2600" i="1" spc="-1" dirty="0" err="1">
                <a:solidFill>
                  <a:srgbClr val="000000"/>
                </a:solidFill>
                <a:latin typeface="Calibri"/>
                <a:ea typeface="Arial"/>
              </a:rPr>
              <a:t>Macherey–Nagel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, από την εταιρεία </a:t>
            </a:r>
            <a:r>
              <a:rPr lang="el-GR" sz="2600" i="1" spc="-1" dirty="0" err="1">
                <a:solidFill>
                  <a:srgbClr val="000000"/>
                </a:solidFill>
                <a:latin typeface="Calibri"/>
                <a:ea typeface="Arial"/>
              </a:rPr>
              <a:t>NucleoSpin</a:t>
            </a:r>
            <a:r>
              <a:rPr lang="el-GR" sz="2600" i="1" spc="-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l-GR" sz="2600" i="1" spc="-1" dirty="0" err="1">
                <a:solidFill>
                  <a:srgbClr val="000000"/>
                </a:solidFill>
                <a:latin typeface="Calibri"/>
                <a:ea typeface="Arial"/>
              </a:rPr>
              <a:t>Microbial</a:t>
            </a:r>
            <a:r>
              <a:rPr lang="el-GR" sz="2600" i="1" spc="-1" dirty="0">
                <a:solidFill>
                  <a:srgbClr val="000000"/>
                </a:solidFill>
                <a:latin typeface="Calibri"/>
                <a:ea typeface="Arial"/>
              </a:rPr>
              <a:t> DNA</a:t>
            </a:r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.</a:t>
            </a:r>
            <a:endParaRPr lang="el-GR" sz="2600" b="0" strike="noStrike" spc="-1" dirty="0">
              <a:latin typeface="Arial"/>
            </a:endParaRPr>
          </a:p>
        </p:txBody>
      </p:sp>
      <p:graphicFrame>
        <p:nvGraphicFramePr>
          <p:cNvPr id="25" name="6 - Γράφημα"/>
          <p:cNvGraphicFramePr/>
          <p:nvPr>
            <p:extLst>
              <p:ext uri="{D42A27DB-BD31-4B8C-83A1-F6EECF244321}">
                <p14:modId xmlns:p14="http://schemas.microsoft.com/office/powerpoint/2010/main" xmlns="" val="1019488458"/>
              </p:ext>
            </p:extLst>
          </p:nvPr>
        </p:nvGraphicFramePr>
        <p:xfrm>
          <a:off x="11035862" y="15544800"/>
          <a:ext cx="4824248" cy="450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7 - Γράφημα"/>
          <p:cNvGraphicFramePr/>
          <p:nvPr>
            <p:extLst>
              <p:ext uri="{D42A27DB-BD31-4B8C-83A1-F6EECF244321}">
                <p14:modId xmlns:p14="http://schemas.microsoft.com/office/powerpoint/2010/main" xmlns="" val="3298533411"/>
              </p:ext>
            </p:extLst>
          </p:nvPr>
        </p:nvGraphicFramePr>
        <p:xfrm>
          <a:off x="14761779" y="15544800"/>
          <a:ext cx="4850524" cy="447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8" name="27 - TextBox"/>
          <p:cNvSpPr txBox="1"/>
          <p:nvPr/>
        </p:nvSpPr>
        <p:spPr>
          <a:xfrm>
            <a:off x="27715779" y="5232493"/>
            <a:ext cx="747285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600" spc="-1" dirty="0">
                <a:solidFill>
                  <a:srgbClr val="000000"/>
                </a:solidFill>
                <a:latin typeface="Calibri"/>
                <a:ea typeface="Arial"/>
              </a:rPr>
              <a:t>Με την ποσοτικοποίηση των αποτελεσμάτων από τη RT-PCR αποδείχθηκε ότι η μέθοδος συμπύκνωσης με τη χρήση PEG, παρουσιάζει σημαντικά </a:t>
            </a:r>
            <a:r>
              <a:rPr lang="el-GR" sz="2600" b="1" spc="-1" dirty="0">
                <a:solidFill>
                  <a:srgbClr val="000000"/>
                </a:solidFill>
                <a:latin typeface="Calibri"/>
                <a:ea typeface="Arial"/>
              </a:rPr>
              <a:t>υψηλότερη ευαισθησία ανίχνευσης σε σχέση με αυτή της SMF. </a:t>
            </a:r>
          </a:p>
          <a:p>
            <a:pPr algn="just"/>
            <a:endParaRPr lang="el-GR" sz="2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1792607" y="20148330"/>
            <a:ext cx="7157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u="sng" dirty="0">
                <a:latin typeface="Calibri" pitchFamily="34" charset="0"/>
                <a:cs typeface="Calibri" pitchFamily="34" charset="0"/>
              </a:rPr>
              <a:t>Γράφ.1</a:t>
            </a:r>
            <a:r>
              <a:rPr lang="el-GR" sz="2200" dirty="0">
                <a:latin typeface="Calibri" pitchFamily="34" charset="0"/>
                <a:cs typeface="Calibri" pitchFamily="34" charset="0"/>
              </a:rPr>
              <a:t>. Ποσοστό θετικών και αρνητικών δειγμάτων και για τις δυο μεθόδους συμπύκνωσης.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ED683B2C-9639-499E-AA02-E465126E4C8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442736"/>
            <a:ext cx="2108967" cy="20611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15F922-3CAC-4180-B3B8-E45522B96ECA}"/>
              </a:ext>
            </a:extLst>
          </p:cNvPr>
          <p:cNvSpPr txBox="1"/>
          <p:nvPr/>
        </p:nvSpPr>
        <p:spPr>
          <a:xfrm>
            <a:off x="3433390" y="3359360"/>
            <a:ext cx="13198643" cy="2016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l-GR" sz="22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1: Εργαστήριο Υγιεινής &amp; Επιδημιολογίας, Τμήμα Ιατρικής, Πανεπιστήμιο Ιωαννί</a:t>
            </a: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ν</a:t>
            </a:r>
            <a:r>
              <a:rPr lang="el-GR" sz="22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ων</a:t>
            </a:r>
          </a:p>
          <a:p>
            <a:pPr algn="just">
              <a:lnSpc>
                <a:spcPct val="115000"/>
              </a:lnSpc>
            </a:pP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2: Εργαστήριο Μικροβιολογίας, Τμήμα Ιατρικής, Πανεπιστήμιο Ιωαννίνων</a:t>
            </a:r>
            <a:endParaRPr lang="el-GR" sz="2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l-GR" sz="22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3: </a:t>
            </a:r>
            <a:r>
              <a:rPr lang="en-US" sz="2200" b="0" strike="noStrike" spc="-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CMOD</a:t>
            </a:r>
            <a:r>
              <a:rPr lang="en-US" sz="2200" spc="-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Lab, </a:t>
            </a: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Τ</a:t>
            </a:r>
            <a:r>
              <a:rPr lang="el-GR" sz="2200" b="0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μήμα Πληροφορικής, Ιόνιο Πανεπιστήμιο, Κέρκυρα</a:t>
            </a:r>
          </a:p>
          <a:p>
            <a:pPr algn="just">
              <a:lnSpc>
                <a:spcPct val="115000"/>
              </a:lnSpc>
            </a:pP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4: Εργαστήριο Φυσικοχημικών μελετών, Τμήμα Βιολογικών Εφαρμογών &amp; Τεχνολογιών, Πανεπιστήμιο Ιωαννίνων</a:t>
            </a:r>
          </a:p>
          <a:p>
            <a:pPr algn="just">
              <a:lnSpc>
                <a:spcPct val="115000"/>
              </a:lnSpc>
            </a:pPr>
            <a:endParaRPr lang="el-GR" sz="2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81E8B90-A390-4B16-9771-A230FBE772A2}"/>
              </a:ext>
            </a:extLst>
          </p:cNvPr>
          <p:cNvSpPr txBox="1"/>
          <p:nvPr/>
        </p:nvSpPr>
        <p:spPr>
          <a:xfrm>
            <a:off x="22081357" y="3631250"/>
            <a:ext cx="13198643" cy="188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</a:pP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5</a:t>
            </a:r>
            <a:r>
              <a:rPr lang="en-US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: </a:t>
            </a: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Εργαστήριο Υγιεινής &amp; Επιδημιολογίας, Τμήμα Ιατρικής, Πανεπιστήμιο Θεσσαλίας </a:t>
            </a:r>
            <a:endParaRPr lang="el-GR" sz="2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l-GR" sz="2200" spc="-1" baseline="300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     </a:t>
            </a:r>
            <a:r>
              <a:rPr lang="el-GR" sz="2200" spc="-1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6: </a:t>
            </a:r>
            <a:r>
              <a:rPr lang="el-G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Διεύθυνση Επιδημιολογίας και Πρόληψης Μη Μεταδοτικών Νοσημάτων και Τραυματισμών</a:t>
            </a:r>
          </a:p>
          <a:p>
            <a:pPr algn="r"/>
            <a:r>
              <a:rPr lang="el-G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Εθνικός Οργανισμός Δημόσιας Υγείας</a:t>
            </a:r>
          </a:p>
          <a:p>
            <a:pPr algn="r">
              <a:lnSpc>
                <a:spcPct val="115000"/>
              </a:lnSpc>
            </a:pPr>
            <a:endParaRPr lang="el-GR" sz="2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l-G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1047</Words>
  <Application>Microsoft Office PowerPoint</Application>
  <PresentationFormat>Προσαρμογή</PresentationFormat>
  <Paragraphs>46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Research Poster</dc:subject>
  <dc:creator>Graphicsland/MakeSigns.com</dc:creator>
  <cp:keywords>scientific research template custom poster presentation symposium printing PowerPoint create design example sample download</cp:keywords>
  <dc:description>This is a free template from MakeSigns.com to help you create the perfect scientific poster.</dc:description>
  <cp:lastModifiedBy>Jim</cp:lastModifiedBy>
  <cp:revision>98</cp:revision>
  <dcterms:modified xsi:type="dcterms:W3CDTF">2022-02-14T14:44:51Z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Graphicsland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Προσαρμογή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  <property fmtid="{D5CDD505-2E9C-101B-9397-08002B2CF9AE}" pid="13" name="category">
    <vt:lpwstr>templates for scientific poster</vt:lpwstr>
  </property>
</Properties>
</file>