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75360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58615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7662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343477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23631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0A527BA-8EE7-4E9E-91F6-A5EA081CCDC7}" type="datetimeFigureOut">
              <a:rPr lang="el-GR" smtClean="0"/>
              <a:t>29/1/2022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361608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0A527BA-8EE7-4E9E-91F6-A5EA081CCDC7}" type="datetimeFigureOut">
              <a:rPr lang="el-GR" smtClean="0"/>
              <a:t>29/1/2022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980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0A527BA-8EE7-4E9E-91F6-A5EA081CCDC7}" type="datetimeFigureOut">
              <a:rPr lang="el-GR" smtClean="0"/>
              <a:t>29/1/2022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08326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0A527BA-8EE7-4E9E-91F6-A5EA081CCDC7}" type="datetimeFigureOut">
              <a:rPr lang="el-GR" smtClean="0"/>
              <a:t>29/1/2022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007855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0A527BA-8EE7-4E9E-91F6-A5EA081CCDC7}" type="datetimeFigureOut">
              <a:rPr lang="el-GR" smtClean="0"/>
              <a:t>29/1/2022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2261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0A527BA-8EE7-4E9E-91F6-A5EA081CCDC7}" type="datetimeFigureOut">
              <a:rPr lang="el-GR" smtClean="0"/>
              <a:t>29/1/2022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59785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527BA-8EE7-4E9E-91F6-A5EA081CCDC7}" type="datetimeFigureOut">
              <a:rPr lang="el-GR" smtClean="0"/>
              <a:t>29/1/2022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5BC90-5760-4AF1-AA0D-40640230B332}" type="slidenum">
              <a:rPr lang="el-GR" smtClean="0"/>
              <a:t>‹#›</a:t>
            </a:fld>
            <a:endParaRPr lang="el-GR"/>
          </a:p>
        </p:txBody>
      </p:sp>
    </p:spTree>
    <p:extLst>
      <p:ext uri="{BB962C8B-B14F-4D97-AF65-F5344CB8AC3E}">
        <p14:creationId xmlns:p14="http://schemas.microsoft.com/office/powerpoint/2010/main" val="4258786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984069" y="1515292"/>
            <a:ext cx="9727474" cy="2490652"/>
          </a:xfrm>
        </p:spPr>
        <p:txBody>
          <a:bodyPr>
            <a:noAutofit/>
          </a:bodyPr>
          <a:lstStyle/>
          <a:p>
            <a:r>
              <a:rPr lang="en-US" sz="3200" dirty="0" smtClean="0"/>
              <a:t>eP37</a:t>
            </a:r>
            <a:r>
              <a:rPr lang="el-GR" sz="3200" dirty="0" smtClean="0"/>
              <a:t/>
            </a:r>
            <a:br>
              <a:rPr lang="el-GR" sz="3200" dirty="0" smtClean="0"/>
            </a:br>
            <a:r>
              <a:rPr lang="el-GR" sz="3200" dirty="0" smtClean="0"/>
              <a:t>ΕΠΙΠΟΛΑΣΜΌΣ ΤΗΣ COVID-19 ΣΕ ΑΣΘΕΝΕΙΣ ΜΕ </a:t>
            </a:r>
            <a:r>
              <a:rPr lang="el-GR" sz="3200" dirty="0" smtClean="0"/>
              <a:t>ΨΩΡΙΑΣΗ </a:t>
            </a:r>
            <a:r>
              <a:rPr lang="el-GR" sz="3200" dirty="0" smtClean="0"/>
              <a:t>ΜΕΤΑ ΤΟ 2</a:t>
            </a:r>
            <a:r>
              <a:rPr lang="el-GR" sz="3200" baseline="30000" dirty="0" smtClean="0"/>
              <a:t>Ο</a:t>
            </a:r>
            <a:r>
              <a:rPr lang="el-GR" sz="3200" dirty="0" smtClean="0"/>
              <a:t> ΠΑΝΔΗΜΙΚΟ ΚΥΜΑ.</a:t>
            </a:r>
            <a:endParaRPr lang="el-GR" sz="3200" dirty="0"/>
          </a:p>
        </p:txBody>
      </p:sp>
      <p:sp>
        <p:nvSpPr>
          <p:cNvPr id="3" name="Υπότιτλος 2"/>
          <p:cNvSpPr>
            <a:spLocks noGrp="1"/>
          </p:cNvSpPr>
          <p:nvPr>
            <p:ph type="subTitle" idx="1"/>
          </p:nvPr>
        </p:nvSpPr>
        <p:spPr>
          <a:xfrm>
            <a:off x="0" y="5225143"/>
            <a:ext cx="12131039" cy="1428206"/>
          </a:xfrm>
        </p:spPr>
        <p:txBody>
          <a:bodyPr>
            <a:normAutofit/>
          </a:bodyPr>
          <a:lstStyle/>
          <a:p>
            <a:r>
              <a:rPr lang="el-GR" sz="1500" dirty="0" smtClean="0"/>
              <a:t> </a:t>
            </a:r>
            <a:r>
              <a:rPr lang="el-GR" sz="1500" b="1" u="sng" dirty="0" smtClean="0"/>
              <a:t>Παπαγιάννης Δημήτριος </a:t>
            </a:r>
            <a:r>
              <a:rPr lang="el-GR" sz="1500" baseline="30000" dirty="0" smtClean="0"/>
              <a:t>1</a:t>
            </a:r>
            <a:r>
              <a:rPr lang="el-GR" sz="1500" dirty="0" smtClean="0"/>
              <a:t>,Θάνος Θεοφάνης </a:t>
            </a:r>
            <a:r>
              <a:rPr lang="el-GR" sz="1500" baseline="30000" dirty="0" smtClean="0"/>
              <a:t>2</a:t>
            </a:r>
            <a:r>
              <a:rPr lang="el-GR" sz="1500" dirty="0" smtClean="0"/>
              <a:t>,Αληφακιώτη Δήμητρα </a:t>
            </a:r>
            <a:r>
              <a:rPr lang="el-GR" sz="1500" baseline="30000" dirty="0" smtClean="0"/>
              <a:t>2</a:t>
            </a:r>
            <a:r>
              <a:rPr lang="el-GR" sz="1500" dirty="0" smtClean="0"/>
              <a:t>, </a:t>
            </a:r>
            <a:r>
              <a:rPr lang="el-GR" sz="1500" dirty="0" err="1" smtClean="0"/>
              <a:t>Ντάβαρη</a:t>
            </a:r>
            <a:r>
              <a:rPr lang="el-GR" sz="1500" dirty="0" smtClean="0"/>
              <a:t> Νίκη </a:t>
            </a:r>
            <a:r>
              <a:rPr lang="el-GR" sz="1500" baseline="30000" dirty="0" smtClean="0"/>
              <a:t>2</a:t>
            </a:r>
            <a:r>
              <a:rPr lang="el-GR" sz="1500" dirty="0" smtClean="0"/>
              <a:t>, Ζαφειρίου Ευτέρπη </a:t>
            </a:r>
            <a:r>
              <a:rPr lang="el-GR" sz="1500" baseline="30000" dirty="0" smtClean="0"/>
              <a:t>2</a:t>
            </a:r>
            <a:r>
              <a:rPr lang="el-GR" sz="1500" dirty="0" smtClean="0"/>
              <a:t>.</a:t>
            </a:r>
          </a:p>
          <a:p>
            <a:endParaRPr lang="el-GR" sz="1500" dirty="0" smtClean="0"/>
          </a:p>
          <a:p>
            <a:pPr algn="l"/>
            <a:r>
              <a:rPr lang="el-GR" sz="1400" dirty="0"/>
              <a:t>1</a:t>
            </a:r>
            <a:r>
              <a:rPr lang="el-GR" sz="1400" dirty="0" smtClean="0"/>
              <a:t>.Εργαστήριο Δημόσιας Υγείας &amp; Ανοσοποίησης Ενηλίκων, Σχολή επιστημών Υγείας, Τμήμα Νοσηλευτικής, Πανεπιστήμιο Θεσσαλίας , Λάρισα</a:t>
            </a:r>
          </a:p>
          <a:p>
            <a:pPr algn="l"/>
            <a:r>
              <a:rPr lang="el-GR" sz="1400" dirty="0" smtClean="0"/>
              <a:t>2. Δερματολογική Κλινική, Σχολή επιστημών Υγείας, Τμήμα Ιατρικής, Πανεπιστήμιο Θεσσαλίας , Λάρισα</a:t>
            </a:r>
            <a:endParaRPr lang="el-GR" sz="1400" dirty="0"/>
          </a:p>
        </p:txBody>
      </p:sp>
      <p:pic>
        <p:nvPicPr>
          <p:cNvPr id="4" name="Εικόνα 3"/>
          <p:cNvPicPr>
            <a:picLocks noChangeAspect="1"/>
          </p:cNvPicPr>
          <p:nvPr/>
        </p:nvPicPr>
        <p:blipFill rotWithShape="1">
          <a:blip r:embed="rId2"/>
          <a:srcRect b="32144"/>
          <a:stretch/>
        </p:blipFill>
        <p:spPr>
          <a:xfrm>
            <a:off x="0" y="1"/>
            <a:ext cx="2612571" cy="2011679"/>
          </a:xfrm>
          <a:prstGeom prst="rect">
            <a:avLst/>
          </a:prstGeom>
        </p:spPr>
      </p:pic>
      <p:pic>
        <p:nvPicPr>
          <p:cNvPr id="5" name="Εικόνα 4"/>
          <p:cNvPicPr>
            <a:picLocks noChangeAspect="1"/>
          </p:cNvPicPr>
          <p:nvPr/>
        </p:nvPicPr>
        <p:blipFill>
          <a:blip r:embed="rId3"/>
          <a:stretch>
            <a:fillRect/>
          </a:stretch>
        </p:blipFill>
        <p:spPr>
          <a:xfrm>
            <a:off x="10636156" y="199814"/>
            <a:ext cx="1335140" cy="1115665"/>
          </a:xfrm>
          <a:prstGeom prst="rect">
            <a:avLst/>
          </a:prstGeom>
        </p:spPr>
      </p:pic>
    </p:spTree>
    <p:extLst>
      <p:ext uri="{BB962C8B-B14F-4D97-AF65-F5344CB8AC3E}">
        <p14:creationId xmlns:p14="http://schemas.microsoft.com/office/powerpoint/2010/main" val="1625121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83474"/>
            <a:ext cx="10515600" cy="5593489"/>
          </a:xfrm>
        </p:spPr>
        <p:txBody>
          <a:bodyPr>
            <a:normAutofit fontScale="85000" lnSpcReduction="20000"/>
          </a:bodyPr>
          <a:lstStyle/>
          <a:p>
            <a:pPr algn="just"/>
            <a:r>
              <a:rPr lang="el-GR" b="1" u="sng" dirty="0" smtClean="0"/>
              <a:t>Εισαγωγή</a:t>
            </a:r>
            <a:r>
              <a:rPr lang="el-GR" dirty="0" smtClean="0"/>
              <a:t>: </a:t>
            </a:r>
            <a:r>
              <a:rPr lang="el-GR" dirty="0"/>
              <a:t>Η ψωρίαση είναι μια χρόνια φλεγμονώδης μη-μεταδιδόμενη δερματοπάθεια. Η φλεγμονή εκδηλώνεται κυρίως στο δέρμα και σε κάποιες περιπτώσεις επηρεάζει και τις αρθρώσεις (</a:t>
            </a:r>
            <a:r>
              <a:rPr lang="el-GR" dirty="0" err="1"/>
              <a:t>ψωριασική</a:t>
            </a:r>
            <a:r>
              <a:rPr lang="el-GR" dirty="0"/>
              <a:t> αρθρίτιδα). Στο δέρμα εμφανίζεται με φαγούρα, ερυθρότητα και ξηρές φολίδες (λέπια). Τα πιο συχνά σημεία εκδήλωσης είναι οι αγκώνες, το τριχωτό της κεφαλής και η περιοχή της μέσης. Σε ένα μικρότερο ποσοστό (25%) η ψωρίαση εκδηλώνεται ήπια και δεν επηρεάζει σημαντικά την </a:t>
            </a:r>
            <a:r>
              <a:rPr lang="el-GR" dirty="0" smtClean="0"/>
              <a:t>καθημερινότητα.</a:t>
            </a:r>
            <a:endParaRPr lang="el-GR" dirty="0" smtClean="0"/>
          </a:p>
          <a:p>
            <a:pPr algn="just"/>
            <a:r>
              <a:rPr lang="el-GR" b="1" u="sng" dirty="0" smtClean="0"/>
              <a:t>Σκοπός</a:t>
            </a:r>
            <a:r>
              <a:rPr lang="el-GR" dirty="0" smtClean="0"/>
              <a:t> : Σκοπός της παρούσας έρευνας ήταν να μετρήσει  σε αυτή την ειδική ομάδα ασθενών  πόσοι νόσησαν από την  COVID-19  ασθένειας μετά το 2ο πανδημικό κύμα.</a:t>
            </a:r>
          </a:p>
          <a:p>
            <a:pPr algn="just"/>
            <a:r>
              <a:rPr lang="el-GR" b="1" u="sng" dirty="0" smtClean="0"/>
              <a:t>Υλικό, Μέθοδος</a:t>
            </a:r>
            <a:r>
              <a:rPr lang="el-GR" dirty="0" smtClean="0"/>
              <a:t>: 65 ασθενείς με ψωριασική αρθρίτιδα οι οποίοι παρακολουθούνται στα εξωτερικά ιατρεία της Δερματολογικής κλινικής του Πανεπιστημιακού Νοσοκομείου Λάρισας προσήλθαν εθελοντικά για έλεγχο αντισωμάτων την πρώτη εβδομάδα του Δεκέμβρη του 2020. Από τους συμμετέχοντες οι 18 ήταν γυναίκες 28% και οι 47 άνδρες 72%. Η μέθοδος η οποία χρησιμοποιήθηκε για τον έλεγχο των αντισωμάτων έναντι της COVID-19  ασθένειας ήταν η ποσοτική μέθοδος μέτρησης </a:t>
            </a:r>
            <a:r>
              <a:rPr lang="el-GR" dirty="0" err="1" smtClean="0"/>
              <a:t>Ig</a:t>
            </a:r>
            <a:r>
              <a:rPr lang="el-GR" dirty="0" smtClean="0"/>
              <a:t>-G αντισωμάτων (</a:t>
            </a:r>
            <a:r>
              <a:rPr lang="el-GR" dirty="0" err="1" smtClean="0"/>
              <a:t>IgG</a:t>
            </a:r>
            <a:r>
              <a:rPr lang="el-GR" dirty="0" smtClean="0"/>
              <a:t> II </a:t>
            </a:r>
            <a:r>
              <a:rPr lang="el-GR" dirty="0" err="1" smtClean="0"/>
              <a:t>Quant</a:t>
            </a:r>
            <a:r>
              <a:rPr lang="el-GR" dirty="0" smtClean="0"/>
              <a:t> </a:t>
            </a:r>
            <a:r>
              <a:rPr lang="el-GR" dirty="0" err="1" smtClean="0"/>
              <a:t>method</a:t>
            </a:r>
            <a:r>
              <a:rPr lang="el-GR" dirty="0" smtClean="0"/>
              <a:t> (</a:t>
            </a:r>
            <a:r>
              <a:rPr lang="el-GR" dirty="0" err="1" smtClean="0"/>
              <a:t>Architect</a:t>
            </a:r>
            <a:r>
              <a:rPr lang="el-GR" dirty="0" smtClean="0"/>
              <a:t>, Abbott, </a:t>
            </a:r>
            <a:r>
              <a:rPr lang="el-GR" dirty="0" err="1" smtClean="0"/>
              <a:t>Illinois</a:t>
            </a:r>
            <a:r>
              <a:rPr lang="el-GR" dirty="0" smtClean="0"/>
              <a:t>, USA).</a:t>
            </a:r>
          </a:p>
          <a:p>
            <a:endParaRPr lang="el-GR" dirty="0"/>
          </a:p>
        </p:txBody>
      </p:sp>
    </p:spTree>
    <p:extLst>
      <p:ext uri="{BB962C8B-B14F-4D97-AF65-F5344CB8AC3E}">
        <p14:creationId xmlns:p14="http://schemas.microsoft.com/office/powerpoint/2010/main" val="908625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13806"/>
            <a:ext cx="10515600" cy="5663157"/>
          </a:xfrm>
        </p:spPr>
        <p:txBody>
          <a:bodyPr>
            <a:normAutofit/>
          </a:bodyPr>
          <a:lstStyle/>
          <a:p>
            <a:pPr algn="just"/>
            <a:r>
              <a:rPr lang="el-GR" dirty="0" smtClean="0"/>
              <a:t> </a:t>
            </a:r>
            <a:r>
              <a:rPr lang="el-GR" b="1" u="sng" dirty="0" smtClean="0"/>
              <a:t>Αποτελέσματα:</a:t>
            </a:r>
            <a:r>
              <a:rPr lang="el-GR" dirty="0" smtClean="0"/>
              <a:t> Σε σύνολο 65 ορών αίματος 5 ασθενείς με </a:t>
            </a:r>
            <a:r>
              <a:rPr lang="el-GR" dirty="0" smtClean="0"/>
              <a:t>ψωρίαση </a:t>
            </a:r>
            <a:r>
              <a:rPr lang="el-GR" dirty="0" smtClean="0"/>
              <a:t>βρέθηκαν με θετική </a:t>
            </a:r>
            <a:r>
              <a:rPr lang="el-GR" dirty="0" err="1" smtClean="0"/>
              <a:t>αντισωματική</a:t>
            </a:r>
            <a:r>
              <a:rPr lang="el-GR" dirty="0" smtClean="0"/>
              <a:t> απάντηση. Το διάστημα μέτρησης αναφέρεται από 21 έως 40.000 AU/</a:t>
            </a:r>
            <a:r>
              <a:rPr lang="el-GR" dirty="0" err="1" smtClean="0"/>
              <a:t>ml</a:t>
            </a:r>
            <a:r>
              <a:rPr lang="el-GR" dirty="0" smtClean="0"/>
              <a:t> και ως όριο θετικότητας είναι ≥50 AU/</a:t>
            </a:r>
            <a:r>
              <a:rPr lang="el-GR" dirty="0" err="1" smtClean="0"/>
              <a:t>ml</a:t>
            </a:r>
            <a:r>
              <a:rPr lang="el-GR" dirty="0" smtClean="0"/>
              <a:t> (όπως καθορίζεται από τον κατασκευαστή). Ο τίτλος αντισωμάτων κυμάνθηκε από 141-3649 AU/</a:t>
            </a:r>
            <a:r>
              <a:rPr lang="el-GR" dirty="0" err="1" smtClean="0"/>
              <a:t>ml</a:t>
            </a:r>
            <a:r>
              <a:rPr lang="el-GR" dirty="0" smtClean="0"/>
              <a:t> με μέσο γεωμετρικό τίτλο αντισωμάτων ( GMT 1358 AU/</a:t>
            </a:r>
            <a:r>
              <a:rPr lang="el-GR" dirty="0" err="1" smtClean="0"/>
              <a:t>ml</a:t>
            </a:r>
            <a:r>
              <a:rPr lang="el-GR" dirty="0" smtClean="0"/>
              <a:t>).</a:t>
            </a:r>
          </a:p>
          <a:p>
            <a:pPr algn="just"/>
            <a:r>
              <a:rPr lang="el-GR" b="1" u="sng" dirty="0" smtClean="0"/>
              <a:t>Συμπεράσματα</a:t>
            </a:r>
            <a:r>
              <a:rPr lang="el-GR" dirty="0" smtClean="0"/>
              <a:t>: Το  χαμηλό ποσοστό οροεπιπολασμού που κατέγραψε η παρούσα έρευνα για την ομάδα των  ασθενών με ψωριασική αρθρίτιδα δημιουργεί την ανάγκη για περεταίρω παρακολούθηση αλλά και υψηλή εμβολιαστική κάλυψη της ομάδας ασθενών με </a:t>
            </a:r>
            <a:r>
              <a:rPr lang="el-GR" dirty="0" smtClean="0"/>
              <a:t>ψωρίαση </a:t>
            </a:r>
            <a:r>
              <a:rPr lang="el-GR" dirty="0" smtClean="0"/>
              <a:t>για την προστασία έναντι της νόσου.</a:t>
            </a:r>
          </a:p>
          <a:p>
            <a:pPr algn="just"/>
            <a:endParaRPr lang="el-GR" dirty="0"/>
          </a:p>
        </p:txBody>
      </p:sp>
    </p:spTree>
    <p:extLst>
      <p:ext uri="{BB962C8B-B14F-4D97-AF65-F5344CB8AC3E}">
        <p14:creationId xmlns:p14="http://schemas.microsoft.com/office/powerpoint/2010/main" val="162575108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269</Words>
  <Application>Microsoft Office PowerPoint</Application>
  <PresentationFormat>Ευρεία οθόνη</PresentationFormat>
  <Paragraphs>10</Paragraphs>
  <Slides>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vt:i4>
      </vt:variant>
    </vt:vector>
  </HeadingPairs>
  <TitlesOfParts>
    <vt:vector size="7" baseType="lpstr">
      <vt:lpstr>Arial</vt:lpstr>
      <vt:lpstr>Calibri</vt:lpstr>
      <vt:lpstr>Calibri Light</vt:lpstr>
      <vt:lpstr>Θέμα του Office</vt:lpstr>
      <vt:lpstr>eP37 ΕΠΙΠΟΛΑΣΜΌΣ ΤΗΣ COVID-19 ΣΕ ΑΣΘΕΝΕΙΣ ΜΕ ΨΩΡΙΑΣΗ ΜΕΤΑ ΤΟ 2Ο ΠΑΝΔΗΜΙΚΟ ΚΥΜΑ.</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eP08 ΑΠΟΔΟΧΗ ΤΟΥ ΕΜΒΟΛΙΑΣΜΟΥ ΕΝΑΝΤΙ ΤΗΣ ΑΣΘΕΝΕΙΑΣ COVID-19 ΣΕ ΕΠΑΓΓΕΛΜΑΤΙΕΣ ΥΓΕΙΑΣ ΣΕ ΔΕΥΤΕΡΟΒΑΘΜΙΟ ΝΟΣΟΚΟΜΕΙΟ ΣΤΗ ΒΟΡΕΙΑ ΕΛΛΑΔΑ.</dc:title>
  <dc:creator>dpapajon</dc:creator>
  <cp:lastModifiedBy>dpapajon</cp:lastModifiedBy>
  <cp:revision>5</cp:revision>
  <dcterms:created xsi:type="dcterms:W3CDTF">2022-01-29T11:59:00Z</dcterms:created>
  <dcterms:modified xsi:type="dcterms:W3CDTF">2022-01-29T15:27:58Z</dcterms:modified>
</cp:coreProperties>
</file>