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2342CEA3-3058-4D43-AE35-B3DA76CB4003}" type="datetimeFigureOut">
              <a:rPr lang="el-GR" smtClean="0"/>
              <a:pPr/>
              <a:t>14/2/2022</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2342CEA3-3058-4D43-AE35-B3DA76CB4003}" type="datetimeFigureOut">
              <a:rPr lang="el-GR" smtClean="0"/>
              <a:pPr/>
              <a:t>14/2/2022</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2342CEA3-3058-4D43-AE35-B3DA76CB4003}" type="datetimeFigureOut">
              <a:rPr lang="el-GR" smtClean="0"/>
              <a:pPr/>
              <a:t>14/2/2022</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D3F1D1C4-C2D9-4231-9FB2-B2D9D97AA41D}"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14/2/2022</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2342CEA3-3058-4D43-AE35-B3DA76CB4003}" type="datetimeFigureOut">
              <a:rPr lang="el-GR" smtClean="0"/>
              <a:pPr/>
              <a:t>14/2/2022</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14/2/2022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14/2/2022</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2342CEA3-3058-4D43-AE35-B3DA76CB4003}" type="datetimeFigureOut">
              <a:rPr lang="el-GR" smtClean="0"/>
              <a:pPr/>
              <a:t>14/2/2022</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2342CEA3-3058-4D43-AE35-B3DA76CB4003}" type="datetimeFigureOut">
              <a:rPr lang="el-GR" smtClean="0"/>
              <a:pPr/>
              <a:t>14/2/2022</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342CEA3-3058-4D43-AE35-B3DA76CB4003}" type="datetimeFigureOut">
              <a:rPr lang="el-GR" smtClean="0"/>
              <a:pPr/>
              <a:t>14/2/2022</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142976" y="285728"/>
            <a:ext cx="7696224" cy="3357586"/>
          </a:xfrm>
        </p:spPr>
        <p:txBody>
          <a:bodyPr>
            <a:normAutofit/>
          </a:bodyPr>
          <a:lstStyle/>
          <a:p>
            <a:r>
              <a:rPr lang="el-GR" sz="3200" b="1" dirty="0" smtClean="0">
                <a:latin typeface="Arial" pitchFamily="34" charset="0"/>
                <a:cs typeface="Arial" pitchFamily="34" charset="0"/>
              </a:rPr>
              <a:t>Η ΑΙΜΟΔΟΣΙΑ ΣΤΗΝ ΕΠΟΧΗ ΤΗΣ </a:t>
            </a:r>
            <a:r>
              <a:rPr lang="en-US" sz="3200" b="1" dirty="0" smtClean="0">
                <a:latin typeface="Arial" pitchFamily="34" charset="0"/>
                <a:cs typeface="Arial" pitchFamily="34" charset="0"/>
              </a:rPr>
              <a:t>COVID</a:t>
            </a:r>
            <a:r>
              <a:rPr lang="el-GR" sz="3200" b="1" dirty="0" smtClean="0">
                <a:latin typeface="Arial" pitchFamily="34" charset="0"/>
                <a:cs typeface="Arial" pitchFamily="34" charset="0"/>
              </a:rPr>
              <a:t> -19.                                                                                             ΜΕΛΕΤΗ ΠΕΡΙΠΤΩΣΗΣ: Γ.Ν.ΜΕΣΣΗΝΙΑΣ, ΝΟΣΗΛΕΥΤΙΚΗ ΜΟΝΑΔΑ ΚΑΛΑΜΑΤΑΣ. </a:t>
            </a:r>
            <a:endParaRPr lang="el-GR" sz="3200" dirty="0">
              <a:latin typeface="Arial" pitchFamily="34" charset="0"/>
              <a:cs typeface="Arial" pitchFamily="34" charset="0"/>
            </a:endParaRPr>
          </a:p>
        </p:txBody>
      </p:sp>
      <p:sp>
        <p:nvSpPr>
          <p:cNvPr id="3" name="2 - Υπότιτλος"/>
          <p:cNvSpPr>
            <a:spLocks noGrp="1"/>
          </p:cNvSpPr>
          <p:nvPr>
            <p:ph type="subTitle" idx="1"/>
          </p:nvPr>
        </p:nvSpPr>
        <p:spPr>
          <a:xfrm>
            <a:off x="0" y="4857760"/>
            <a:ext cx="7929586" cy="2000240"/>
          </a:xfrm>
        </p:spPr>
        <p:txBody>
          <a:bodyPr>
            <a:normAutofit/>
          </a:bodyPr>
          <a:lstStyle/>
          <a:p>
            <a:r>
              <a:rPr lang="el-GR" sz="2400" b="1" dirty="0" err="1" smtClean="0">
                <a:latin typeface="Arial" pitchFamily="34" charset="0"/>
                <a:cs typeface="Arial" pitchFamily="34" charset="0"/>
              </a:rPr>
              <a:t>Πουλέα</a:t>
            </a:r>
            <a:r>
              <a:rPr lang="el-GR" sz="2400" b="1" dirty="0" smtClean="0">
                <a:latin typeface="Arial" pitchFamily="34" charset="0"/>
                <a:cs typeface="Arial" pitchFamily="34" charset="0"/>
              </a:rPr>
              <a:t> Αργυρώ,  </a:t>
            </a:r>
            <a:endParaRPr lang="en-US" sz="2400" b="1" dirty="0" smtClean="0">
              <a:latin typeface="Arial" pitchFamily="34" charset="0"/>
              <a:cs typeface="Arial" pitchFamily="34" charset="0"/>
            </a:endParaRPr>
          </a:p>
          <a:p>
            <a:r>
              <a:rPr lang="el-GR" sz="2400" b="1" dirty="0" smtClean="0">
                <a:latin typeface="Arial" pitchFamily="34" charset="0"/>
                <a:cs typeface="Arial" pitchFamily="34" charset="0"/>
              </a:rPr>
              <a:t>                                                                                                                                       Υπηρεσία Αιμοδοσίας, Γενικό Νοσοκομείο Μεσσηνίας, Νοσηλευτική  Μονάδα Καλαμάτας </a:t>
            </a:r>
            <a:endParaRPr lang="el-GR" sz="24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85728"/>
            <a:ext cx="9144000" cy="3214710"/>
          </a:xfrm>
        </p:spPr>
        <p:txBody>
          <a:bodyPr>
            <a:normAutofit fontScale="90000"/>
          </a:bodyPr>
          <a:lstStyle/>
          <a:p>
            <a:r>
              <a:rPr lang="en-US" sz="1600" b="1" dirty="0" smtClean="0"/>
              <a:t/>
            </a:r>
            <a:br>
              <a:rPr lang="en-US" sz="1600" b="1" dirty="0" smtClean="0"/>
            </a:br>
            <a:r>
              <a:rPr lang="en-US" sz="1600" b="1" dirty="0" smtClean="0"/>
              <a:t/>
            </a:r>
            <a:br>
              <a:rPr lang="en-US" sz="1600" b="1" dirty="0" smtClean="0"/>
            </a:br>
            <a:r>
              <a:rPr lang="el-GR" sz="2200" b="1" dirty="0" smtClean="0">
                <a:latin typeface="Arial" pitchFamily="34" charset="0"/>
                <a:cs typeface="Arial" pitchFamily="34" charset="0"/>
              </a:rPr>
              <a:t>ΕΙΣΑΓΩΓΗ</a:t>
            </a:r>
            <a:r>
              <a:rPr lang="el-GR" sz="2200" dirty="0" smtClean="0">
                <a:latin typeface="Arial" pitchFamily="34" charset="0"/>
                <a:cs typeface="Arial" pitchFamily="34" charset="0"/>
              </a:rPr>
              <a:t>: Οι Υπηρεσίες Υγείας παγκόσμια επηρεάστηκαν  σε υψηλό βαθμό από την Πανδημία. Το Αιμοδοτικό σύστημα είχε σημαντικές συνέπειες που αφορούν το σύνολο των δραστηριοτήτων του.  Οι αρχικοί προβληματισμοί αφορούσαν την επάρκεια και την ασφάλεια. Οι ριζικές αλλαγές που υπήρξαν στη καθημερινότητα μας προκάλεσαν παγκόσμια ανησυχία για την επάρκεια του αίματος καθώς η εξασφάλιση  του στις Υπηρεσίες Αιμοδοσίας είναι ζωτικής σημασίας. Τα μέτρα και οι οδηγίες επικαιροποιούνται συνεχώς  με την εξέλιξη της πανδημίας  </a:t>
            </a:r>
            <a:r>
              <a:rPr lang="en-US" sz="2200" dirty="0" smtClean="0">
                <a:latin typeface="Arial" pitchFamily="34" charset="0"/>
                <a:cs typeface="Arial" pitchFamily="34" charset="0"/>
              </a:rPr>
              <a:t>Covid</a:t>
            </a:r>
            <a:r>
              <a:rPr lang="el-GR" sz="2200" dirty="0" smtClean="0">
                <a:latin typeface="Arial" pitchFamily="34" charset="0"/>
                <a:cs typeface="Arial" pitchFamily="34" charset="0"/>
              </a:rPr>
              <a:t>-19 με στόχο τη διατήρηση των αποθεμάτων αίματος  και της ασφάλειας των Αιμοδοτών, των Ασθενών και του Προσωπικού της Αιμοδοσίας.   </a:t>
            </a:r>
            <a:br>
              <a:rPr lang="el-GR" sz="2200" dirty="0" smtClean="0">
                <a:latin typeface="Arial" pitchFamily="34" charset="0"/>
                <a:cs typeface="Arial" pitchFamily="34" charset="0"/>
              </a:rPr>
            </a:br>
            <a:endParaRPr lang="el-GR" sz="2200" dirty="0">
              <a:latin typeface="Arial" pitchFamily="34" charset="0"/>
              <a:cs typeface="Arial" pitchFamily="34" charset="0"/>
            </a:endParaRPr>
          </a:p>
        </p:txBody>
      </p:sp>
      <p:sp>
        <p:nvSpPr>
          <p:cNvPr id="3" name="2 - Θέση περιεχομένου"/>
          <p:cNvSpPr>
            <a:spLocks noGrp="1"/>
          </p:cNvSpPr>
          <p:nvPr>
            <p:ph idx="1"/>
          </p:nvPr>
        </p:nvSpPr>
        <p:spPr>
          <a:xfrm>
            <a:off x="0" y="3786190"/>
            <a:ext cx="8929718" cy="2928958"/>
          </a:xfrm>
        </p:spPr>
        <p:txBody>
          <a:bodyPr>
            <a:normAutofit fontScale="92500"/>
          </a:bodyPr>
          <a:lstStyle/>
          <a:p>
            <a:r>
              <a:rPr lang="el-GR" sz="2200" b="1" dirty="0" smtClean="0">
                <a:latin typeface="Arial" pitchFamily="34" charset="0"/>
                <a:cs typeface="Arial" pitchFamily="34" charset="0"/>
              </a:rPr>
              <a:t>ΣΚΟΠΟΣ:</a:t>
            </a:r>
            <a:r>
              <a:rPr lang="el-GR" sz="2200" dirty="0" smtClean="0">
                <a:latin typeface="Arial" pitchFamily="34" charset="0"/>
                <a:cs typeface="Arial" pitchFamily="34" charset="0"/>
              </a:rPr>
              <a:t> Η μελέτη της προσέλευσης  των Αιμοδοτών που προσήλθαν τους μήνες της πανδημίας, συγκριτικά με το ίδιο διάστημα των ετών  2017 - 2019  και η τυχόν επίδραση από την  λοίμωξη </a:t>
            </a:r>
            <a:r>
              <a:rPr lang="en-US" sz="2200" dirty="0" smtClean="0">
                <a:latin typeface="Arial" pitchFamily="34" charset="0"/>
                <a:cs typeface="Arial" pitchFamily="34" charset="0"/>
              </a:rPr>
              <a:t>Covid</a:t>
            </a:r>
            <a:r>
              <a:rPr lang="el-GR" sz="2200" dirty="0" smtClean="0">
                <a:latin typeface="Arial" pitchFamily="34" charset="0"/>
                <a:cs typeface="Arial" pitchFamily="34" charset="0"/>
              </a:rPr>
              <a:t>-19 στην επάρκεια του αίματος, ώστε να εξάγουμε χρήσιμα συμπεράσματα σχετικά με  την επάρκεια του αίματος κατά τη διάρκεια της πανδημίας.                                        </a:t>
            </a:r>
          </a:p>
          <a:p>
            <a:r>
              <a:rPr lang="el-GR" sz="2200" b="1" dirty="0" smtClean="0">
                <a:latin typeface="Arial" pitchFamily="34" charset="0"/>
                <a:cs typeface="Arial" pitchFamily="34" charset="0"/>
              </a:rPr>
              <a:t>ΥΛΙΚΟ &amp; ΜΕΘΟΔΟΣ:</a:t>
            </a:r>
            <a:r>
              <a:rPr lang="el-GR" sz="2200" dirty="0" smtClean="0">
                <a:latin typeface="Arial" pitchFamily="34" charset="0"/>
                <a:cs typeface="Arial" pitchFamily="34" charset="0"/>
              </a:rPr>
              <a:t> Από το ηλεκτρονικό αρχείο της Αιμοδοσίας  καταγράφηκε ο αριθμός των αιμοληψιών κατά τα 2 έτη της πανδημίας 2020-2021 και μελετήθηκαν συγκριτικά με τον αριθμό τους κατά τα 3 προηγούμενα έτη 2017 - 2019.</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6000760" cy="785794"/>
          </a:xfrm>
        </p:spPr>
        <p:txBody>
          <a:bodyPr>
            <a:normAutofit fontScale="90000"/>
          </a:bodyPr>
          <a:lstStyle/>
          <a:p>
            <a:r>
              <a:rPr lang="el-GR" sz="2200" b="1" dirty="0" smtClean="0"/>
              <a:t/>
            </a:r>
            <a:br>
              <a:rPr lang="el-GR" sz="2200" b="1" dirty="0" smtClean="0"/>
            </a:br>
            <a:r>
              <a:rPr lang="el-GR" sz="2200" b="1" dirty="0" smtClean="0"/>
              <a:t/>
            </a:r>
            <a:br>
              <a:rPr lang="el-GR" sz="2200" b="1" dirty="0" smtClean="0"/>
            </a:br>
            <a:r>
              <a:rPr lang="el-GR" sz="2200" b="1" dirty="0" smtClean="0">
                <a:latin typeface="Arial" pitchFamily="34" charset="0"/>
                <a:cs typeface="Arial" pitchFamily="34" charset="0"/>
              </a:rPr>
              <a:t>ΑΠΟΤΕΛΕΣΜΑΤΑ</a:t>
            </a:r>
            <a:r>
              <a:rPr lang="el-GR" sz="2200" b="1" dirty="0" smtClean="0">
                <a:latin typeface="Arial" pitchFamily="34" charset="0"/>
                <a:cs typeface="Arial" pitchFamily="34" charset="0"/>
              </a:rPr>
              <a:t>:  </a:t>
            </a:r>
            <a:r>
              <a:rPr lang="el-GR" sz="2200" dirty="0" smtClean="0">
                <a:latin typeface="Arial" pitchFamily="34" charset="0"/>
                <a:cs typeface="Arial" pitchFamily="34" charset="0"/>
              </a:rPr>
              <a:t>Αιμοληψίες που διενεργήθηκαν στην Αιμοδοσία:</a:t>
            </a:r>
            <a:r>
              <a:rPr lang="el-GR" dirty="0" smtClean="0"/>
              <a:t/>
            </a:r>
            <a:br>
              <a:rPr lang="el-GR" dirty="0" smtClean="0"/>
            </a:br>
            <a:endParaRPr lang="el-GR" dirty="0"/>
          </a:p>
        </p:txBody>
      </p:sp>
      <p:sp>
        <p:nvSpPr>
          <p:cNvPr id="3" name="2 - Θέση περιεχομένου"/>
          <p:cNvSpPr>
            <a:spLocks noGrp="1"/>
          </p:cNvSpPr>
          <p:nvPr>
            <p:ph idx="1"/>
          </p:nvPr>
        </p:nvSpPr>
        <p:spPr>
          <a:xfrm>
            <a:off x="5857884" y="642918"/>
            <a:ext cx="3286116" cy="6215082"/>
          </a:xfrm>
        </p:spPr>
        <p:txBody>
          <a:bodyPr>
            <a:normAutofit fontScale="92500" lnSpcReduction="20000"/>
          </a:bodyPr>
          <a:lstStyle/>
          <a:p>
            <a:r>
              <a:rPr lang="el-GR" sz="2100" b="1" dirty="0" smtClean="0">
                <a:latin typeface="Arial" pitchFamily="34" charset="0"/>
                <a:cs typeface="Arial" pitchFamily="34" charset="0"/>
              </a:rPr>
              <a:t>ΣΥΜΠΕΡΑΣΜΑΤΑ:</a:t>
            </a:r>
            <a:r>
              <a:rPr lang="el-GR" sz="2100" dirty="0" smtClean="0">
                <a:latin typeface="Arial" pitchFamily="34" charset="0"/>
                <a:cs typeface="Arial" pitchFamily="34" charset="0"/>
              </a:rPr>
              <a:t> Η προσέλευση των αιμοδοτών στην Αιμοδοσία μας επηρεάστηκε αρνητικά κατά 10-15 %  από την πανδημία </a:t>
            </a:r>
            <a:r>
              <a:rPr lang="en-US" sz="2100" dirty="0" smtClean="0">
                <a:latin typeface="Arial" pitchFamily="34" charset="0"/>
                <a:cs typeface="Arial" pitchFamily="34" charset="0"/>
              </a:rPr>
              <a:t>Covid</a:t>
            </a:r>
            <a:r>
              <a:rPr lang="el-GR" sz="2100" dirty="0" smtClean="0">
                <a:latin typeface="Arial" pitchFamily="34" charset="0"/>
                <a:cs typeface="Arial" pitchFamily="34" charset="0"/>
              </a:rPr>
              <a:t>-19, ποσοστό που οφείλεται στην στοχευόμενη επικοινωνία με εθελοντές και συλλόγους και στον  προγραμματισμό των αιμοληψιών ώστε να ανταποκρίνονται  στις πραγματικές ανάγκες σε συνθήκες πανδημίας. Η μελέτη σε όλη τη διάρκεια του έτους επιτρέπει την ανάπτυξη  μοντέλων προγραμματισμού επικοινωνίας που επηρεάζει θετικά την επάρκεια του αίματος.</a:t>
            </a:r>
          </a:p>
          <a:p>
            <a:endParaRPr lang="el-GR" dirty="0"/>
          </a:p>
        </p:txBody>
      </p:sp>
      <p:graphicFrame>
        <p:nvGraphicFramePr>
          <p:cNvPr id="4" name="3 - Πίνακας"/>
          <p:cNvGraphicFramePr>
            <a:graphicFrameLocks noGrp="1"/>
          </p:cNvGraphicFramePr>
          <p:nvPr/>
        </p:nvGraphicFramePr>
        <p:xfrm>
          <a:off x="214282" y="857232"/>
          <a:ext cx="5715040" cy="5841658"/>
        </p:xfrm>
        <a:graphic>
          <a:graphicData uri="http://schemas.openxmlformats.org/drawingml/2006/table">
            <a:tbl>
              <a:tblPr firstRow="1" bandRow="1">
                <a:tableStyleId>{5C22544A-7EE6-4342-B048-85BDC9FD1C3A}</a:tableStyleId>
              </a:tblPr>
              <a:tblGrid>
                <a:gridCol w="1571636"/>
                <a:gridCol w="857256"/>
                <a:gridCol w="857256"/>
                <a:gridCol w="785818"/>
                <a:gridCol w="857256"/>
                <a:gridCol w="785818"/>
              </a:tblGrid>
              <a:tr h="435559">
                <a:tc>
                  <a:txBody>
                    <a:bodyPr/>
                    <a:lstStyle/>
                    <a:p>
                      <a:endParaRPr lang="el-GR" dirty="0"/>
                    </a:p>
                  </a:txBody>
                  <a:tcPr/>
                </a:tc>
                <a:tc>
                  <a:txBody>
                    <a:bodyPr/>
                    <a:lstStyle/>
                    <a:p>
                      <a:pPr algn="ctr">
                        <a:lnSpc>
                          <a:spcPct val="115000"/>
                        </a:lnSpc>
                        <a:spcAft>
                          <a:spcPts val="0"/>
                        </a:spcAft>
                      </a:pPr>
                      <a:r>
                        <a:rPr lang="el-GR" sz="1400" b="1" dirty="0">
                          <a:latin typeface="Times New Roman"/>
                          <a:ea typeface="Times New Roman"/>
                          <a:cs typeface="Times New Roman"/>
                        </a:rPr>
                        <a:t>2021</a:t>
                      </a:r>
                      <a:endParaRPr lang="el-GR" sz="1400" b="1" dirty="0">
                        <a:latin typeface="Calibri"/>
                        <a:ea typeface="Times New Roman"/>
                        <a:cs typeface="Times New Roman"/>
                      </a:endParaRPr>
                    </a:p>
                    <a:p>
                      <a:pPr algn="ctr">
                        <a:lnSpc>
                          <a:spcPct val="115000"/>
                        </a:lnSpc>
                        <a:spcAft>
                          <a:spcPts val="0"/>
                        </a:spcAft>
                      </a:pPr>
                      <a:r>
                        <a:rPr lang="en-US" sz="1400" b="1" dirty="0">
                          <a:latin typeface="Times New Roman"/>
                          <a:ea typeface="Times New Roman"/>
                          <a:cs typeface="Times New Roman"/>
                        </a:rPr>
                        <a:t>covid-19</a:t>
                      </a:r>
                      <a:endParaRPr lang="el-GR" sz="1400" b="1" dirty="0">
                        <a:latin typeface="Calibri"/>
                        <a:ea typeface="Times New Roman"/>
                        <a:cs typeface="Times New Roman"/>
                      </a:endParaRPr>
                    </a:p>
                  </a:txBody>
                  <a:tcPr marL="68580" marR="68580" marT="0" marB="0"/>
                </a:tc>
                <a:tc>
                  <a:txBody>
                    <a:bodyPr/>
                    <a:lstStyle/>
                    <a:p>
                      <a:pPr algn="ctr">
                        <a:lnSpc>
                          <a:spcPct val="115000"/>
                        </a:lnSpc>
                        <a:spcAft>
                          <a:spcPts val="0"/>
                        </a:spcAft>
                      </a:pPr>
                      <a:r>
                        <a:rPr lang="el-GR" sz="1400" b="1" dirty="0">
                          <a:latin typeface="Times New Roman"/>
                          <a:ea typeface="Times New Roman"/>
                          <a:cs typeface="Times New Roman"/>
                        </a:rPr>
                        <a:t>2020</a:t>
                      </a:r>
                      <a:endParaRPr lang="el-GR" sz="1400" b="1" dirty="0">
                        <a:latin typeface="Calibri"/>
                        <a:ea typeface="Times New Roman"/>
                        <a:cs typeface="Times New Roman"/>
                      </a:endParaRPr>
                    </a:p>
                    <a:p>
                      <a:pPr algn="ctr">
                        <a:lnSpc>
                          <a:spcPct val="115000"/>
                        </a:lnSpc>
                        <a:spcAft>
                          <a:spcPts val="0"/>
                        </a:spcAft>
                      </a:pPr>
                      <a:r>
                        <a:rPr lang="en-US" sz="1400" b="1" dirty="0">
                          <a:latin typeface="Times New Roman"/>
                          <a:ea typeface="Times New Roman"/>
                          <a:cs typeface="Times New Roman"/>
                        </a:rPr>
                        <a:t>covid-19</a:t>
                      </a:r>
                      <a:endParaRPr lang="el-GR" sz="1400" b="1" dirty="0">
                        <a:latin typeface="Calibri"/>
                        <a:ea typeface="Times New Roman"/>
                        <a:cs typeface="Times New Roman"/>
                      </a:endParaRPr>
                    </a:p>
                  </a:txBody>
                  <a:tcPr marL="68580" marR="68580" marT="0" marB="0"/>
                </a:tc>
                <a:tc>
                  <a:txBody>
                    <a:bodyPr/>
                    <a:lstStyle/>
                    <a:p>
                      <a:pPr algn="ctr">
                        <a:lnSpc>
                          <a:spcPct val="115000"/>
                        </a:lnSpc>
                        <a:spcAft>
                          <a:spcPts val="0"/>
                        </a:spcAft>
                      </a:pPr>
                      <a:r>
                        <a:rPr lang="el-GR" sz="1400" b="1" dirty="0">
                          <a:latin typeface="Times New Roman"/>
                          <a:ea typeface="Times New Roman"/>
                          <a:cs typeface="Times New Roman"/>
                        </a:rPr>
                        <a:t>2019</a:t>
                      </a:r>
                      <a:endParaRPr lang="el-GR" sz="1400" b="1" dirty="0">
                        <a:latin typeface="Calibri"/>
                        <a:ea typeface="Times New Roman"/>
                        <a:cs typeface="Times New Roman"/>
                      </a:endParaRPr>
                    </a:p>
                  </a:txBody>
                  <a:tcPr marL="68580" marR="68580" marT="0" marB="0"/>
                </a:tc>
                <a:tc>
                  <a:txBody>
                    <a:bodyPr/>
                    <a:lstStyle/>
                    <a:p>
                      <a:pPr algn="ctr">
                        <a:lnSpc>
                          <a:spcPct val="115000"/>
                        </a:lnSpc>
                        <a:spcAft>
                          <a:spcPts val="0"/>
                        </a:spcAft>
                      </a:pPr>
                      <a:r>
                        <a:rPr lang="el-GR" sz="1400" b="1" dirty="0">
                          <a:latin typeface="Times New Roman"/>
                          <a:ea typeface="Times New Roman"/>
                          <a:cs typeface="Times New Roman"/>
                        </a:rPr>
                        <a:t>2018</a:t>
                      </a:r>
                      <a:endParaRPr lang="el-GR" sz="1400" b="1" dirty="0">
                        <a:latin typeface="Calibri"/>
                        <a:ea typeface="Times New Roman"/>
                        <a:cs typeface="Times New Roman"/>
                      </a:endParaRPr>
                    </a:p>
                  </a:txBody>
                  <a:tcPr marL="68580" marR="68580" marT="0" marB="0"/>
                </a:tc>
                <a:tc>
                  <a:txBody>
                    <a:bodyPr/>
                    <a:lstStyle/>
                    <a:p>
                      <a:pPr algn="ctr">
                        <a:lnSpc>
                          <a:spcPct val="115000"/>
                        </a:lnSpc>
                        <a:spcAft>
                          <a:spcPts val="0"/>
                        </a:spcAft>
                      </a:pPr>
                      <a:r>
                        <a:rPr lang="en-US" sz="1400" b="1" dirty="0">
                          <a:latin typeface="Times New Roman"/>
                          <a:ea typeface="Times New Roman"/>
                          <a:cs typeface="Times New Roman"/>
                        </a:rPr>
                        <a:t>2017</a:t>
                      </a:r>
                      <a:endParaRPr lang="el-GR" sz="1400" b="1" dirty="0">
                        <a:latin typeface="Calibri"/>
                        <a:ea typeface="Times New Roman"/>
                        <a:cs typeface="Times New Roman"/>
                      </a:endParaRPr>
                    </a:p>
                  </a:txBody>
                  <a:tcPr marL="68580" marR="68580" marT="0" marB="0"/>
                </a:tc>
              </a:tr>
              <a:tr h="411610">
                <a:tc>
                  <a:txBody>
                    <a:bodyPr/>
                    <a:lstStyle/>
                    <a:p>
                      <a:pPr algn="just">
                        <a:lnSpc>
                          <a:spcPct val="115000"/>
                        </a:lnSpc>
                        <a:spcAft>
                          <a:spcPts val="0"/>
                        </a:spcAft>
                      </a:pPr>
                      <a:r>
                        <a:rPr lang="el-GR" sz="1100" dirty="0">
                          <a:latin typeface="Arial"/>
                          <a:ea typeface="Times New Roman"/>
                          <a:cs typeface="Times New Roman"/>
                        </a:rPr>
                        <a:t>Ιανουάριος</a:t>
                      </a:r>
                      <a:endParaRPr lang="el-GR"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dirty="0">
                          <a:latin typeface="Times New Roman"/>
                          <a:ea typeface="Times New Roman"/>
                          <a:cs typeface="Times New Roman"/>
                        </a:rPr>
                        <a:t>341</a:t>
                      </a:r>
                      <a:endParaRPr lang="el-GR" sz="14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a:latin typeface="Times New Roman"/>
                          <a:ea typeface="Times New Roman"/>
                          <a:cs typeface="Times New Roman"/>
                        </a:rPr>
                        <a:t>419</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447</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dirty="0">
                          <a:solidFill>
                            <a:srgbClr val="FF0000"/>
                          </a:solidFill>
                          <a:latin typeface="Times New Roman"/>
                          <a:ea typeface="Times New Roman"/>
                          <a:cs typeface="Times New Roman"/>
                        </a:rPr>
                        <a:t>545</a:t>
                      </a:r>
                      <a:endParaRPr lang="el-GR" sz="14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dirty="0">
                          <a:latin typeface="Times New Roman"/>
                          <a:ea typeface="Times New Roman"/>
                          <a:cs typeface="Times New Roman"/>
                        </a:rPr>
                        <a:t>448</a:t>
                      </a:r>
                      <a:endParaRPr lang="el-GR" sz="1400" dirty="0">
                        <a:latin typeface="Calibri"/>
                        <a:ea typeface="Times New Roman"/>
                        <a:cs typeface="Times New Roman"/>
                      </a:endParaRPr>
                    </a:p>
                  </a:txBody>
                  <a:tcPr marL="68580" marR="68580" marT="0" marB="0"/>
                </a:tc>
              </a:tr>
              <a:tr h="411610">
                <a:tc>
                  <a:txBody>
                    <a:bodyPr/>
                    <a:lstStyle/>
                    <a:p>
                      <a:pPr algn="just">
                        <a:lnSpc>
                          <a:spcPct val="115000"/>
                        </a:lnSpc>
                        <a:spcAft>
                          <a:spcPts val="0"/>
                        </a:spcAft>
                      </a:pPr>
                      <a:r>
                        <a:rPr lang="el-GR" sz="1100" dirty="0">
                          <a:latin typeface="Arial"/>
                          <a:ea typeface="Times New Roman"/>
                          <a:cs typeface="Times New Roman"/>
                        </a:rPr>
                        <a:t>Φεβρουάριος</a:t>
                      </a:r>
                      <a:endParaRPr lang="el-GR"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384</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dirty="0">
                          <a:latin typeface="Times New Roman"/>
                          <a:ea typeface="Times New Roman"/>
                          <a:cs typeface="Times New Roman"/>
                        </a:rPr>
                        <a:t>399</a:t>
                      </a:r>
                      <a:endParaRPr lang="el-GR" sz="14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dirty="0">
                          <a:latin typeface="Times New Roman"/>
                          <a:ea typeface="Times New Roman"/>
                          <a:cs typeface="Times New Roman"/>
                        </a:rPr>
                        <a:t>443</a:t>
                      </a:r>
                      <a:endParaRPr lang="el-GR" sz="14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403</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dirty="0">
                          <a:latin typeface="Times New Roman"/>
                          <a:ea typeface="Times New Roman"/>
                          <a:cs typeface="Times New Roman"/>
                        </a:rPr>
                        <a:t>387</a:t>
                      </a:r>
                      <a:endParaRPr lang="el-GR" sz="1400" dirty="0">
                        <a:latin typeface="Calibri"/>
                        <a:ea typeface="Times New Roman"/>
                        <a:cs typeface="Times New Roman"/>
                      </a:endParaRPr>
                    </a:p>
                  </a:txBody>
                  <a:tcPr marL="68580" marR="68580" marT="0" marB="0"/>
                </a:tc>
              </a:tr>
              <a:tr h="411610">
                <a:tc>
                  <a:txBody>
                    <a:bodyPr/>
                    <a:lstStyle/>
                    <a:p>
                      <a:pPr algn="just">
                        <a:lnSpc>
                          <a:spcPct val="115000"/>
                        </a:lnSpc>
                        <a:spcAft>
                          <a:spcPts val="0"/>
                        </a:spcAft>
                      </a:pPr>
                      <a:r>
                        <a:rPr lang="el-GR" sz="1100" dirty="0">
                          <a:latin typeface="Arial"/>
                          <a:ea typeface="Times New Roman"/>
                          <a:cs typeface="Times New Roman"/>
                        </a:rPr>
                        <a:t>Μάρτιος</a:t>
                      </a:r>
                      <a:endParaRPr lang="el-GR"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a:solidFill>
                            <a:srgbClr val="FF0000"/>
                          </a:solidFill>
                          <a:latin typeface="Times New Roman"/>
                          <a:ea typeface="Times New Roman"/>
                          <a:cs typeface="Times New Roman"/>
                        </a:rPr>
                        <a:t>505</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a:latin typeface="Times New Roman"/>
                          <a:ea typeface="Times New Roman"/>
                          <a:cs typeface="Times New Roman"/>
                        </a:rPr>
                        <a:t>402</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412</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387</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dirty="0">
                          <a:latin typeface="Times New Roman"/>
                          <a:ea typeface="Times New Roman"/>
                          <a:cs typeface="Times New Roman"/>
                        </a:rPr>
                        <a:t>493</a:t>
                      </a:r>
                      <a:endParaRPr lang="el-GR" sz="1400" dirty="0">
                        <a:latin typeface="Calibri"/>
                        <a:ea typeface="Times New Roman"/>
                        <a:cs typeface="Times New Roman"/>
                      </a:endParaRPr>
                    </a:p>
                  </a:txBody>
                  <a:tcPr marL="68580" marR="68580" marT="0" marB="0"/>
                </a:tc>
              </a:tr>
              <a:tr h="411610">
                <a:tc>
                  <a:txBody>
                    <a:bodyPr/>
                    <a:lstStyle/>
                    <a:p>
                      <a:pPr algn="just">
                        <a:lnSpc>
                          <a:spcPct val="115000"/>
                        </a:lnSpc>
                        <a:spcAft>
                          <a:spcPts val="0"/>
                        </a:spcAft>
                      </a:pPr>
                      <a:r>
                        <a:rPr lang="el-GR" sz="1100" dirty="0">
                          <a:latin typeface="Arial"/>
                          <a:ea typeface="Times New Roman"/>
                          <a:cs typeface="Times New Roman"/>
                        </a:rPr>
                        <a:t>Απρίλιος</a:t>
                      </a:r>
                      <a:endParaRPr lang="el-GR"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385</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a:latin typeface="Times New Roman"/>
                          <a:ea typeface="Times New Roman"/>
                          <a:cs typeface="Times New Roman"/>
                        </a:rPr>
                        <a:t>434</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448</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380</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dirty="0">
                          <a:latin typeface="Times New Roman"/>
                          <a:ea typeface="Times New Roman"/>
                          <a:cs typeface="Times New Roman"/>
                        </a:rPr>
                        <a:t>331</a:t>
                      </a:r>
                      <a:endParaRPr lang="el-GR" sz="1400" dirty="0">
                        <a:latin typeface="Calibri"/>
                        <a:ea typeface="Times New Roman"/>
                        <a:cs typeface="Times New Roman"/>
                      </a:endParaRPr>
                    </a:p>
                  </a:txBody>
                  <a:tcPr marL="68580" marR="68580" marT="0" marB="0"/>
                </a:tc>
              </a:tr>
              <a:tr h="411610">
                <a:tc>
                  <a:txBody>
                    <a:bodyPr/>
                    <a:lstStyle/>
                    <a:p>
                      <a:pPr algn="just">
                        <a:lnSpc>
                          <a:spcPct val="115000"/>
                        </a:lnSpc>
                        <a:spcAft>
                          <a:spcPts val="0"/>
                        </a:spcAft>
                      </a:pPr>
                      <a:r>
                        <a:rPr lang="el-GR" sz="1100" dirty="0">
                          <a:latin typeface="Arial"/>
                          <a:ea typeface="Times New Roman"/>
                          <a:cs typeface="Times New Roman"/>
                        </a:rPr>
                        <a:t>Μάιος</a:t>
                      </a:r>
                      <a:endParaRPr lang="el-GR"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a:latin typeface="Times New Roman"/>
                          <a:ea typeface="Times New Roman"/>
                          <a:cs typeface="Times New Roman"/>
                        </a:rPr>
                        <a:t>422</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a:latin typeface="Times New Roman"/>
                          <a:ea typeface="Times New Roman"/>
                          <a:cs typeface="Times New Roman"/>
                        </a:rPr>
                        <a:t>436</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a:solidFill>
                            <a:srgbClr val="FF0000"/>
                          </a:solidFill>
                          <a:latin typeface="Times New Roman"/>
                          <a:ea typeface="Times New Roman"/>
                          <a:cs typeface="Times New Roman"/>
                        </a:rPr>
                        <a:t>572</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485</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dirty="0">
                          <a:solidFill>
                            <a:srgbClr val="FF0000"/>
                          </a:solidFill>
                          <a:latin typeface="Times New Roman"/>
                          <a:ea typeface="Times New Roman"/>
                          <a:cs typeface="Times New Roman"/>
                        </a:rPr>
                        <a:t>614</a:t>
                      </a:r>
                      <a:endParaRPr lang="el-GR" sz="1400" dirty="0">
                        <a:latin typeface="Calibri"/>
                        <a:ea typeface="Times New Roman"/>
                        <a:cs typeface="Times New Roman"/>
                      </a:endParaRPr>
                    </a:p>
                  </a:txBody>
                  <a:tcPr marL="68580" marR="68580" marT="0" marB="0"/>
                </a:tc>
              </a:tr>
              <a:tr h="411610">
                <a:tc>
                  <a:txBody>
                    <a:bodyPr/>
                    <a:lstStyle/>
                    <a:p>
                      <a:pPr algn="just">
                        <a:lnSpc>
                          <a:spcPct val="115000"/>
                        </a:lnSpc>
                        <a:spcAft>
                          <a:spcPts val="0"/>
                        </a:spcAft>
                      </a:pPr>
                      <a:r>
                        <a:rPr lang="el-GR" sz="1100" dirty="0">
                          <a:latin typeface="Arial"/>
                          <a:ea typeface="Times New Roman"/>
                          <a:cs typeface="Times New Roman"/>
                        </a:rPr>
                        <a:t>Ιούνιος</a:t>
                      </a:r>
                      <a:endParaRPr lang="el-GR"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390</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352</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a:solidFill>
                            <a:srgbClr val="FF0000"/>
                          </a:solidFill>
                          <a:latin typeface="Times New Roman"/>
                          <a:ea typeface="Times New Roman"/>
                          <a:cs typeface="Times New Roman"/>
                        </a:rPr>
                        <a:t>506</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a:solidFill>
                            <a:srgbClr val="FF0000"/>
                          </a:solidFill>
                          <a:latin typeface="Times New Roman"/>
                          <a:ea typeface="Times New Roman"/>
                          <a:cs typeface="Times New Roman"/>
                        </a:rPr>
                        <a:t>568</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dirty="0">
                          <a:solidFill>
                            <a:srgbClr val="FF0000"/>
                          </a:solidFill>
                          <a:latin typeface="Times New Roman"/>
                          <a:ea typeface="Times New Roman"/>
                          <a:cs typeface="Times New Roman"/>
                        </a:rPr>
                        <a:t>559</a:t>
                      </a:r>
                      <a:endParaRPr lang="el-GR" sz="1400" dirty="0">
                        <a:latin typeface="Calibri"/>
                        <a:ea typeface="Times New Roman"/>
                        <a:cs typeface="Times New Roman"/>
                      </a:endParaRPr>
                    </a:p>
                  </a:txBody>
                  <a:tcPr marL="68580" marR="68580" marT="0" marB="0"/>
                </a:tc>
              </a:tr>
              <a:tr h="411610">
                <a:tc>
                  <a:txBody>
                    <a:bodyPr/>
                    <a:lstStyle/>
                    <a:p>
                      <a:pPr algn="just">
                        <a:lnSpc>
                          <a:spcPct val="115000"/>
                        </a:lnSpc>
                        <a:spcAft>
                          <a:spcPts val="0"/>
                        </a:spcAft>
                      </a:pPr>
                      <a:r>
                        <a:rPr lang="el-GR" sz="1100" dirty="0">
                          <a:latin typeface="Arial"/>
                          <a:ea typeface="Times New Roman"/>
                          <a:cs typeface="Times New Roman"/>
                        </a:rPr>
                        <a:t>Ιούλιος</a:t>
                      </a:r>
                      <a:endParaRPr lang="el-GR"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318</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374</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419</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461</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dirty="0">
                          <a:latin typeface="Times New Roman"/>
                          <a:ea typeface="Times New Roman"/>
                          <a:cs typeface="Times New Roman"/>
                        </a:rPr>
                        <a:t>383</a:t>
                      </a:r>
                      <a:endParaRPr lang="el-GR" sz="1400" dirty="0">
                        <a:latin typeface="Calibri"/>
                        <a:ea typeface="Times New Roman"/>
                        <a:cs typeface="Times New Roman"/>
                      </a:endParaRPr>
                    </a:p>
                  </a:txBody>
                  <a:tcPr marL="68580" marR="68580" marT="0" marB="0"/>
                </a:tc>
              </a:tr>
              <a:tr h="411610">
                <a:tc>
                  <a:txBody>
                    <a:bodyPr/>
                    <a:lstStyle/>
                    <a:p>
                      <a:pPr algn="just">
                        <a:lnSpc>
                          <a:spcPct val="115000"/>
                        </a:lnSpc>
                        <a:spcAft>
                          <a:spcPts val="0"/>
                        </a:spcAft>
                      </a:pPr>
                      <a:r>
                        <a:rPr lang="el-GR" sz="1100" dirty="0">
                          <a:latin typeface="Arial"/>
                          <a:ea typeface="Times New Roman"/>
                          <a:cs typeface="Times New Roman"/>
                        </a:rPr>
                        <a:t>Αύγουστος</a:t>
                      </a:r>
                      <a:endParaRPr lang="el-GR"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a:latin typeface="Times New Roman"/>
                          <a:ea typeface="Times New Roman"/>
                          <a:cs typeface="Times New Roman"/>
                        </a:rPr>
                        <a:t>420</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a:latin typeface="Times New Roman"/>
                          <a:ea typeface="Times New Roman"/>
                          <a:cs typeface="Times New Roman"/>
                        </a:rPr>
                        <a:t>408</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447</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366</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dirty="0">
                          <a:latin typeface="Times New Roman"/>
                          <a:ea typeface="Times New Roman"/>
                          <a:cs typeface="Times New Roman"/>
                        </a:rPr>
                        <a:t>403</a:t>
                      </a:r>
                      <a:endParaRPr lang="el-GR" sz="1400" dirty="0">
                        <a:latin typeface="Calibri"/>
                        <a:ea typeface="Times New Roman"/>
                        <a:cs typeface="Times New Roman"/>
                      </a:endParaRPr>
                    </a:p>
                  </a:txBody>
                  <a:tcPr marL="68580" marR="68580" marT="0" marB="0"/>
                </a:tc>
              </a:tr>
              <a:tr h="411610">
                <a:tc>
                  <a:txBody>
                    <a:bodyPr/>
                    <a:lstStyle/>
                    <a:p>
                      <a:pPr algn="just">
                        <a:lnSpc>
                          <a:spcPct val="115000"/>
                        </a:lnSpc>
                        <a:spcAft>
                          <a:spcPts val="0"/>
                        </a:spcAft>
                      </a:pPr>
                      <a:r>
                        <a:rPr lang="el-GR" sz="1100" dirty="0">
                          <a:latin typeface="Arial"/>
                          <a:ea typeface="Times New Roman"/>
                          <a:cs typeface="Times New Roman"/>
                        </a:rPr>
                        <a:t>Σεπτέμβριος</a:t>
                      </a:r>
                      <a:endParaRPr lang="el-GR"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389</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336</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360</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347</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dirty="0">
                          <a:latin typeface="Times New Roman"/>
                          <a:ea typeface="Times New Roman"/>
                          <a:cs typeface="Times New Roman"/>
                        </a:rPr>
                        <a:t>378</a:t>
                      </a:r>
                      <a:endParaRPr lang="el-GR" sz="1400" dirty="0">
                        <a:latin typeface="Calibri"/>
                        <a:ea typeface="Times New Roman"/>
                        <a:cs typeface="Times New Roman"/>
                      </a:endParaRPr>
                    </a:p>
                  </a:txBody>
                  <a:tcPr marL="68580" marR="68580" marT="0" marB="0"/>
                </a:tc>
              </a:tr>
              <a:tr h="411610">
                <a:tc>
                  <a:txBody>
                    <a:bodyPr/>
                    <a:lstStyle/>
                    <a:p>
                      <a:pPr algn="just">
                        <a:lnSpc>
                          <a:spcPct val="115000"/>
                        </a:lnSpc>
                        <a:spcAft>
                          <a:spcPts val="0"/>
                        </a:spcAft>
                      </a:pPr>
                      <a:r>
                        <a:rPr lang="el-GR" sz="1100" dirty="0">
                          <a:latin typeface="Arial"/>
                          <a:ea typeface="Times New Roman"/>
                          <a:cs typeface="Times New Roman"/>
                        </a:rPr>
                        <a:t>Οκτώβριος</a:t>
                      </a:r>
                      <a:endParaRPr lang="el-GR"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357</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a:solidFill>
                            <a:srgbClr val="FF0000"/>
                          </a:solidFill>
                          <a:latin typeface="Times New Roman"/>
                          <a:ea typeface="Times New Roman"/>
                          <a:cs typeface="Times New Roman"/>
                        </a:rPr>
                        <a:t>565</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a:solidFill>
                            <a:srgbClr val="FF0000"/>
                          </a:solidFill>
                          <a:latin typeface="Times New Roman"/>
                          <a:ea typeface="Times New Roman"/>
                          <a:cs typeface="Times New Roman"/>
                        </a:rPr>
                        <a:t>510</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dirty="0">
                          <a:solidFill>
                            <a:srgbClr val="FF0000"/>
                          </a:solidFill>
                          <a:latin typeface="Times New Roman"/>
                          <a:ea typeface="Times New Roman"/>
                          <a:cs typeface="Times New Roman"/>
                        </a:rPr>
                        <a:t>523</a:t>
                      </a:r>
                      <a:endParaRPr lang="el-GR" sz="14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dirty="0">
                          <a:solidFill>
                            <a:srgbClr val="FF0000"/>
                          </a:solidFill>
                          <a:latin typeface="Times New Roman"/>
                          <a:ea typeface="Times New Roman"/>
                          <a:cs typeface="Times New Roman"/>
                        </a:rPr>
                        <a:t>531</a:t>
                      </a:r>
                      <a:endParaRPr lang="el-GR" sz="1400" dirty="0">
                        <a:latin typeface="Calibri"/>
                        <a:ea typeface="Times New Roman"/>
                        <a:cs typeface="Times New Roman"/>
                      </a:endParaRPr>
                    </a:p>
                  </a:txBody>
                  <a:tcPr marL="68580" marR="68580" marT="0" marB="0"/>
                </a:tc>
              </a:tr>
              <a:tr h="411610">
                <a:tc>
                  <a:txBody>
                    <a:bodyPr/>
                    <a:lstStyle/>
                    <a:p>
                      <a:pPr algn="just">
                        <a:lnSpc>
                          <a:spcPct val="115000"/>
                        </a:lnSpc>
                        <a:spcAft>
                          <a:spcPts val="0"/>
                        </a:spcAft>
                      </a:pPr>
                      <a:r>
                        <a:rPr lang="el-GR" sz="1100" dirty="0">
                          <a:latin typeface="Arial"/>
                          <a:ea typeface="Times New Roman"/>
                          <a:cs typeface="Times New Roman"/>
                        </a:rPr>
                        <a:t>Νοέμβριος</a:t>
                      </a:r>
                      <a:endParaRPr lang="el-GR"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319</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388</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474</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n-US" sz="1400" b="1">
                          <a:solidFill>
                            <a:srgbClr val="FF0000"/>
                          </a:solidFill>
                          <a:latin typeface="Times New Roman"/>
                          <a:ea typeface="Times New Roman"/>
                          <a:cs typeface="Times New Roman"/>
                        </a:rPr>
                        <a:t>525</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dirty="0">
                          <a:latin typeface="Times New Roman"/>
                          <a:ea typeface="Times New Roman"/>
                          <a:cs typeface="Times New Roman"/>
                        </a:rPr>
                        <a:t>401</a:t>
                      </a:r>
                      <a:endParaRPr lang="el-GR" sz="1400" dirty="0">
                        <a:latin typeface="Calibri"/>
                        <a:ea typeface="Times New Roman"/>
                        <a:cs typeface="Times New Roman"/>
                      </a:endParaRPr>
                    </a:p>
                  </a:txBody>
                  <a:tcPr marL="68580" marR="68580" marT="0" marB="0"/>
                </a:tc>
              </a:tr>
              <a:tr h="411610">
                <a:tc>
                  <a:txBody>
                    <a:bodyPr/>
                    <a:lstStyle/>
                    <a:p>
                      <a:pPr algn="just">
                        <a:lnSpc>
                          <a:spcPct val="115000"/>
                        </a:lnSpc>
                        <a:spcAft>
                          <a:spcPts val="0"/>
                        </a:spcAft>
                      </a:pPr>
                      <a:r>
                        <a:rPr lang="el-GR" sz="1100" dirty="0">
                          <a:latin typeface="Arial"/>
                          <a:ea typeface="Times New Roman"/>
                          <a:cs typeface="Times New Roman"/>
                        </a:rPr>
                        <a:t>Δεκέμβριος</a:t>
                      </a:r>
                      <a:endParaRPr lang="el-GR"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287</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345</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a:latin typeface="Times New Roman"/>
                          <a:ea typeface="Times New Roman"/>
                          <a:cs typeface="Times New Roman"/>
                        </a:rPr>
                        <a:t>375</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n-US" sz="1400">
                          <a:latin typeface="Times New Roman"/>
                          <a:ea typeface="Times New Roman"/>
                          <a:cs typeface="Times New Roman"/>
                        </a:rPr>
                        <a:t>357</a:t>
                      </a:r>
                      <a:endParaRPr lang="el-GR" sz="140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dirty="0">
                          <a:latin typeface="Times New Roman"/>
                          <a:ea typeface="Times New Roman"/>
                          <a:cs typeface="Times New Roman"/>
                        </a:rPr>
                        <a:t>416</a:t>
                      </a:r>
                      <a:endParaRPr lang="el-GR" sz="1400" dirty="0">
                        <a:latin typeface="Calibri"/>
                        <a:ea typeface="Times New Roman"/>
                        <a:cs typeface="Times New Roman"/>
                      </a:endParaRPr>
                    </a:p>
                  </a:txBody>
                  <a:tcPr marL="68580" marR="68580" marT="0" marB="0"/>
                </a:tc>
              </a:tr>
              <a:tr h="411610">
                <a:tc>
                  <a:txBody>
                    <a:bodyPr/>
                    <a:lstStyle/>
                    <a:p>
                      <a:pPr algn="just">
                        <a:lnSpc>
                          <a:spcPct val="115000"/>
                        </a:lnSpc>
                        <a:spcAft>
                          <a:spcPts val="0"/>
                        </a:spcAft>
                      </a:pPr>
                      <a:r>
                        <a:rPr lang="el-GR" sz="1100" b="1" dirty="0" smtClean="0">
                          <a:latin typeface="Arial"/>
                          <a:ea typeface="Times New Roman"/>
                          <a:cs typeface="Times New Roman"/>
                        </a:rPr>
                        <a:t>ΣΥΝΟΛΟ  </a:t>
                      </a:r>
                      <a:r>
                        <a:rPr lang="el-GR" sz="1100" b="1" dirty="0">
                          <a:latin typeface="Arial"/>
                          <a:ea typeface="Times New Roman"/>
                          <a:cs typeface="Times New Roman"/>
                        </a:rPr>
                        <a:t>ΕΤΟΥΣ</a:t>
                      </a:r>
                      <a:endParaRPr lang="el-GR" sz="1100" b="1" dirty="0">
                        <a:latin typeface="Calibri"/>
                        <a:ea typeface="Times New Roman"/>
                        <a:cs typeface="Times New Roman"/>
                      </a:endParaRPr>
                    </a:p>
                  </a:txBody>
                  <a:tcPr marL="68580" marR="68580" marT="0" marB="0"/>
                </a:tc>
                <a:tc>
                  <a:txBody>
                    <a:bodyPr/>
                    <a:lstStyle/>
                    <a:p>
                      <a:pPr algn="just">
                        <a:lnSpc>
                          <a:spcPct val="115000"/>
                        </a:lnSpc>
                        <a:spcAft>
                          <a:spcPts val="0"/>
                        </a:spcAft>
                      </a:pPr>
                      <a:r>
                        <a:rPr lang="el-GR" sz="1400" b="1" dirty="0" smtClean="0">
                          <a:latin typeface="Times New Roman"/>
                          <a:ea typeface="Times New Roman"/>
                          <a:cs typeface="Times New Roman"/>
                        </a:rPr>
                        <a:t>4517</a:t>
                      </a:r>
                      <a:endParaRPr lang="el-GR" sz="1400" b="1"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400" b="1" dirty="0" smtClean="0">
                          <a:latin typeface="Times New Roman"/>
                          <a:ea typeface="Times New Roman"/>
                          <a:cs typeface="Times New Roman"/>
                        </a:rPr>
                        <a:t>4858</a:t>
                      </a:r>
                      <a:endParaRPr lang="el-GR" sz="1400" b="1"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400" b="1" dirty="0" smtClean="0">
                          <a:latin typeface="Times New Roman"/>
                          <a:ea typeface="Times New Roman"/>
                          <a:cs typeface="Times New Roman"/>
                        </a:rPr>
                        <a:t>5413</a:t>
                      </a:r>
                      <a:endParaRPr lang="el-GR" sz="1400" b="1"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400" b="1" dirty="0" smtClean="0">
                          <a:latin typeface="Times New Roman"/>
                          <a:ea typeface="Times New Roman"/>
                          <a:cs typeface="Times New Roman"/>
                        </a:rPr>
                        <a:t>5347</a:t>
                      </a:r>
                      <a:endParaRPr lang="el-GR" sz="1400" dirty="0">
                        <a:latin typeface="Calibri"/>
                        <a:ea typeface="Times New Roman"/>
                        <a:cs typeface="Times New Roman"/>
                      </a:endParaRPr>
                    </a:p>
                  </a:txBody>
                  <a:tcPr marL="68580" marR="68580" marT="0" marB="0"/>
                </a:tc>
                <a:tc>
                  <a:txBody>
                    <a:bodyPr/>
                    <a:lstStyle/>
                    <a:p>
                      <a:pPr algn="just">
                        <a:lnSpc>
                          <a:spcPct val="115000"/>
                        </a:lnSpc>
                        <a:spcAft>
                          <a:spcPts val="0"/>
                        </a:spcAft>
                      </a:pPr>
                      <a:r>
                        <a:rPr lang="en-US" sz="1400" b="1" dirty="0" smtClean="0">
                          <a:latin typeface="Times New Roman"/>
                          <a:ea typeface="Times New Roman"/>
                          <a:cs typeface="Times New Roman"/>
                        </a:rPr>
                        <a:t>5344</a:t>
                      </a:r>
                      <a:endParaRPr lang="el-GR" sz="1400" dirty="0">
                        <a:latin typeface="Calibri"/>
                        <a:ea typeface="Times New Roman"/>
                        <a:cs typeface="Times New Roman"/>
                      </a:endParaRPr>
                    </a:p>
                  </a:txBody>
                  <a:tcPr marL="68580" marR="68580" marT="0" marB="0"/>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40</TotalTime>
  <Words>279</Words>
  <PresentationFormat>Προβολή στην οθόνη (4:3)</PresentationFormat>
  <Paragraphs>93</Paragraphs>
  <Slides>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Ζωντάνια</vt:lpstr>
      <vt:lpstr>Η ΑΙΜΟΔΟΣΙΑ ΣΤΗΝ ΕΠΟΧΗ ΤΗΣ COVID -19.                                                                                             ΜΕΛΕΤΗ ΠΕΡΙΠΤΩΣΗΣ: Γ.Ν.ΜΕΣΣΗΝΙΑΣ, ΝΟΣΗΛΕΥΤΙΚΗ ΜΟΝΑΔΑ ΚΑΛΑΜΑΤΑΣ. </vt:lpstr>
      <vt:lpstr>  ΕΙΣΑΓΩΓΗ: Οι Υπηρεσίες Υγείας παγκόσμια επηρεάστηκαν  σε υψηλό βαθμό από την Πανδημία. Το Αιμοδοτικό σύστημα είχε σημαντικές συνέπειες που αφορούν το σύνολο των δραστηριοτήτων του.  Οι αρχικοί προβληματισμοί αφορούσαν την επάρκεια και την ασφάλεια. Οι ριζικές αλλαγές που υπήρξαν στη καθημερινότητα μας προκάλεσαν παγκόσμια ανησυχία για την επάρκεια του αίματος καθώς η εξασφάλιση  του στις Υπηρεσίες Αιμοδοσίας είναι ζωτικής σημασίας. Τα μέτρα και οι οδηγίες επικαιροποιούνται συνεχώς  με την εξέλιξη της πανδημίας  Covid-19 με στόχο τη διατήρηση των αποθεμάτων αίματος  και της ασφάλειας των Αιμοδοτών, των Ασθενών και του Προσωπικού της Αιμοδοσίας.    </vt:lpstr>
      <vt:lpstr>  ΑΠΟΤΕΛΕΣΜΑΤΑ:  Αιμοληψίες που διενεργήθηκαν στην Αιμοδοσία: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ΑΙΜΟΔΟΣΙΑ ΣΤΗΝ ΕΠΟΧΗ ΤΗΣ COVID -19.                                                                                             ΜΕΛΕΤΗ ΠΕΡΙΠΤΩΣΗΣ: Γ.Ν.ΜΕΣΣΗΝΙΑΣ, ΝΟΣΗΛΕΥΤΙΚΗ ΜΟΝΑΔΑ ΚΑΛΑΜΑΤΑΣ. </dc:title>
  <dc:creator>User</dc:creator>
  <cp:lastModifiedBy>User</cp:lastModifiedBy>
  <cp:revision>11</cp:revision>
  <dcterms:created xsi:type="dcterms:W3CDTF">2022-02-04T20:05:10Z</dcterms:created>
  <dcterms:modified xsi:type="dcterms:W3CDTF">2022-02-13T22:56:43Z</dcterms:modified>
</cp:coreProperties>
</file>