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5"/>
  </p:notesMasterIdLst>
  <p:sldIdLst>
    <p:sldId id="256" r:id="rId2"/>
    <p:sldId id="4533" r:id="rId3"/>
    <p:sldId id="285" r:id="rId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IBM Plex Sans" panose="020B0503050203000203" pitchFamily="34" charset="0"/>
      <p:regular r:id="rId10"/>
      <p:bold r:id="rId11"/>
      <p:italic r:id="rId12"/>
      <p:boldItalic r:id="rId13"/>
    </p:embeddedFont>
    <p:embeddedFont>
      <p:font typeface="Josefin Sans" pitchFamily="2" charset="0"/>
      <p:regular r:id="rId14"/>
      <p:bold r:id="rId15"/>
      <p:italic r:id="rId16"/>
      <p:boldItalic r:id="rId17"/>
    </p:embeddedFont>
    <p:embeddedFont>
      <p:font typeface="Verdana" panose="020B060403050404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30C0"/>
    <a:srgbClr val="000067"/>
    <a:srgbClr val="022BBD"/>
    <a:srgbClr val="0126BD"/>
    <a:srgbClr val="4E747B"/>
    <a:srgbClr val="DBB22B"/>
    <a:srgbClr val="EC00DE"/>
    <a:srgbClr val="FF6753"/>
    <a:srgbClr val="EE00DF"/>
    <a:srgbClr val="25D1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70BF27-B4F5-4BA0-B892-4FAB516D5A88}" v="5" dt="2022-02-13T09:29:55.314"/>
    <p1510:client id="{B5465EA0-7026-4180-8E75-EC7F73EBDC53}" v="1" dt="2022-02-13T19:43:11.372"/>
  </p1510:revLst>
</p1510:revInfo>
</file>

<file path=ppt/tableStyles.xml><?xml version="1.0" encoding="utf-8"?>
<a:tblStyleLst xmlns:a="http://schemas.openxmlformats.org/drawingml/2006/main" def="{7CF6613B-4E22-43ED-8B72-AC9D7BE5820D}">
  <a:tblStyle styleId="{7CF6613B-4E22-43ED-8B72-AC9D7BE5820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68" autoAdjust="0"/>
    <p:restoredTop sz="91715" autoAdjust="0"/>
  </p:normalViewPr>
  <p:slideViewPr>
    <p:cSldViewPr snapToGrid="0">
      <p:cViewPr>
        <p:scale>
          <a:sx n="300" d="100"/>
          <a:sy n="300" d="100"/>
        </p:scale>
        <p:origin x="-10776" y="-54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font" Target="fonts/font16.fnt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viewProps" Target="viewProp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67940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89a3160b7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89a3160b7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6123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862573748d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862573748d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1988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8b0934bb4e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8b0934bb4e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3085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728900" y="1372538"/>
            <a:ext cx="5687700" cy="126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619600" y="2670050"/>
            <a:ext cx="39045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/>
          <p:nvPr/>
        </p:nvSpPr>
        <p:spPr>
          <a:xfrm>
            <a:off x="2000250" y="2210413"/>
            <a:ext cx="5143500" cy="234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title"/>
          </p:nvPr>
        </p:nvSpPr>
        <p:spPr>
          <a:xfrm>
            <a:off x="3090925" y="2479416"/>
            <a:ext cx="2962800" cy="76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subTitle" idx="1"/>
          </p:nvPr>
        </p:nvSpPr>
        <p:spPr>
          <a:xfrm>
            <a:off x="2480625" y="3509600"/>
            <a:ext cx="4188000" cy="8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1"/>
          <p:cNvSpPr/>
          <p:nvPr/>
        </p:nvSpPr>
        <p:spPr>
          <a:xfrm>
            <a:off x="1998200" y="4284588"/>
            <a:ext cx="5143500" cy="289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_TITLE_AND_DESCRIPTION_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3093200" y="1471188"/>
            <a:ext cx="2953500" cy="131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subTitle" idx="1"/>
          </p:nvPr>
        </p:nvSpPr>
        <p:spPr>
          <a:xfrm>
            <a:off x="3093150" y="2721313"/>
            <a:ext cx="2953500" cy="95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vice mockup 2">
  <p:cSld name="CUSTOM_2_1_1_1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/>
          <p:nvPr/>
        </p:nvSpPr>
        <p:spPr>
          <a:xfrm>
            <a:off x="0" y="7050"/>
            <a:ext cx="4565100" cy="333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7"/>
          <p:cNvSpPr txBox="1">
            <a:spLocks noGrp="1"/>
          </p:cNvSpPr>
          <p:nvPr>
            <p:ph type="subTitle" idx="1"/>
          </p:nvPr>
        </p:nvSpPr>
        <p:spPr>
          <a:xfrm>
            <a:off x="713103" y="1196650"/>
            <a:ext cx="2408700" cy="13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61" name="Google Shape;161;p27"/>
          <p:cNvSpPr txBox="1">
            <a:spLocks noGrp="1"/>
          </p:cNvSpPr>
          <p:nvPr>
            <p:ph type="title"/>
          </p:nvPr>
        </p:nvSpPr>
        <p:spPr>
          <a:xfrm>
            <a:off x="713100" y="668575"/>
            <a:ext cx="2404800" cy="5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Josefin Sans"/>
              <a:buNone/>
              <a:defRPr sz="24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Josefin Sans"/>
              <a:buNone/>
              <a:defRPr sz="24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Josefin Sans"/>
              <a:buNone/>
              <a:defRPr sz="24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Josefin Sans"/>
              <a:buNone/>
              <a:defRPr sz="24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Josefin Sans"/>
              <a:buNone/>
              <a:defRPr sz="24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Josefin Sans"/>
              <a:buNone/>
              <a:defRPr sz="24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Josefin Sans"/>
              <a:buNone/>
              <a:defRPr sz="24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Josefin Sans"/>
              <a:buNone/>
              <a:defRPr sz="24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Josefin Sans"/>
              <a:buNone/>
              <a:defRPr sz="24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Char char="●"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Char char="○"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Char char="■"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Char char="●"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Char char="○"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Char char="■"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Char char="●"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Char char="○"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IBM Plex Sans"/>
              <a:buChar char="■"/>
              <a:defRPr sz="1600">
                <a:solidFill>
                  <a:schemeClr val="dk2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7" r:id="rId2"/>
    <p:sldLayoutId id="2147483665" r:id="rId3"/>
    <p:sldLayoutId id="214748367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31"/>
          <p:cNvGrpSpPr/>
          <p:nvPr/>
        </p:nvGrpSpPr>
        <p:grpSpPr>
          <a:xfrm>
            <a:off x="1472350" y="2637159"/>
            <a:ext cx="6200400" cy="2096238"/>
            <a:chOff x="1472350" y="1265551"/>
            <a:chExt cx="6200400" cy="2096238"/>
          </a:xfrm>
        </p:grpSpPr>
        <p:sp>
          <p:nvSpPr>
            <p:cNvPr id="175" name="Google Shape;175;p31"/>
            <p:cNvSpPr/>
            <p:nvPr/>
          </p:nvSpPr>
          <p:spPr>
            <a:xfrm>
              <a:off x="1472350" y="2869789"/>
              <a:ext cx="6200400" cy="49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1"/>
            <p:cNvSpPr/>
            <p:nvPr/>
          </p:nvSpPr>
          <p:spPr>
            <a:xfrm>
              <a:off x="1472350" y="1265551"/>
              <a:ext cx="6200400" cy="161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" name="Google Shape;177;p31"/>
          <p:cNvSpPr txBox="1">
            <a:spLocks noGrp="1"/>
          </p:cNvSpPr>
          <p:nvPr>
            <p:ph type="ctrTitle"/>
          </p:nvPr>
        </p:nvSpPr>
        <p:spPr>
          <a:xfrm>
            <a:off x="1727875" y="2983647"/>
            <a:ext cx="5689200" cy="12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solidFill>
                  <a:schemeClr val="dk2"/>
                </a:solidFill>
              </a:rPr>
              <a:t>EXPLORE</a:t>
            </a:r>
            <a:endParaRPr sz="7200" b="1" dirty="0">
              <a:solidFill>
                <a:schemeClr val="dk2"/>
              </a:solidFill>
            </a:endParaRPr>
          </a:p>
        </p:txBody>
      </p:sp>
      <p:sp>
        <p:nvSpPr>
          <p:cNvPr id="178" name="Google Shape;178;p31"/>
          <p:cNvSpPr txBox="1">
            <a:spLocks noGrp="1"/>
          </p:cNvSpPr>
          <p:nvPr>
            <p:ph type="subTitle" idx="1"/>
          </p:nvPr>
        </p:nvSpPr>
        <p:spPr>
          <a:xfrm>
            <a:off x="2619900" y="4285059"/>
            <a:ext cx="3904200" cy="4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Here is where your presentation begins</a:t>
            </a:r>
            <a:endParaRPr sz="1200"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179" name="Google Shape;179;p31"/>
          <p:cNvSpPr txBox="1">
            <a:spLocks noGrp="1"/>
          </p:cNvSpPr>
          <p:nvPr>
            <p:ph type="subTitle" idx="1"/>
          </p:nvPr>
        </p:nvSpPr>
        <p:spPr>
          <a:xfrm>
            <a:off x="2067600" y="2761372"/>
            <a:ext cx="5008800" cy="4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Josefin Sans"/>
                <a:ea typeface="Josefin Sans"/>
                <a:cs typeface="Josefin Sans"/>
                <a:sym typeface="Josefin Sans"/>
              </a:rPr>
              <a:t>MY ADVENTURE PRESENTATION</a:t>
            </a:r>
            <a:endParaRPr b="1" dirty="0">
              <a:latin typeface="Josefin Sans"/>
              <a:ea typeface="Josefin Sans"/>
              <a:cs typeface="Josefin Sans"/>
              <a:sym typeface="Josefin Sans"/>
            </a:endParaRPr>
          </a:p>
        </p:txBody>
      </p:sp>
      <p:grpSp>
        <p:nvGrpSpPr>
          <p:cNvPr id="180" name="Google Shape;180;p31"/>
          <p:cNvGrpSpPr/>
          <p:nvPr/>
        </p:nvGrpSpPr>
        <p:grpSpPr>
          <a:xfrm>
            <a:off x="2511850" y="2990984"/>
            <a:ext cx="4121400" cy="0"/>
            <a:chOff x="2516059" y="1375975"/>
            <a:chExt cx="4121400" cy="0"/>
          </a:xfrm>
        </p:grpSpPr>
        <p:cxnSp>
          <p:nvCxnSpPr>
            <p:cNvPr id="181" name="Google Shape;181;p31"/>
            <p:cNvCxnSpPr/>
            <p:nvPr/>
          </p:nvCxnSpPr>
          <p:spPr>
            <a:xfrm>
              <a:off x="2516059" y="1375975"/>
              <a:ext cx="294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31"/>
            <p:cNvCxnSpPr/>
            <p:nvPr/>
          </p:nvCxnSpPr>
          <p:spPr>
            <a:xfrm>
              <a:off x="6342559" y="1375975"/>
              <a:ext cx="294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D811959D-F6AC-4C6D-A026-2133334026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15" name="Google Shape;174;p31">
            <a:extLst>
              <a:ext uri="{FF2B5EF4-FFF2-40B4-BE49-F238E27FC236}">
                <a16:creationId xmlns:a16="http://schemas.microsoft.com/office/drawing/2014/main" id="{3F4A3C60-FCB6-43DE-A268-303420CDB34A}"/>
              </a:ext>
            </a:extLst>
          </p:cNvPr>
          <p:cNvGrpSpPr/>
          <p:nvPr/>
        </p:nvGrpSpPr>
        <p:grpSpPr>
          <a:xfrm>
            <a:off x="571500" y="2494611"/>
            <a:ext cx="8153400" cy="2572663"/>
            <a:chOff x="1472350" y="1265551"/>
            <a:chExt cx="6200400" cy="2253923"/>
          </a:xfrm>
        </p:grpSpPr>
        <p:sp>
          <p:nvSpPr>
            <p:cNvPr id="16" name="Google Shape;175;p31">
              <a:extLst>
                <a:ext uri="{FF2B5EF4-FFF2-40B4-BE49-F238E27FC236}">
                  <a16:creationId xmlns:a16="http://schemas.microsoft.com/office/drawing/2014/main" id="{9D0A5E0D-12EE-43BA-8900-D58D8C39ED51}"/>
                </a:ext>
              </a:extLst>
            </p:cNvPr>
            <p:cNvSpPr/>
            <p:nvPr/>
          </p:nvSpPr>
          <p:spPr>
            <a:xfrm>
              <a:off x="1472350" y="2858570"/>
              <a:ext cx="6200400" cy="6609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 dirty="0"/>
            </a:p>
          </p:txBody>
        </p:sp>
        <p:sp>
          <p:nvSpPr>
            <p:cNvPr id="17" name="Google Shape;176;p31">
              <a:extLst>
                <a:ext uri="{FF2B5EF4-FFF2-40B4-BE49-F238E27FC236}">
                  <a16:creationId xmlns:a16="http://schemas.microsoft.com/office/drawing/2014/main" id="{EC68DDC5-AB1C-4474-99F9-26BC43EA7417}"/>
                </a:ext>
              </a:extLst>
            </p:cNvPr>
            <p:cNvSpPr/>
            <p:nvPr/>
          </p:nvSpPr>
          <p:spPr>
            <a:xfrm>
              <a:off x="1472350" y="1265551"/>
              <a:ext cx="6200400" cy="161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180;p31">
            <a:extLst>
              <a:ext uri="{FF2B5EF4-FFF2-40B4-BE49-F238E27FC236}">
                <a16:creationId xmlns:a16="http://schemas.microsoft.com/office/drawing/2014/main" id="{FC10C620-AD47-4BBE-B5F7-739288ADFF9F}"/>
              </a:ext>
            </a:extLst>
          </p:cNvPr>
          <p:cNvGrpSpPr/>
          <p:nvPr/>
        </p:nvGrpSpPr>
        <p:grpSpPr>
          <a:xfrm>
            <a:off x="1845514" y="2472543"/>
            <a:ext cx="5550944" cy="263242"/>
            <a:chOff x="2516059" y="1375975"/>
            <a:chExt cx="4121400" cy="0"/>
          </a:xfrm>
        </p:grpSpPr>
        <p:cxnSp>
          <p:nvCxnSpPr>
            <p:cNvPr id="22" name="Google Shape;181;p31">
              <a:extLst>
                <a:ext uri="{FF2B5EF4-FFF2-40B4-BE49-F238E27FC236}">
                  <a16:creationId xmlns:a16="http://schemas.microsoft.com/office/drawing/2014/main" id="{B582367A-5F0B-4FC4-BC65-14A0886511A8}"/>
                </a:ext>
              </a:extLst>
            </p:cNvPr>
            <p:cNvCxnSpPr/>
            <p:nvPr/>
          </p:nvCxnSpPr>
          <p:spPr>
            <a:xfrm>
              <a:off x="2516059" y="1375975"/>
              <a:ext cx="294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182;p31">
              <a:extLst>
                <a:ext uri="{FF2B5EF4-FFF2-40B4-BE49-F238E27FC236}">
                  <a16:creationId xmlns:a16="http://schemas.microsoft.com/office/drawing/2014/main" id="{558AF013-A673-4D32-A2BC-D3B084FFB18C}"/>
                </a:ext>
              </a:extLst>
            </p:cNvPr>
            <p:cNvCxnSpPr/>
            <p:nvPr/>
          </p:nvCxnSpPr>
          <p:spPr>
            <a:xfrm>
              <a:off x="6342559" y="1375975"/>
              <a:ext cx="2949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9EFFA869-69B0-45E4-9BF5-2F34CA4BE87E}"/>
              </a:ext>
            </a:extLst>
          </p:cNvPr>
          <p:cNvSpPr txBox="1"/>
          <p:nvPr/>
        </p:nvSpPr>
        <p:spPr>
          <a:xfrm>
            <a:off x="614550" y="2554388"/>
            <a:ext cx="8072250" cy="2525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US" sz="6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l-GR" sz="11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ΑΞΙΟΛΟΓΗΣΗ ΕΦΑΡΜΟΣΙΜΟΤΗΤΑΣ ΥΓΕΙΟΝΟΜΙΚΩΝ ΠΡΩΤΟΚΟΛΛΩΝ </a:t>
            </a:r>
          </a:p>
          <a:p>
            <a:pPr algn="ctr">
              <a:lnSpc>
                <a:spcPct val="150000"/>
              </a:lnSpc>
            </a:pPr>
            <a:r>
              <a:rPr lang="el-GR" sz="11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ΑΝΑΦΟΡΙΚΑ ΜΕ ΤΗ ΛΕΙΤΟΥΡΓΙΑ ΤΩΝ ΚΟΛΥΜΒΗΤΙΚΩΝ ΔΕΞΑΜΕΝΩΝ </a:t>
            </a:r>
            <a:endParaRPr lang="en-US" sz="11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l-GR" sz="11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ΤΙΣ ΤΟΥΡΙΣΤΙΚΕΣ ΠΕΡΙΟΔΟΥΣ 2020 &amp; 2021</a:t>
            </a:r>
            <a:endParaRPr lang="en-US" sz="11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l-GR" sz="11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9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</a:t>
            </a:r>
            <a:r>
              <a:rPr lang="el-GR" sz="9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έλλου</a:t>
            </a:r>
            <a:r>
              <a:rPr lang="el-GR" sz="9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Κασσιανή</a:t>
            </a:r>
            <a:r>
              <a:rPr lang="el-GR" sz="900" baseline="30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el-GR" sz="9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Μπλουγουρά Αθηνά</a:t>
            </a:r>
            <a:r>
              <a:rPr lang="el-GR" sz="900" baseline="30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</a:t>
            </a:r>
            <a:r>
              <a:rPr lang="el-GR" sz="9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Μανδηλαρά Γεωργία</a:t>
            </a:r>
            <a:r>
              <a:rPr lang="el-GR" sz="900" baseline="30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</a:t>
            </a:r>
            <a:r>
              <a:rPr lang="el-GR" sz="9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Παπαδάκης Αντώνης</a:t>
            </a:r>
            <a:r>
              <a:rPr lang="el-GR" sz="900" baseline="30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4,6</a:t>
            </a:r>
            <a:r>
              <a:rPr lang="el-GR" sz="9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l-GR" sz="9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Χοχλάκης</a:t>
            </a:r>
            <a:r>
              <a:rPr lang="el-GR" sz="9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Δημοσθένης</a:t>
            </a:r>
            <a:r>
              <a:rPr lang="el-GR" sz="900" baseline="30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5,6</a:t>
            </a:r>
            <a:r>
              <a:rPr lang="el-GR" sz="9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endParaRPr lang="en-US" sz="9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l-GR" sz="9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Ψαρουλάκη</a:t>
            </a:r>
            <a:r>
              <a:rPr lang="el-GR" sz="9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Άννα</a:t>
            </a:r>
            <a:r>
              <a:rPr lang="el-GR" sz="900" baseline="30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5,6</a:t>
            </a:r>
            <a:r>
              <a:rPr lang="el-GR" sz="9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Μαυρίδου Αθηνά</a:t>
            </a:r>
            <a:r>
              <a:rPr lang="el-GR" sz="900" baseline="30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7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 </a:t>
            </a:r>
            <a:endParaRPr lang="el-GR" sz="8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l-GR" sz="800" baseline="30000" dirty="0">
                <a:solidFill>
                  <a:schemeClr val="bg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el-GR" sz="800" dirty="0">
                <a:solidFill>
                  <a:schemeClr val="bg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Εθνικός Οργανισμός Δημόσιας Υγείας (ΕΟΔΥ), Αθήνα</a:t>
            </a:r>
            <a:r>
              <a:rPr lang="en-US" sz="8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l-GR" sz="800" baseline="30000" dirty="0">
                <a:solidFill>
                  <a:schemeClr val="bg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 </a:t>
            </a:r>
            <a:r>
              <a:rPr lang="el-GR" sz="800" dirty="0">
                <a:solidFill>
                  <a:schemeClr val="bg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Τμήμα Πολιτικών Δημόσιας Υγείας, Σχολή Δημόσιας Υγείας, Πανεπιστήμιο Δυτικής</a:t>
            </a:r>
            <a:r>
              <a:rPr lang="en-US" sz="800" dirty="0">
                <a:solidFill>
                  <a:schemeClr val="bg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l-GR" sz="800" dirty="0">
                <a:solidFill>
                  <a:schemeClr val="bg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Αττικής, Αθήνα</a:t>
            </a:r>
            <a:r>
              <a:rPr lang="en-US" sz="800" dirty="0">
                <a:solidFill>
                  <a:schemeClr val="bg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l-GR" sz="800" baseline="30000" dirty="0">
                <a:solidFill>
                  <a:schemeClr val="bg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</a:t>
            </a:r>
            <a:r>
              <a:rPr lang="el-GR" sz="800" dirty="0">
                <a:solidFill>
                  <a:schemeClr val="bg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Μονάδα Περιβαλλοντικής Μικροβιολογίας, Τμήμα Πολιτικών Δημόσιας Υγείας, Σχολή Δημόσιας Υγείας, Πανεπιστήμιο Δυτικής Αττικής, Αθήνα</a:t>
            </a:r>
            <a:r>
              <a:rPr lang="en-US" sz="8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l-GR" sz="800" baseline="30000" dirty="0">
                <a:solidFill>
                  <a:schemeClr val="bg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r>
              <a:rPr lang="el-GR" sz="800" dirty="0">
                <a:solidFill>
                  <a:schemeClr val="bg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Εργαστήριο Υγιεινής και Προστασίας Περιβάλλοντος, Ιατρική Σχολή, Δημοκρίτειο Πανεπιστήμιο Θράκης, Αλεξανδρούπολη</a:t>
            </a:r>
            <a:r>
              <a:rPr lang="en-US" sz="8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l-GR" sz="800" baseline="30000" dirty="0">
                <a:solidFill>
                  <a:schemeClr val="bg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5 </a:t>
            </a:r>
            <a:r>
              <a:rPr lang="el-GR" sz="800" dirty="0">
                <a:solidFill>
                  <a:schemeClr val="bg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Περιφερειακό Εργαστήριο Δημόσιας Υγείας Κρήτης, Ηράκλειο, Κρήτη</a:t>
            </a:r>
            <a:r>
              <a:rPr lang="en-US" sz="800" dirty="0">
                <a:solidFill>
                  <a:schemeClr val="bg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l-GR" sz="800" baseline="30000" dirty="0">
                <a:solidFill>
                  <a:schemeClr val="bg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6</a:t>
            </a:r>
            <a:r>
              <a:rPr lang="el-GR" sz="800" dirty="0">
                <a:solidFill>
                  <a:schemeClr val="bg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Εργαστήριο Μικροβιολογίας και Μικροβιακής </a:t>
            </a:r>
            <a:r>
              <a:rPr lang="el-GR" sz="800" dirty="0" err="1">
                <a:solidFill>
                  <a:schemeClr val="bg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Παθογένεσης</a:t>
            </a:r>
            <a:r>
              <a:rPr lang="el-GR" sz="800" dirty="0">
                <a:solidFill>
                  <a:schemeClr val="bg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Ιατρική Σχολή, Πανεπιστήμιο Κρήτης, Ηράκλειο, Κρήτη</a:t>
            </a:r>
            <a:r>
              <a:rPr lang="en-US" sz="8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l-GR" sz="800" baseline="30000" dirty="0">
                <a:solidFill>
                  <a:schemeClr val="bg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7</a:t>
            </a:r>
            <a:r>
              <a:rPr lang="el-GR" sz="800" dirty="0">
                <a:solidFill>
                  <a:schemeClr val="bg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Ομότιμη Καθηγήτρια ΤΕΙ Αθήνας</a:t>
            </a:r>
            <a:r>
              <a:rPr lang="en-US" sz="800" dirty="0">
                <a:solidFill>
                  <a:schemeClr val="bg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endParaRPr lang="el-GR" sz="800" dirty="0">
              <a:solidFill>
                <a:schemeClr val="bg2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36671499-43B0-4369-8101-45282DC5E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30398"/>
          </a:xfrm>
          <a:prstGeom prst="rect">
            <a:avLst/>
          </a:prstGeom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E3E2F02F-707C-4C86-B117-9D045C38FBC6}"/>
              </a:ext>
            </a:extLst>
          </p:cNvPr>
          <p:cNvSpPr/>
          <p:nvPr/>
        </p:nvSpPr>
        <p:spPr>
          <a:xfrm>
            <a:off x="621792" y="475488"/>
            <a:ext cx="7991856" cy="419709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19" name="Google Shape;219;p34"/>
          <p:cNvSpPr txBox="1">
            <a:spLocks noGrp="1"/>
          </p:cNvSpPr>
          <p:nvPr>
            <p:ph type="subTitle" idx="1"/>
          </p:nvPr>
        </p:nvSpPr>
        <p:spPr>
          <a:xfrm>
            <a:off x="819150" y="613410"/>
            <a:ext cx="7597139" cy="84768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spcAft>
                <a:spcPts val="600"/>
              </a:spcAft>
            </a:pPr>
            <a:r>
              <a:rPr lang="el-GR" sz="900" dirty="0">
                <a:solidFill>
                  <a:schemeClr val="bg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Η παρακολούθηση της σωστής λειτουργίας των κολυμβητικών δεξαμενών είναι αναγκαία για τη διασφάλιση της υγείας των χρηστών. </a:t>
            </a:r>
            <a:r>
              <a:rPr lang="el-GR" sz="900" spc="15" dirty="0">
                <a:solidFill>
                  <a:schemeClr val="bg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Η επιδημία COVID-19 επαναπροσδιόρισε τον υγειονομικό χάρτη. Μέτρα δημόσιας υγείας που είχαν κριθεί ως επαρκή, χρειάστηκε να συμμορφωθούν με τα δεδομένα μετάδοσης του ιού SARS-CoV-2. Για την ασφαλή λειτουργία των κολυμβητικών δεξαμενών εκδόθηκαν το 2020 δύο υγειονομικά πρωτόκολλα και επικαιροποιήθηκαν το 2021. </a:t>
            </a:r>
          </a:p>
          <a:p>
            <a:pPr marL="0" indent="0" algn="just">
              <a:spcAft>
                <a:spcPts val="600"/>
              </a:spcAft>
            </a:pPr>
            <a:endParaRPr lang="en-US" sz="900" spc="15" dirty="0">
              <a:solidFill>
                <a:schemeClr val="bg2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600"/>
              </a:spcAft>
            </a:pPr>
            <a:r>
              <a:rPr lang="el-GR" sz="900" b="1" spc="15" dirty="0">
                <a:solidFill>
                  <a:schemeClr val="bg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Σκοπός</a:t>
            </a:r>
            <a:r>
              <a:rPr lang="en-US" sz="900" b="1" spc="15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:</a:t>
            </a:r>
            <a:r>
              <a:rPr lang="el-GR" sz="900" spc="15" dirty="0">
                <a:solidFill>
                  <a:schemeClr val="bg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Η αξιολόγηση της εφαρμοσιμότητάς</a:t>
            </a:r>
            <a:r>
              <a:rPr lang="el-GR" sz="900" spc="15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των νέων υγειονομικών πρωτοκόλλων</a:t>
            </a:r>
            <a:r>
              <a:rPr lang="el-GR" sz="900" spc="15" dirty="0">
                <a:solidFill>
                  <a:schemeClr val="bg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αναφορικά με την ασφαλή λειτουργία των κολυμβητικών δεξαμενών.  </a:t>
            </a:r>
          </a:p>
          <a:p>
            <a:pPr marL="0" indent="0" algn="just">
              <a:spcAft>
                <a:spcPts val="600"/>
              </a:spcAft>
            </a:pPr>
            <a:endParaRPr lang="el-GR" sz="900" spc="15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600"/>
              </a:spcAft>
            </a:pPr>
            <a:r>
              <a:rPr lang="el-GR" sz="9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Υλικό/Μέθοδος</a:t>
            </a:r>
            <a:r>
              <a:rPr lang="el-GR" sz="900" b="1" dirty="0">
                <a:solidFill>
                  <a:srgbClr val="20212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l-GR" sz="900" dirty="0">
                <a:solidFill>
                  <a:schemeClr val="bg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Διανεμήθηκε διαδικτυακά και συμπληρώθηκε ανώνυμα,</a:t>
            </a:r>
            <a:r>
              <a:rPr lang="en-US" sz="900" dirty="0">
                <a:solidFill>
                  <a:schemeClr val="bg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l-GR" sz="9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ερωτηματολόγιο 72 ερωτήσεων από </a:t>
            </a:r>
            <a:r>
              <a:rPr lang="el-GR" sz="900" dirty="0">
                <a:solidFill>
                  <a:schemeClr val="bg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Υπευθύνους λειτουργίας κολυμβητικών δεξαμενών κατά τις τουριστικές περιόδους 2020-2021</a:t>
            </a:r>
            <a:r>
              <a:rPr lang="en-US" sz="900" dirty="0">
                <a:solidFill>
                  <a:schemeClr val="bg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 To </a:t>
            </a:r>
            <a:r>
              <a:rPr lang="el-GR" sz="9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ερωτηματολόγιο ήταν</a:t>
            </a:r>
            <a:r>
              <a:rPr lang="el-GR" sz="900" dirty="0">
                <a:solidFill>
                  <a:schemeClr val="bg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δομημένο σε οκτώ ενότητες: (i) γενικές πληροφορίες, (</a:t>
            </a:r>
            <a:r>
              <a:rPr lang="el-GR" sz="900" dirty="0" err="1">
                <a:solidFill>
                  <a:schemeClr val="bg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ii</a:t>
            </a:r>
            <a:r>
              <a:rPr lang="el-GR" sz="900" dirty="0">
                <a:solidFill>
                  <a:schemeClr val="bg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) τύπος νερού, (</a:t>
            </a:r>
            <a:r>
              <a:rPr lang="el-GR" sz="900" dirty="0" err="1">
                <a:solidFill>
                  <a:schemeClr val="bg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iii</a:t>
            </a:r>
            <a:r>
              <a:rPr lang="el-GR" sz="900" dirty="0">
                <a:solidFill>
                  <a:schemeClr val="bg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) εκπαίδευση προσωπικού σε θέματα COVID-19, (</a:t>
            </a:r>
            <a:r>
              <a:rPr lang="el-GR" sz="900" dirty="0" err="1">
                <a:solidFill>
                  <a:schemeClr val="bg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iv</a:t>
            </a:r>
            <a:r>
              <a:rPr lang="el-GR" sz="900" dirty="0">
                <a:solidFill>
                  <a:schemeClr val="bg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) καθαρισμός/απολύμανση νερού, (v) καθαρισμός/απολύμανση εγκαταστάσεων, (</a:t>
            </a:r>
            <a:r>
              <a:rPr lang="el-GR" sz="900" dirty="0" err="1">
                <a:solidFill>
                  <a:schemeClr val="bg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vi</a:t>
            </a:r>
            <a:r>
              <a:rPr lang="el-GR" sz="900" dirty="0">
                <a:solidFill>
                  <a:schemeClr val="bg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) παρακολούθηση, (</a:t>
            </a:r>
            <a:r>
              <a:rPr lang="el-GR" sz="900" dirty="0" err="1">
                <a:solidFill>
                  <a:schemeClr val="bg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vii</a:t>
            </a:r>
            <a:r>
              <a:rPr lang="el-GR" sz="900" dirty="0">
                <a:solidFill>
                  <a:schemeClr val="bg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) μέτρα κοινωνικής απόστασης , (</a:t>
            </a:r>
            <a:r>
              <a:rPr lang="el-GR" sz="900" dirty="0" err="1">
                <a:solidFill>
                  <a:schemeClr val="bg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viii</a:t>
            </a:r>
            <a:r>
              <a:rPr lang="el-GR" sz="900" dirty="0">
                <a:solidFill>
                  <a:schemeClr val="bg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) δυνατότητα εφαρμογής κανονισμών COVID-19. </a:t>
            </a:r>
          </a:p>
          <a:p>
            <a:pPr marL="0" indent="0" algn="just">
              <a:spcAft>
                <a:spcPts val="600"/>
              </a:spcAft>
            </a:pPr>
            <a:endParaRPr lang="el-GR" sz="900" dirty="0">
              <a:solidFill>
                <a:schemeClr val="bg2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600"/>
              </a:spcAft>
            </a:pPr>
            <a:r>
              <a:rPr lang="el-GR" sz="9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Αποτελέσματα: </a:t>
            </a:r>
            <a:r>
              <a:rPr lang="el-GR" sz="9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Ελήφθησαν</a:t>
            </a:r>
            <a:r>
              <a:rPr lang="el-GR" sz="900" dirty="0">
                <a:solidFill>
                  <a:schemeClr val="bg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608 απαντήσεις και από τις 13 περιφέρειες της χώρας, εκ των οποίων 469 ερωτηματολόγια συλλέχθηκαν το 2020 (77%) και 139 το 2021 (23%). Η πλειονότητα </a:t>
            </a:r>
            <a:r>
              <a:rPr lang="el-GR" sz="900" dirty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(97%) (για όλες τις κατηγορίες ξενοδοχείων) αφορούσε </a:t>
            </a:r>
            <a:r>
              <a:rPr lang="el-GR" sz="900" dirty="0">
                <a:solidFill>
                  <a:schemeClr val="bg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ξενοδοχεία και εγκαταστάσεις τουριστικών περιοχών με υψηλό ποσοστό εποχικής λειτουργίας (91%). Καταγράφηκε υψηλός βαθμός συμμόρφωσης με τις οδηγίες των πρωτοκόλλων αναφορικά με τις πρόσθετες απαιτήσεις τήρησης αποστάσεων, διαδικασιών καθαρισμού/απολύμανσης, εκπαίδευσης προσωπικού και συστηματικής παρακολούθησης της ποιότητας του νερού παρά την αύξηση του λειτουργικού κόστους. </a:t>
            </a:r>
          </a:p>
          <a:p>
            <a:pPr marL="0" indent="0" algn="just">
              <a:spcAft>
                <a:spcPts val="600"/>
              </a:spcAft>
            </a:pPr>
            <a:endParaRPr lang="el-GR" sz="900" dirty="0">
              <a:solidFill>
                <a:schemeClr val="bg2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36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4EF67078-B18E-45F5-8769-32441A7AF763}"/>
              </a:ext>
            </a:extLst>
          </p:cNvPr>
          <p:cNvSpPr/>
          <p:nvPr/>
        </p:nvSpPr>
        <p:spPr>
          <a:xfrm>
            <a:off x="22860" y="-76200"/>
            <a:ext cx="9144000" cy="5219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grpSp>
        <p:nvGrpSpPr>
          <p:cNvPr id="742" name="Google Shape;742;p60"/>
          <p:cNvGrpSpPr/>
          <p:nvPr/>
        </p:nvGrpSpPr>
        <p:grpSpPr>
          <a:xfrm>
            <a:off x="4409775" y="2495550"/>
            <a:ext cx="1400539" cy="574338"/>
            <a:chOff x="8151125" y="325850"/>
            <a:chExt cx="1041525" cy="427113"/>
          </a:xfrm>
        </p:grpSpPr>
        <p:sp>
          <p:nvSpPr>
            <p:cNvPr id="743" name="Google Shape;743;p60"/>
            <p:cNvSpPr/>
            <p:nvPr/>
          </p:nvSpPr>
          <p:spPr>
            <a:xfrm>
              <a:off x="8151125" y="325850"/>
              <a:ext cx="1041525" cy="55675"/>
            </a:xfrm>
            <a:custGeom>
              <a:avLst/>
              <a:gdLst/>
              <a:ahLst/>
              <a:cxnLst/>
              <a:rect l="l" t="t" r="r" b="b"/>
              <a:pathLst>
                <a:path w="41661" h="2227" extrusionOk="0">
                  <a:moveTo>
                    <a:pt x="1" y="0"/>
                  </a:moveTo>
                  <a:lnTo>
                    <a:pt x="1" y="739"/>
                  </a:lnTo>
                  <a:cubicBezTo>
                    <a:pt x="1061" y="739"/>
                    <a:pt x="1549" y="1060"/>
                    <a:pt x="2108" y="1429"/>
                  </a:cubicBezTo>
                  <a:cubicBezTo>
                    <a:pt x="2704" y="1798"/>
                    <a:pt x="3358" y="2227"/>
                    <a:pt x="4632" y="2227"/>
                  </a:cubicBezTo>
                  <a:cubicBezTo>
                    <a:pt x="5894" y="2227"/>
                    <a:pt x="6561" y="1798"/>
                    <a:pt x="7145" y="1429"/>
                  </a:cubicBezTo>
                  <a:cubicBezTo>
                    <a:pt x="7728" y="1060"/>
                    <a:pt x="8204" y="739"/>
                    <a:pt x="9252" y="739"/>
                  </a:cubicBezTo>
                  <a:cubicBezTo>
                    <a:pt x="10312" y="739"/>
                    <a:pt x="10800" y="1060"/>
                    <a:pt x="11371" y="1429"/>
                  </a:cubicBezTo>
                  <a:cubicBezTo>
                    <a:pt x="11967" y="1798"/>
                    <a:pt x="12622" y="2227"/>
                    <a:pt x="13884" y="2227"/>
                  </a:cubicBezTo>
                  <a:cubicBezTo>
                    <a:pt x="15146" y="2227"/>
                    <a:pt x="15824" y="1798"/>
                    <a:pt x="16396" y="1429"/>
                  </a:cubicBezTo>
                  <a:cubicBezTo>
                    <a:pt x="16979" y="1060"/>
                    <a:pt x="17455" y="739"/>
                    <a:pt x="18515" y="739"/>
                  </a:cubicBezTo>
                  <a:cubicBezTo>
                    <a:pt x="19575" y="739"/>
                    <a:pt x="20063" y="1060"/>
                    <a:pt x="20623" y="1429"/>
                  </a:cubicBezTo>
                  <a:cubicBezTo>
                    <a:pt x="21206" y="1798"/>
                    <a:pt x="21873" y="2227"/>
                    <a:pt x="23147" y="2227"/>
                  </a:cubicBezTo>
                  <a:cubicBezTo>
                    <a:pt x="24409" y="2227"/>
                    <a:pt x="25075" y="1798"/>
                    <a:pt x="25659" y="1429"/>
                  </a:cubicBezTo>
                  <a:cubicBezTo>
                    <a:pt x="26242" y="1060"/>
                    <a:pt x="26719" y="739"/>
                    <a:pt x="27766" y="739"/>
                  </a:cubicBezTo>
                  <a:cubicBezTo>
                    <a:pt x="28826" y="739"/>
                    <a:pt x="29314" y="1060"/>
                    <a:pt x="29886" y="1429"/>
                  </a:cubicBezTo>
                  <a:cubicBezTo>
                    <a:pt x="30469" y="1798"/>
                    <a:pt x="31136" y="2227"/>
                    <a:pt x="32398" y="2227"/>
                  </a:cubicBezTo>
                  <a:cubicBezTo>
                    <a:pt x="33660" y="2227"/>
                    <a:pt x="34339" y="1798"/>
                    <a:pt x="34910" y="1429"/>
                  </a:cubicBezTo>
                  <a:cubicBezTo>
                    <a:pt x="35493" y="1060"/>
                    <a:pt x="35982" y="739"/>
                    <a:pt x="37029" y="739"/>
                  </a:cubicBezTo>
                  <a:cubicBezTo>
                    <a:pt x="38089" y="739"/>
                    <a:pt x="38577" y="1060"/>
                    <a:pt x="39137" y="1429"/>
                  </a:cubicBezTo>
                  <a:cubicBezTo>
                    <a:pt x="39720" y="1798"/>
                    <a:pt x="40387" y="2227"/>
                    <a:pt x="41661" y="2227"/>
                  </a:cubicBezTo>
                  <a:lnTo>
                    <a:pt x="41661" y="1489"/>
                  </a:lnTo>
                  <a:cubicBezTo>
                    <a:pt x="40601" y="1489"/>
                    <a:pt x="40113" y="1167"/>
                    <a:pt x="39542" y="798"/>
                  </a:cubicBezTo>
                  <a:cubicBezTo>
                    <a:pt x="38958" y="429"/>
                    <a:pt x="38291" y="0"/>
                    <a:pt x="37029" y="0"/>
                  </a:cubicBezTo>
                  <a:cubicBezTo>
                    <a:pt x="35767" y="0"/>
                    <a:pt x="35089" y="429"/>
                    <a:pt x="34517" y="798"/>
                  </a:cubicBezTo>
                  <a:cubicBezTo>
                    <a:pt x="33934" y="1167"/>
                    <a:pt x="33446" y="1489"/>
                    <a:pt x="32398" y="1489"/>
                  </a:cubicBezTo>
                  <a:cubicBezTo>
                    <a:pt x="31338" y="1489"/>
                    <a:pt x="30850" y="1167"/>
                    <a:pt x="30290" y="798"/>
                  </a:cubicBezTo>
                  <a:cubicBezTo>
                    <a:pt x="29707" y="429"/>
                    <a:pt x="29040" y="0"/>
                    <a:pt x="27766" y="0"/>
                  </a:cubicBezTo>
                  <a:cubicBezTo>
                    <a:pt x="26504" y="0"/>
                    <a:pt x="25837" y="429"/>
                    <a:pt x="25254" y="798"/>
                  </a:cubicBezTo>
                  <a:cubicBezTo>
                    <a:pt x="24671" y="1167"/>
                    <a:pt x="24194" y="1489"/>
                    <a:pt x="23147" y="1489"/>
                  </a:cubicBezTo>
                  <a:cubicBezTo>
                    <a:pt x="22087" y="1489"/>
                    <a:pt x="21599" y="1167"/>
                    <a:pt x="21027" y="798"/>
                  </a:cubicBezTo>
                  <a:cubicBezTo>
                    <a:pt x="20432" y="429"/>
                    <a:pt x="19777" y="0"/>
                    <a:pt x="18515" y="0"/>
                  </a:cubicBezTo>
                  <a:cubicBezTo>
                    <a:pt x="17253" y="0"/>
                    <a:pt x="16574" y="429"/>
                    <a:pt x="16003" y="798"/>
                  </a:cubicBezTo>
                  <a:cubicBezTo>
                    <a:pt x="15419" y="1167"/>
                    <a:pt x="14931" y="1489"/>
                    <a:pt x="13884" y="1489"/>
                  </a:cubicBezTo>
                  <a:cubicBezTo>
                    <a:pt x="12824" y="1489"/>
                    <a:pt x="12336" y="1167"/>
                    <a:pt x="11776" y="798"/>
                  </a:cubicBezTo>
                  <a:cubicBezTo>
                    <a:pt x="11181" y="429"/>
                    <a:pt x="10526" y="0"/>
                    <a:pt x="9252" y="0"/>
                  </a:cubicBezTo>
                  <a:cubicBezTo>
                    <a:pt x="7990" y="0"/>
                    <a:pt x="7323" y="429"/>
                    <a:pt x="6740" y="798"/>
                  </a:cubicBezTo>
                  <a:cubicBezTo>
                    <a:pt x="6156" y="1167"/>
                    <a:pt x="5668" y="1489"/>
                    <a:pt x="4632" y="1489"/>
                  </a:cubicBezTo>
                  <a:cubicBezTo>
                    <a:pt x="3573" y="1489"/>
                    <a:pt x="3085" y="1167"/>
                    <a:pt x="2513" y="798"/>
                  </a:cubicBezTo>
                  <a:cubicBezTo>
                    <a:pt x="1918" y="429"/>
                    <a:pt x="1263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60"/>
            <p:cNvSpPr/>
            <p:nvPr/>
          </p:nvSpPr>
          <p:spPr>
            <a:xfrm>
              <a:off x="8151125" y="511563"/>
              <a:ext cx="1041525" cy="55675"/>
            </a:xfrm>
            <a:custGeom>
              <a:avLst/>
              <a:gdLst/>
              <a:ahLst/>
              <a:cxnLst/>
              <a:rect l="l" t="t" r="r" b="b"/>
              <a:pathLst>
                <a:path w="41661" h="2227" extrusionOk="0">
                  <a:moveTo>
                    <a:pt x="1" y="0"/>
                  </a:moveTo>
                  <a:lnTo>
                    <a:pt x="1" y="739"/>
                  </a:lnTo>
                  <a:cubicBezTo>
                    <a:pt x="1061" y="739"/>
                    <a:pt x="1549" y="1060"/>
                    <a:pt x="2108" y="1429"/>
                  </a:cubicBezTo>
                  <a:cubicBezTo>
                    <a:pt x="2704" y="1798"/>
                    <a:pt x="3358" y="2227"/>
                    <a:pt x="4632" y="2227"/>
                  </a:cubicBezTo>
                  <a:cubicBezTo>
                    <a:pt x="5894" y="2227"/>
                    <a:pt x="6561" y="1798"/>
                    <a:pt x="7145" y="1429"/>
                  </a:cubicBezTo>
                  <a:cubicBezTo>
                    <a:pt x="7728" y="1060"/>
                    <a:pt x="8204" y="739"/>
                    <a:pt x="9252" y="739"/>
                  </a:cubicBezTo>
                  <a:cubicBezTo>
                    <a:pt x="10312" y="739"/>
                    <a:pt x="10800" y="1060"/>
                    <a:pt x="11371" y="1429"/>
                  </a:cubicBezTo>
                  <a:cubicBezTo>
                    <a:pt x="11967" y="1798"/>
                    <a:pt x="12622" y="2227"/>
                    <a:pt x="13884" y="2227"/>
                  </a:cubicBezTo>
                  <a:cubicBezTo>
                    <a:pt x="15146" y="2227"/>
                    <a:pt x="15824" y="1798"/>
                    <a:pt x="16396" y="1429"/>
                  </a:cubicBezTo>
                  <a:cubicBezTo>
                    <a:pt x="16979" y="1060"/>
                    <a:pt x="17455" y="739"/>
                    <a:pt x="18515" y="739"/>
                  </a:cubicBezTo>
                  <a:cubicBezTo>
                    <a:pt x="19575" y="739"/>
                    <a:pt x="20063" y="1060"/>
                    <a:pt x="20623" y="1429"/>
                  </a:cubicBezTo>
                  <a:cubicBezTo>
                    <a:pt x="21206" y="1798"/>
                    <a:pt x="21873" y="2227"/>
                    <a:pt x="23147" y="2227"/>
                  </a:cubicBezTo>
                  <a:cubicBezTo>
                    <a:pt x="24409" y="2227"/>
                    <a:pt x="25075" y="1798"/>
                    <a:pt x="25659" y="1429"/>
                  </a:cubicBezTo>
                  <a:cubicBezTo>
                    <a:pt x="26242" y="1060"/>
                    <a:pt x="26719" y="739"/>
                    <a:pt x="27766" y="739"/>
                  </a:cubicBezTo>
                  <a:cubicBezTo>
                    <a:pt x="28826" y="739"/>
                    <a:pt x="29314" y="1060"/>
                    <a:pt x="29886" y="1429"/>
                  </a:cubicBezTo>
                  <a:cubicBezTo>
                    <a:pt x="30469" y="1798"/>
                    <a:pt x="31136" y="2227"/>
                    <a:pt x="32398" y="2227"/>
                  </a:cubicBezTo>
                  <a:cubicBezTo>
                    <a:pt x="33660" y="2227"/>
                    <a:pt x="34339" y="1798"/>
                    <a:pt x="34910" y="1429"/>
                  </a:cubicBezTo>
                  <a:cubicBezTo>
                    <a:pt x="35493" y="1060"/>
                    <a:pt x="35982" y="739"/>
                    <a:pt x="37029" y="739"/>
                  </a:cubicBezTo>
                  <a:cubicBezTo>
                    <a:pt x="38089" y="739"/>
                    <a:pt x="38577" y="1060"/>
                    <a:pt x="39137" y="1429"/>
                  </a:cubicBezTo>
                  <a:cubicBezTo>
                    <a:pt x="39720" y="1798"/>
                    <a:pt x="40387" y="2227"/>
                    <a:pt x="41661" y="2227"/>
                  </a:cubicBezTo>
                  <a:lnTo>
                    <a:pt x="41661" y="1489"/>
                  </a:lnTo>
                  <a:cubicBezTo>
                    <a:pt x="40601" y="1489"/>
                    <a:pt x="40113" y="1167"/>
                    <a:pt x="39542" y="798"/>
                  </a:cubicBezTo>
                  <a:cubicBezTo>
                    <a:pt x="38958" y="429"/>
                    <a:pt x="38291" y="0"/>
                    <a:pt x="37029" y="0"/>
                  </a:cubicBezTo>
                  <a:cubicBezTo>
                    <a:pt x="35767" y="0"/>
                    <a:pt x="35089" y="429"/>
                    <a:pt x="34517" y="798"/>
                  </a:cubicBezTo>
                  <a:cubicBezTo>
                    <a:pt x="33934" y="1167"/>
                    <a:pt x="33446" y="1489"/>
                    <a:pt x="32398" y="1489"/>
                  </a:cubicBezTo>
                  <a:cubicBezTo>
                    <a:pt x="31338" y="1489"/>
                    <a:pt x="30850" y="1167"/>
                    <a:pt x="30290" y="798"/>
                  </a:cubicBezTo>
                  <a:cubicBezTo>
                    <a:pt x="29707" y="429"/>
                    <a:pt x="29040" y="0"/>
                    <a:pt x="27766" y="0"/>
                  </a:cubicBezTo>
                  <a:cubicBezTo>
                    <a:pt x="26504" y="0"/>
                    <a:pt x="25837" y="429"/>
                    <a:pt x="25254" y="798"/>
                  </a:cubicBezTo>
                  <a:cubicBezTo>
                    <a:pt x="24671" y="1167"/>
                    <a:pt x="24194" y="1489"/>
                    <a:pt x="23147" y="1489"/>
                  </a:cubicBezTo>
                  <a:cubicBezTo>
                    <a:pt x="22087" y="1489"/>
                    <a:pt x="21599" y="1167"/>
                    <a:pt x="21027" y="798"/>
                  </a:cubicBezTo>
                  <a:cubicBezTo>
                    <a:pt x="20432" y="429"/>
                    <a:pt x="19777" y="0"/>
                    <a:pt x="18515" y="0"/>
                  </a:cubicBezTo>
                  <a:cubicBezTo>
                    <a:pt x="17253" y="0"/>
                    <a:pt x="16574" y="429"/>
                    <a:pt x="16003" y="798"/>
                  </a:cubicBezTo>
                  <a:cubicBezTo>
                    <a:pt x="15419" y="1167"/>
                    <a:pt x="14931" y="1489"/>
                    <a:pt x="13884" y="1489"/>
                  </a:cubicBezTo>
                  <a:cubicBezTo>
                    <a:pt x="12824" y="1489"/>
                    <a:pt x="12336" y="1167"/>
                    <a:pt x="11776" y="798"/>
                  </a:cubicBezTo>
                  <a:cubicBezTo>
                    <a:pt x="11181" y="429"/>
                    <a:pt x="10526" y="0"/>
                    <a:pt x="9252" y="0"/>
                  </a:cubicBezTo>
                  <a:cubicBezTo>
                    <a:pt x="7990" y="0"/>
                    <a:pt x="7323" y="429"/>
                    <a:pt x="6740" y="798"/>
                  </a:cubicBezTo>
                  <a:cubicBezTo>
                    <a:pt x="6156" y="1167"/>
                    <a:pt x="5668" y="1489"/>
                    <a:pt x="4632" y="1489"/>
                  </a:cubicBezTo>
                  <a:cubicBezTo>
                    <a:pt x="3573" y="1489"/>
                    <a:pt x="3085" y="1167"/>
                    <a:pt x="2513" y="798"/>
                  </a:cubicBezTo>
                  <a:cubicBezTo>
                    <a:pt x="1918" y="429"/>
                    <a:pt x="1263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60"/>
            <p:cNvSpPr/>
            <p:nvPr/>
          </p:nvSpPr>
          <p:spPr>
            <a:xfrm>
              <a:off x="8151125" y="697288"/>
              <a:ext cx="1041525" cy="55675"/>
            </a:xfrm>
            <a:custGeom>
              <a:avLst/>
              <a:gdLst/>
              <a:ahLst/>
              <a:cxnLst/>
              <a:rect l="l" t="t" r="r" b="b"/>
              <a:pathLst>
                <a:path w="41661" h="2227" extrusionOk="0">
                  <a:moveTo>
                    <a:pt x="1" y="0"/>
                  </a:moveTo>
                  <a:lnTo>
                    <a:pt x="1" y="739"/>
                  </a:lnTo>
                  <a:cubicBezTo>
                    <a:pt x="1061" y="739"/>
                    <a:pt x="1549" y="1060"/>
                    <a:pt x="2108" y="1429"/>
                  </a:cubicBezTo>
                  <a:cubicBezTo>
                    <a:pt x="2704" y="1798"/>
                    <a:pt x="3358" y="2227"/>
                    <a:pt x="4632" y="2227"/>
                  </a:cubicBezTo>
                  <a:cubicBezTo>
                    <a:pt x="5894" y="2227"/>
                    <a:pt x="6561" y="1798"/>
                    <a:pt x="7145" y="1429"/>
                  </a:cubicBezTo>
                  <a:cubicBezTo>
                    <a:pt x="7728" y="1060"/>
                    <a:pt x="8204" y="739"/>
                    <a:pt x="9252" y="739"/>
                  </a:cubicBezTo>
                  <a:cubicBezTo>
                    <a:pt x="10312" y="739"/>
                    <a:pt x="10800" y="1060"/>
                    <a:pt x="11371" y="1429"/>
                  </a:cubicBezTo>
                  <a:cubicBezTo>
                    <a:pt x="11967" y="1798"/>
                    <a:pt x="12622" y="2227"/>
                    <a:pt x="13884" y="2227"/>
                  </a:cubicBezTo>
                  <a:cubicBezTo>
                    <a:pt x="15146" y="2227"/>
                    <a:pt x="15824" y="1798"/>
                    <a:pt x="16396" y="1429"/>
                  </a:cubicBezTo>
                  <a:cubicBezTo>
                    <a:pt x="16979" y="1060"/>
                    <a:pt x="17455" y="739"/>
                    <a:pt x="18515" y="739"/>
                  </a:cubicBezTo>
                  <a:cubicBezTo>
                    <a:pt x="19575" y="739"/>
                    <a:pt x="20063" y="1060"/>
                    <a:pt x="20623" y="1429"/>
                  </a:cubicBezTo>
                  <a:cubicBezTo>
                    <a:pt x="21206" y="1798"/>
                    <a:pt x="21873" y="2227"/>
                    <a:pt x="23147" y="2227"/>
                  </a:cubicBezTo>
                  <a:cubicBezTo>
                    <a:pt x="24409" y="2227"/>
                    <a:pt x="25075" y="1798"/>
                    <a:pt x="25659" y="1429"/>
                  </a:cubicBezTo>
                  <a:cubicBezTo>
                    <a:pt x="26242" y="1060"/>
                    <a:pt x="26719" y="739"/>
                    <a:pt x="27766" y="739"/>
                  </a:cubicBezTo>
                  <a:cubicBezTo>
                    <a:pt x="28826" y="739"/>
                    <a:pt x="29314" y="1060"/>
                    <a:pt x="29886" y="1429"/>
                  </a:cubicBezTo>
                  <a:cubicBezTo>
                    <a:pt x="30469" y="1798"/>
                    <a:pt x="31136" y="2227"/>
                    <a:pt x="32398" y="2227"/>
                  </a:cubicBezTo>
                  <a:cubicBezTo>
                    <a:pt x="33660" y="2227"/>
                    <a:pt x="34339" y="1798"/>
                    <a:pt x="34910" y="1429"/>
                  </a:cubicBezTo>
                  <a:cubicBezTo>
                    <a:pt x="35493" y="1060"/>
                    <a:pt x="35982" y="739"/>
                    <a:pt x="37029" y="739"/>
                  </a:cubicBezTo>
                  <a:cubicBezTo>
                    <a:pt x="38089" y="739"/>
                    <a:pt x="38577" y="1060"/>
                    <a:pt x="39137" y="1429"/>
                  </a:cubicBezTo>
                  <a:cubicBezTo>
                    <a:pt x="39720" y="1798"/>
                    <a:pt x="40387" y="2227"/>
                    <a:pt x="41661" y="2227"/>
                  </a:cubicBezTo>
                  <a:lnTo>
                    <a:pt x="41661" y="1489"/>
                  </a:lnTo>
                  <a:cubicBezTo>
                    <a:pt x="40601" y="1489"/>
                    <a:pt x="40113" y="1167"/>
                    <a:pt x="39542" y="798"/>
                  </a:cubicBezTo>
                  <a:cubicBezTo>
                    <a:pt x="38958" y="429"/>
                    <a:pt x="38291" y="0"/>
                    <a:pt x="37029" y="0"/>
                  </a:cubicBezTo>
                  <a:cubicBezTo>
                    <a:pt x="35767" y="0"/>
                    <a:pt x="35089" y="429"/>
                    <a:pt x="34517" y="798"/>
                  </a:cubicBezTo>
                  <a:cubicBezTo>
                    <a:pt x="33934" y="1167"/>
                    <a:pt x="33446" y="1489"/>
                    <a:pt x="32398" y="1489"/>
                  </a:cubicBezTo>
                  <a:cubicBezTo>
                    <a:pt x="31338" y="1489"/>
                    <a:pt x="30850" y="1167"/>
                    <a:pt x="30290" y="798"/>
                  </a:cubicBezTo>
                  <a:cubicBezTo>
                    <a:pt x="29707" y="429"/>
                    <a:pt x="29040" y="0"/>
                    <a:pt x="27766" y="0"/>
                  </a:cubicBezTo>
                  <a:cubicBezTo>
                    <a:pt x="26504" y="0"/>
                    <a:pt x="25837" y="429"/>
                    <a:pt x="25254" y="798"/>
                  </a:cubicBezTo>
                  <a:cubicBezTo>
                    <a:pt x="24671" y="1167"/>
                    <a:pt x="24194" y="1489"/>
                    <a:pt x="23147" y="1489"/>
                  </a:cubicBezTo>
                  <a:cubicBezTo>
                    <a:pt x="22087" y="1489"/>
                    <a:pt x="21599" y="1167"/>
                    <a:pt x="21027" y="798"/>
                  </a:cubicBezTo>
                  <a:cubicBezTo>
                    <a:pt x="20432" y="429"/>
                    <a:pt x="19777" y="0"/>
                    <a:pt x="18515" y="0"/>
                  </a:cubicBezTo>
                  <a:cubicBezTo>
                    <a:pt x="17253" y="0"/>
                    <a:pt x="16574" y="429"/>
                    <a:pt x="16003" y="798"/>
                  </a:cubicBezTo>
                  <a:cubicBezTo>
                    <a:pt x="15419" y="1167"/>
                    <a:pt x="14931" y="1489"/>
                    <a:pt x="13884" y="1489"/>
                  </a:cubicBezTo>
                  <a:cubicBezTo>
                    <a:pt x="12824" y="1489"/>
                    <a:pt x="12336" y="1167"/>
                    <a:pt x="11776" y="798"/>
                  </a:cubicBezTo>
                  <a:cubicBezTo>
                    <a:pt x="11181" y="429"/>
                    <a:pt x="10526" y="0"/>
                    <a:pt x="9252" y="0"/>
                  </a:cubicBezTo>
                  <a:cubicBezTo>
                    <a:pt x="7990" y="0"/>
                    <a:pt x="7323" y="429"/>
                    <a:pt x="6740" y="798"/>
                  </a:cubicBezTo>
                  <a:cubicBezTo>
                    <a:pt x="6156" y="1167"/>
                    <a:pt x="5668" y="1489"/>
                    <a:pt x="4632" y="1489"/>
                  </a:cubicBezTo>
                  <a:cubicBezTo>
                    <a:pt x="3573" y="1489"/>
                    <a:pt x="3085" y="1167"/>
                    <a:pt x="2513" y="798"/>
                  </a:cubicBezTo>
                  <a:cubicBezTo>
                    <a:pt x="1918" y="429"/>
                    <a:pt x="1263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6212AC00-34EE-4211-B6EE-CE53764593E7}"/>
              </a:ext>
            </a:extLst>
          </p:cNvPr>
          <p:cNvSpPr/>
          <p:nvPr/>
        </p:nvSpPr>
        <p:spPr>
          <a:xfrm>
            <a:off x="6596640" y="217161"/>
            <a:ext cx="2137831" cy="4055217"/>
          </a:xfrm>
          <a:prstGeom prst="roundRect">
            <a:avLst>
              <a:gd name="adj" fmla="val 304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31" name="Google Shape;731;p60"/>
          <p:cNvSpPr txBox="1">
            <a:spLocks noGrp="1"/>
          </p:cNvSpPr>
          <p:nvPr>
            <p:ph type="title"/>
          </p:nvPr>
        </p:nvSpPr>
        <p:spPr>
          <a:xfrm>
            <a:off x="168165" y="211431"/>
            <a:ext cx="2404800" cy="52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b="1" dirty="0">
                <a:solidFill>
                  <a:schemeClr val="tx1"/>
                </a:solidFill>
                <a:latin typeface="+mj-lt"/>
              </a:rPr>
              <a:t>Αποτελέσματα</a:t>
            </a:r>
            <a:endParaRPr b="1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733" name="Google Shape;733;p60"/>
          <p:cNvGrpSpPr/>
          <p:nvPr/>
        </p:nvGrpSpPr>
        <p:grpSpPr>
          <a:xfrm>
            <a:off x="6529778" y="133293"/>
            <a:ext cx="2255658" cy="4434897"/>
            <a:chOff x="3336600" y="3468450"/>
            <a:chExt cx="336250" cy="668300"/>
          </a:xfrm>
        </p:grpSpPr>
        <p:sp>
          <p:nvSpPr>
            <p:cNvPr id="734" name="Google Shape;734;p60"/>
            <p:cNvSpPr/>
            <p:nvPr/>
          </p:nvSpPr>
          <p:spPr>
            <a:xfrm>
              <a:off x="3336600" y="3468450"/>
              <a:ext cx="336250" cy="668300"/>
            </a:xfrm>
            <a:custGeom>
              <a:avLst/>
              <a:gdLst/>
              <a:ahLst/>
              <a:cxnLst/>
              <a:rect l="l" t="t" r="r" b="b"/>
              <a:pathLst>
                <a:path w="13450" h="26732" extrusionOk="0">
                  <a:moveTo>
                    <a:pt x="12354" y="461"/>
                  </a:moveTo>
                  <a:cubicBezTo>
                    <a:pt x="12730" y="461"/>
                    <a:pt x="13031" y="762"/>
                    <a:pt x="13031" y="1139"/>
                  </a:cubicBezTo>
                  <a:lnTo>
                    <a:pt x="13031" y="24221"/>
                  </a:lnTo>
                  <a:cubicBezTo>
                    <a:pt x="13031" y="24598"/>
                    <a:pt x="12730" y="24899"/>
                    <a:pt x="12354" y="24899"/>
                  </a:cubicBezTo>
                  <a:lnTo>
                    <a:pt x="1097" y="24899"/>
                  </a:lnTo>
                  <a:cubicBezTo>
                    <a:pt x="720" y="24899"/>
                    <a:pt x="419" y="24598"/>
                    <a:pt x="419" y="24221"/>
                  </a:cubicBezTo>
                  <a:lnTo>
                    <a:pt x="419" y="1139"/>
                  </a:lnTo>
                  <a:cubicBezTo>
                    <a:pt x="419" y="762"/>
                    <a:pt x="720" y="461"/>
                    <a:pt x="1097" y="461"/>
                  </a:cubicBezTo>
                  <a:close/>
                  <a:moveTo>
                    <a:pt x="1022" y="0"/>
                  </a:moveTo>
                  <a:cubicBezTo>
                    <a:pt x="461" y="0"/>
                    <a:pt x="1" y="452"/>
                    <a:pt x="1" y="1021"/>
                  </a:cubicBezTo>
                  <a:lnTo>
                    <a:pt x="1" y="25711"/>
                  </a:lnTo>
                  <a:cubicBezTo>
                    <a:pt x="1" y="26280"/>
                    <a:pt x="461" y="26732"/>
                    <a:pt x="1022" y="26732"/>
                  </a:cubicBezTo>
                  <a:lnTo>
                    <a:pt x="12429" y="26732"/>
                  </a:lnTo>
                  <a:cubicBezTo>
                    <a:pt x="12998" y="26732"/>
                    <a:pt x="13450" y="26271"/>
                    <a:pt x="13450" y="25711"/>
                  </a:cubicBezTo>
                  <a:lnTo>
                    <a:pt x="13450" y="1021"/>
                  </a:lnTo>
                  <a:cubicBezTo>
                    <a:pt x="13450" y="452"/>
                    <a:pt x="12998" y="0"/>
                    <a:pt x="124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60"/>
            <p:cNvSpPr/>
            <p:nvPr/>
          </p:nvSpPr>
          <p:spPr>
            <a:xfrm>
              <a:off x="3490375" y="4105350"/>
              <a:ext cx="18250" cy="18225"/>
            </a:xfrm>
            <a:custGeom>
              <a:avLst/>
              <a:gdLst/>
              <a:ahLst/>
              <a:cxnLst/>
              <a:rect l="l" t="t" r="r" b="b"/>
              <a:pathLst>
                <a:path w="730" h="729" extrusionOk="0">
                  <a:moveTo>
                    <a:pt x="511" y="84"/>
                  </a:moveTo>
                  <a:cubicBezTo>
                    <a:pt x="587" y="84"/>
                    <a:pt x="645" y="143"/>
                    <a:pt x="645" y="218"/>
                  </a:cubicBezTo>
                  <a:lnTo>
                    <a:pt x="645" y="511"/>
                  </a:lnTo>
                  <a:cubicBezTo>
                    <a:pt x="645" y="586"/>
                    <a:pt x="587" y="653"/>
                    <a:pt x="511" y="653"/>
                  </a:cubicBezTo>
                  <a:lnTo>
                    <a:pt x="219" y="653"/>
                  </a:lnTo>
                  <a:cubicBezTo>
                    <a:pt x="143" y="653"/>
                    <a:pt x="76" y="586"/>
                    <a:pt x="76" y="511"/>
                  </a:cubicBezTo>
                  <a:lnTo>
                    <a:pt x="76" y="218"/>
                  </a:lnTo>
                  <a:cubicBezTo>
                    <a:pt x="76" y="143"/>
                    <a:pt x="143" y="84"/>
                    <a:pt x="219" y="84"/>
                  </a:cubicBezTo>
                  <a:close/>
                  <a:moveTo>
                    <a:pt x="219" y="0"/>
                  </a:moveTo>
                  <a:cubicBezTo>
                    <a:pt x="101" y="0"/>
                    <a:pt x="1" y="101"/>
                    <a:pt x="1" y="218"/>
                  </a:cubicBezTo>
                  <a:lnTo>
                    <a:pt x="1" y="511"/>
                  </a:lnTo>
                  <a:cubicBezTo>
                    <a:pt x="1" y="628"/>
                    <a:pt x="101" y="729"/>
                    <a:pt x="219" y="729"/>
                  </a:cubicBezTo>
                  <a:lnTo>
                    <a:pt x="511" y="729"/>
                  </a:lnTo>
                  <a:cubicBezTo>
                    <a:pt x="629" y="729"/>
                    <a:pt x="729" y="628"/>
                    <a:pt x="729" y="511"/>
                  </a:cubicBezTo>
                  <a:lnTo>
                    <a:pt x="729" y="218"/>
                  </a:lnTo>
                  <a:cubicBezTo>
                    <a:pt x="729" y="101"/>
                    <a:pt x="629" y="0"/>
                    <a:pt x="5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87F15DCA-A6D0-4E69-A270-4E2E30847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407" y="217170"/>
            <a:ext cx="2137831" cy="2619098"/>
          </a:xfrm>
          <a:prstGeom prst="roundRect">
            <a:avLst>
              <a:gd name="adj" fmla="val 593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AAA0E71-A4AB-496D-9821-93CAC9B901E0}"/>
              </a:ext>
            </a:extLst>
          </p:cNvPr>
          <p:cNvSpPr txBox="1"/>
          <p:nvPr/>
        </p:nvSpPr>
        <p:spPr>
          <a:xfrm>
            <a:off x="7122093" y="933201"/>
            <a:ext cx="190293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Aft>
                <a:spcPts val="600"/>
              </a:spcAft>
            </a:pPr>
            <a:r>
              <a:rPr lang="el-GR" sz="1100" dirty="0">
                <a:solidFill>
                  <a:srgbClr val="C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2" name="Πίνακας 1">
            <a:extLst>
              <a:ext uri="{FF2B5EF4-FFF2-40B4-BE49-F238E27FC236}">
                <a16:creationId xmlns:a16="http://schemas.microsoft.com/office/drawing/2014/main" id="{2FF485A3-0511-4934-9BEA-86B29190A3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863982"/>
              </p:ext>
            </p:extLst>
          </p:nvPr>
        </p:nvGraphicFramePr>
        <p:xfrm>
          <a:off x="239575" y="926786"/>
          <a:ext cx="3544046" cy="4012654"/>
        </p:xfrm>
        <a:graphic>
          <a:graphicData uri="http://schemas.openxmlformats.org/drawingml/2006/table">
            <a:tbl>
              <a:tblPr firstRow="1" bandRow="1">
                <a:tableStyleId>{7CF6613B-4E22-43ED-8B72-AC9D7BE5820D}</a:tableStyleId>
              </a:tblPr>
              <a:tblGrid>
                <a:gridCol w="2210889">
                  <a:extLst>
                    <a:ext uri="{9D8B030D-6E8A-4147-A177-3AD203B41FA5}">
                      <a16:colId xmlns:a16="http://schemas.microsoft.com/office/drawing/2014/main" val="3902494106"/>
                    </a:ext>
                  </a:extLst>
                </a:gridCol>
                <a:gridCol w="1333157">
                  <a:extLst>
                    <a:ext uri="{9D8B030D-6E8A-4147-A177-3AD203B41FA5}">
                      <a16:colId xmlns:a16="http://schemas.microsoft.com/office/drawing/2014/main" val="3612606654"/>
                    </a:ext>
                  </a:extLst>
                </a:gridCol>
              </a:tblGrid>
              <a:tr h="2074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500" b="1" dirty="0">
                          <a:effectLst/>
                        </a:rPr>
                        <a:t>Υποχρέωση</a:t>
                      </a:r>
                      <a:endParaRPr lang="el-GR" sz="5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500" b="1" dirty="0">
                          <a:effectLst/>
                        </a:rPr>
                        <a:t>Συμμόρφωση (%)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500" b="1" dirty="0">
                          <a:effectLst/>
                        </a:rPr>
                        <a:t>Τουριστική περίοδος 2020-2021 </a:t>
                      </a:r>
                      <a:endParaRPr lang="el-GR" sz="5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extLst>
                  <a:ext uri="{0D108BD9-81ED-4DB2-BD59-A6C34878D82A}">
                    <a16:rowId xmlns:a16="http://schemas.microsoft.com/office/drawing/2014/main" val="2564314826"/>
                  </a:ext>
                </a:extLst>
              </a:tr>
              <a:tr h="1363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500" b="1" dirty="0">
                          <a:solidFill>
                            <a:schemeClr val="bg1"/>
                          </a:solidFill>
                          <a:effectLst/>
                        </a:rPr>
                        <a:t>Χλωρίωση</a:t>
                      </a:r>
                      <a:endParaRPr lang="el-GR" sz="5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l-GR" sz="5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l-GR" sz="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90974"/>
                  </a:ext>
                </a:extLst>
              </a:tr>
              <a:tr h="991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500" dirty="0">
                          <a:effectLst/>
                        </a:rPr>
                        <a:t>Αυτόματη συνεχής χλωρίωση</a:t>
                      </a:r>
                      <a:endParaRPr lang="el-GR" sz="5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500" dirty="0">
                          <a:effectLst/>
                        </a:rPr>
                        <a:t>164/567 (28.9%)</a:t>
                      </a:r>
                      <a:endParaRPr lang="el-GR" sz="5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extLst>
                  <a:ext uri="{0D108BD9-81ED-4DB2-BD59-A6C34878D82A}">
                    <a16:rowId xmlns:a16="http://schemas.microsoft.com/office/drawing/2014/main" val="2489033708"/>
                  </a:ext>
                </a:extLst>
              </a:tr>
              <a:tr h="991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500" dirty="0">
                          <a:effectLst/>
                        </a:rPr>
                        <a:t>Χλωρίωση κάθε ημέρα</a:t>
                      </a:r>
                      <a:endParaRPr lang="el-GR" sz="5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500">
                          <a:effectLst/>
                        </a:rPr>
                        <a:t>335/567 (59.1%)</a:t>
                      </a:r>
                      <a:endParaRPr lang="el-GR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extLst>
                  <a:ext uri="{0D108BD9-81ED-4DB2-BD59-A6C34878D82A}">
                    <a16:rowId xmlns:a16="http://schemas.microsoft.com/office/drawing/2014/main" val="605300545"/>
                  </a:ext>
                </a:extLst>
              </a:tr>
              <a:tr h="991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500">
                          <a:effectLst/>
                        </a:rPr>
                        <a:t>Χλωρίωση μία φορά την εβδομάδα</a:t>
                      </a:r>
                      <a:endParaRPr lang="el-GR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500">
                          <a:effectLst/>
                        </a:rPr>
                        <a:t>13/567 (2.3%)</a:t>
                      </a:r>
                      <a:endParaRPr lang="el-GR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extLst>
                  <a:ext uri="{0D108BD9-81ED-4DB2-BD59-A6C34878D82A}">
                    <a16:rowId xmlns:a16="http://schemas.microsoft.com/office/drawing/2014/main" val="246927045"/>
                  </a:ext>
                </a:extLst>
              </a:tr>
              <a:tr h="1368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500" b="1" dirty="0">
                          <a:solidFill>
                            <a:schemeClr val="bg1"/>
                          </a:solidFill>
                          <a:effectLst/>
                        </a:rPr>
                        <a:t>Επίπεδο ελεύθερου χλωρίου </a:t>
                      </a:r>
                      <a:endParaRPr lang="el-GR" sz="5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32385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5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l-GR" sz="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759078"/>
                  </a:ext>
                </a:extLst>
              </a:tr>
              <a:tr h="991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500">
                          <a:effectLst/>
                        </a:rPr>
                        <a:t>0,4 - 0,7 mg/L</a:t>
                      </a:r>
                      <a:endParaRPr lang="el-GR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500">
                          <a:effectLst/>
                        </a:rPr>
                        <a:t>113/567 (19.9%)</a:t>
                      </a:r>
                      <a:endParaRPr lang="el-GR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extLst>
                  <a:ext uri="{0D108BD9-81ED-4DB2-BD59-A6C34878D82A}">
                    <a16:rowId xmlns:a16="http://schemas.microsoft.com/office/drawing/2014/main" val="3196699632"/>
                  </a:ext>
                </a:extLst>
              </a:tr>
              <a:tr h="991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500" dirty="0">
                          <a:effectLst/>
                        </a:rPr>
                        <a:t>1-3 </a:t>
                      </a:r>
                      <a:r>
                        <a:rPr lang="el-GR" sz="500" dirty="0" err="1">
                          <a:effectLst/>
                        </a:rPr>
                        <a:t>mg</a:t>
                      </a:r>
                      <a:r>
                        <a:rPr lang="el-GR" sz="500" dirty="0">
                          <a:effectLst/>
                        </a:rPr>
                        <a:t>/L</a:t>
                      </a:r>
                      <a:endParaRPr lang="el-GR" sz="5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500">
                          <a:effectLst/>
                        </a:rPr>
                        <a:t>401//567 (70.7%)</a:t>
                      </a:r>
                      <a:endParaRPr lang="el-GR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extLst>
                  <a:ext uri="{0D108BD9-81ED-4DB2-BD59-A6C34878D82A}">
                    <a16:rowId xmlns:a16="http://schemas.microsoft.com/office/drawing/2014/main" val="52547758"/>
                  </a:ext>
                </a:extLst>
              </a:tr>
              <a:tr h="991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500">
                          <a:effectLst/>
                        </a:rPr>
                        <a:t>έως 5mg/L</a:t>
                      </a:r>
                      <a:endParaRPr lang="el-GR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500" dirty="0">
                          <a:effectLst/>
                        </a:rPr>
                        <a:t>52/567 (9.2%)</a:t>
                      </a:r>
                      <a:endParaRPr lang="el-GR" sz="5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extLst>
                  <a:ext uri="{0D108BD9-81ED-4DB2-BD59-A6C34878D82A}">
                    <a16:rowId xmlns:a16="http://schemas.microsoft.com/office/drawing/2014/main" val="3971087274"/>
                  </a:ext>
                </a:extLst>
              </a:tr>
              <a:tr h="991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500">
                          <a:effectLst/>
                        </a:rPr>
                        <a:t>περισσότερο από 5mg/L</a:t>
                      </a:r>
                      <a:endParaRPr lang="el-GR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500">
                          <a:effectLst/>
                        </a:rPr>
                        <a:t>1/567 (0.2%)</a:t>
                      </a:r>
                      <a:endParaRPr lang="el-GR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extLst>
                  <a:ext uri="{0D108BD9-81ED-4DB2-BD59-A6C34878D82A}">
                    <a16:rowId xmlns:a16="http://schemas.microsoft.com/office/drawing/2014/main" val="1154611810"/>
                  </a:ext>
                </a:extLst>
              </a:tr>
              <a:tr h="1444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500" b="1" dirty="0" err="1">
                          <a:solidFill>
                            <a:schemeClr val="bg1"/>
                          </a:solidFill>
                          <a:effectLst/>
                        </a:rPr>
                        <a:t>Ανακυκλοφορία</a:t>
                      </a:r>
                      <a:endParaRPr lang="el-GR" sz="5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5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l-GR" sz="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029424"/>
                  </a:ext>
                </a:extLst>
              </a:tr>
              <a:tr h="991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500">
                          <a:effectLst/>
                        </a:rPr>
                        <a:t>Ρυθμός ανακυκλοφορίας / 4 ώρες*</a:t>
                      </a:r>
                      <a:endParaRPr lang="el-GR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500" dirty="0">
                          <a:effectLst/>
                        </a:rPr>
                        <a:t>336/567 (59.3%)</a:t>
                      </a:r>
                      <a:endParaRPr lang="el-GR" sz="5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extLst>
                  <a:ext uri="{0D108BD9-81ED-4DB2-BD59-A6C34878D82A}">
                    <a16:rowId xmlns:a16="http://schemas.microsoft.com/office/drawing/2014/main" val="3611964726"/>
                  </a:ext>
                </a:extLst>
              </a:tr>
              <a:tr h="1039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500">
                          <a:effectLst/>
                        </a:rPr>
                        <a:t>Ρυθμός ανακκυκλοφορίας 6 -8 ώρες*</a:t>
                      </a:r>
                      <a:endParaRPr lang="el-GR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500" dirty="0">
                          <a:effectLst/>
                        </a:rPr>
                        <a:t>178/567 (31.4%)</a:t>
                      </a:r>
                      <a:endParaRPr lang="el-GR" sz="5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extLst>
                  <a:ext uri="{0D108BD9-81ED-4DB2-BD59-A6C34878D82A}">
                    <a16:rowId xmlns:a16="http://schemas.microsoft.com/office/drawing/2014/main" val="3873566438"/>
                  </a:ext>
                </a:extLst>
              </a:tr>
              <a:tr h="991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500">
                          <a:effectLst/>
                        </a:rPr>
                        <a:t>Ρυθμός ανακυκλοφορίας / 12 ώρες</a:t>
                      </a:r>
                      <a:endParaRPr lang="el-GR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500" dirty="0">
                          <a:effectLst/>
                        </a:rPr>
                        <a:t>53/567 (9.4%)</a:t>
                      </a:r>
                      <a:endParaRPr lang="el-GR" sz="5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extLst>
                  <a:ext uri="{0D108BD9-81ED-4DB2-BD59-A6C34878D82A}">
                    <a16:rowId xmlns:a16="http://schemas.microsoft.com/office/drawing/2014/main" val="1924923643"/>
                  </a:ext>
                </a:extLst>
              </a:tr>
              <a:tr h="128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500" b="1" dirty="0">
                          <a:solidFill>
                            <a:schemeClr val="bg1"/>
                          </a:solidFill>
                          <a:effectLst/>
                        </a:rPr>
                        <a:t>Μικροβιολογικός έλεγχος</a:t>
                      </a:r>
                      <a:endParaRPr lang="el-GR" sz="5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5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l-GR" sz="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875293"/>
                  </a:ext>
                </a:extLst>
              </a:tr>
              <a:tr h="113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500">
                          <a:effectLst/>
                        </a:rPr>
                        <a:t>Μία φορά την εβδομάδα</a:t>
                      </a:r>
                      <a:endParaRPr lang="el-GR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500" dirty="0">
                          <a:effectLst/>
                        </a:rPr>
                        <a:t>69/438 (15.8%)</a:t>
                      </a:r>
                      <a:endParaRPr lang="el-GR" sz="5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extLst>
                  <a:ext uri="{0D108BD9-81ED-4DB2-BD59-A6C34878D82A}">
                    <a16:rowId xmlns:a16="http://schemas.microsoft.com/office/drawing/2014/main" val="451673948"/>
                  </a:ext>
                </a:extLst>
              </a:tr>
              <a:tr h="110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500">
                          <a:effectLst/>
                        </a:rPr>
                        <a:t>Δύο φορές την εβδομάδα</a:t>
                      </a:r>
                      <a:endParaRPr lang="el-GR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500" dirty="0">
                          <a:effectLst/>
                        </a:rPr>
                        <a:t>26/438 (5.9%)</a:t>
                      </a:r>
                      <a:endParaRPr lang="el-GR" sz="5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extLst>
                  <a:ext uri="{0D108BD9-81ED-4DB2-BD59-A6C34878D82A}">
                    <a16:rowId xmlns:a16="http://schemas.microsoft.com/office/drawing/2014/main" val="2014036546"/>
                  </a:ext>
                </a:extLst>
              </a:tr>
              <a:tr h="104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500">
                          <a:effectLst/>
                        </a:rPr>
                        <a:t>Τουλάχιστον μία φορά το μήνα</a:t>
                      </a:r>
                      <a:endParaRPr lang="el-GR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500">
                          <a:effectLst/>
                        </a:rPr>
                        <a:t>261/438 (60.0%)</a:t>
                      </a:r>
                      <a:endParaRPr lang="el-GR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extLst>
                  <a:ext uri="{0D108BD9-81ED-4DB2-BD59-A6C34878D82A}">
                    <a16:rowId xmlns:a16="http://schemas.microsoft.com/office/drawing/2014/main" val="2507222185"/>
                  </a:ext>
                </a:extLst>
              </a:tr>
              <a:tr h="991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500" dirty="0">
                          <a:effectLst/>
                        </a:rPr>
                        <a:t>Ανάλογα με την ποιότητα του νερού</a:t>
                      </a:r>
                      <a:endParaRPr lang="el-GR" sz="5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500">
                          <a:effectLst/>
                        </a:rPr>
                        <a:t>82/438 (18.7%)</a:t>
                      </a:r>
                      <a:endParaRPr lang="el-GR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extLst>
                  <a:ext uri="{0D108BD9-81ED-4DB2-BD59-A6C34878D82A}">
                    <a16:rowId xmlns:a16="http://schemas.microsoft.com/office/drawing/2014/main" val="1540228550"/>
                  </a:ext>
                </a:extLst>
              </a:tr>
              <a:tr h="1054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500" b="1" dirty="0">
                          <a:solidFill>
                            <a:schemeClr val="bg1"/>
                          </a:solidFill>
                          <a:effectLst/>
                        </a:rPr>
                        <a:t>Έλεγχος </a:t>
                      </a:r>
                      <a:r>
                        <a:rPr lang="en-US" sz="500" b="1" dirty="0">
                          <a:solidFill>
                            <a:schemeClr val="bg1"/>
                          </a:solidFill>
                          <a:effectLst/>
                        </a:rPr>
                        <a:t>Legionella</a:t>
                      </a:r>
                      <a:r>
                        <a:rPr lang="el-GR" sz="5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l-GR" sz="500" b="1" dirty="0" err="1">
                          <a:solidFill>
                            <a:schemeClr val="bg1"/>
                          </a:solidFill>
                          <a:effectLst/>
                        </a:rPr>
                        <a:t>spp</a:t>
                      </a:r>
                      <a:r>
                        <a:rPr lang="el-GR" sz="500" b="1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el-GR" sz="5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5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l-GR" sz="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902495"/>
                  </a:ext>
                </a:extLst>
              </a:tr>
              <a:tr h="991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500">
                          <a:effectLst/>
                        </a:rPr>
                        <a:t>Μία φορά την εβδομάδα</a:t>
                      </a:r>
                      <a:endParaRPr lang="el-GR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500" dirty="0">
                          <a:effectLst/>
                        </a:rPr>
                        <a:t>33/427 (7.7%)</a:t>
                      </a:r>
                      <a:endParaRPr lang="el-GR" sz="5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extLst>
                  <a:ext uri="{0D108BD9-81ED-4DB2-BD59-A6C34878D82A}">
                    <a16:rowId xmlns:a16="http://schemas.microsoft.com/office/drawing/2014/main" val="4220993232"/>
                  </a:ext>
                </a:extLst>
              </a:tr>
              <a:tr h="991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500">
                          <a:effectLst/>
                        </a:rPr>
                        <a:t>Δύο φορές το μήνα</a:t>
                      </a:r>
                      <a:endParaRPr lang="el-GR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500">
                          <a:effectLst/>
                        </a:rPr>
                        <a:t>67/427 (15.7%)</a:t>
                      </a:r>
                      <a:endParaRPr lang="el-GR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extLst>
                  <a:ext uri="{0D108BD9-81ED-4DB2-BD59-A6C34878D82A}">
                    <a16:rowId xmlns:a16="http://schemas.microsoft.com/office/drawing/2014/main" val="667788925"/>
                  </a:ext>
                </a:extLst>
              </a:tr>
              <a:tr h="991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500">
                          <a:effectLst/>
                        </a:rPr>
                        <a:t>Μία φορά το μήνα</a:t>
                      </a:r>
                      <a:endParaRPr lang="el-GR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500">
                          <a:effectLst/>
                        </a:rPr>
                        <a:t>210/427 (49.2%)</a:t>
                      </a:r>
                      <a:endParaRPr lang="el-GR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extLst>
                  <a:ext uri="{0D108BD9-81ED-4DB2-BD59-A6C34878D82A}">
                    <a16:rowId xmlns:a16="http://schemas.microsoft.com/office/drawing/2014/main" val="2110436902"/>
                  </a:ext>
                </a:extLst>
              </a:tr>
              <a:tr h="991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500">
                          <a:effectLst/>
                        </a:rPr>
                        <a:t>Όποτε κρίνεται απαραίτητο</a:t>
                      </a:r>
                      <a:endParaRPr lang="el-GR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500" dirty="0">
                          <a:effectLst/>
                        </a:rPr>
                        <a:t>105/427 (24.6%)</a:t>
                      </a:r>
                      <a:endParaRPr lang="el-GR" sz="5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extLst>
                  <a:ext uri="{0D108BD9-81ED-4DB2-BD59-A6C34878D82A}">
                    <a16:rowId xmlns:a16="http://schemas.microsoft.com/office/drawing/2014/main" val="2974664285"/>
                  </a:ext>
                </a:extLst>
              </a:tr>
              <a:tr h="1367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500" b="1" dirty="0">
                          <a:solidFill>
                            <a:schemeClr val="bg1"/>
                          </a:solidFill>
                          <a:effectLst/>
                        </a:rPr>
                        <a:t>Χημικός έλεγχος </a:t>
                      </a:r>
                      <a:endParaRPr lang="el-GR" sz="5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5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l-GR" sz="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360706"/>
                  </a:ext>
                </a:extLst>
              </a:tr>
              <a:tr h="1121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500">
                          <a:effectLst/>
                        </a:rPr>
                        <a:t>Τουλάχιστον μία φορά την εβδομάδα</a:t>
                      </a:r>
                      <a:endParaRPr lang="el-GR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500" dirty="0">
                          <a:effectLst/>
                        </a:rPr>
                        <a:t>90/429 (21.0%)</a:t>
                      </a:r>
                      <a:endParaRPr lang="el-GR" sz="5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extLst>
                  <a:ext uri="{0D108BD9-81ED-4DB2-BD59-A6C34878D82A}">
                    <a16:rowId xmlns:a16="http://schemas.microsoft.com/office/drawing/2014/main" val="2877304787"/>
                  </a:ext>
                </a:extLst>
              </a:tr>
              <a:tr h="991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500">
                          <a:effectLst/>
                        </a:rPr>
                        <a:t>Τουλάχιστον μία φορά το μήνα</a:t>
                      </a:r>
                      <a:endParaRPr lang="el-GR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500">
                          <a:effectLst/>
                        </a:rPr>
                        <a:t>249/429 (58.0%)</a:t>
                      </a:r>
                      <a:endParaRPr lang="el-GR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extLst>
                  <a:ext uri="{0D108BD9-81ED-4DB2-BD59-A6C34878D82A}">
                    <a16:rowId xmlns:a16="http://schemas.microsoft.com/office/drawing/2014/main" val="3001073895"/>
                  </a:ext>
                </a:extLst>
              </a:tr>
              <a:tr h="991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500">
                          <a:effectLst/>
                        </a:rPr>
                        <a:t>Όποτε κρίνεται απαραίτητο</a:t>
                      </a:r>
                      <a:endParaRPr lang="el-GR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500" dirty="0">
                          <a:effectLst/>
                        </a:rPr>
                        <a:t>90/429 (21.0%)</a:t>
                      </a:r>
                      <a:endParaRPr lang="el-GR" sz="5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extLst>
                  <a:ext uri="{0D108BD9-81ED-4DB2-BD59-A6C34878D82A}">
                    <a16:rowId xmlns:a16="http://schemas.microsoft.com/office/drawing/2014/main" val="3623818918"/>
                  </a:ext>
                </a:extLst>
              </a:tr>
              <a:tr h="1534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500" b="1" dirty="0">
                          <a:solidFill>
                            <a:schemeClr val="bg1"/>
                          </a:solidFill>
                          <a:effectLst/>
                        </a:rPr>
                        <a:t>Υποχρεώσεις καθαρισμού, πισίνας και περιβάλλοντος χώρου</a:t>
                      </a:r>
                      <a:endParaRPr lang="el-GR" sz="5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5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l-GR" sz="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518651"/>
                  </a:ext>
                </a:extLst>
              </a:tr>
              <a:tr h="991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500">
                          <a:effectLst/>
                        </a:rPr>
                        <a:t>Υποχρεώσεις καθαρισμού</a:t>
                      </a:r>
                      <a:endParaRPr lang="el-GR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500" dirty="0">
                          <a:effectLst/>
                        </a:rPr>
                        <a:t>565/567 (99.7%)</a:t>
                      </a:r>
                      <a:endParaRPr lang="el-GR" sz="5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extLst>
                  <a:ext uri="{0D108BD9-81ED-4DB2-BD59-A6C34878D82A}">
                    <a16:rowId xmlns:a16="http://schemas.microsoft.com/office/drawing/2014/main" val="3553679731"/>
                  </a:ext>
                </a:extLst>
              </a:tr>
              <a:tr h="991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500">
                          <a:effectLst/>
                        </a:rPr>
                        <a:t>Υποχρεώσεις απολύμανσης</a:t>
                      </a:r>
                      <a:endParaRPr lang="el-GR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500">
                          <a:effectLst/>
                        </a:rPr>
                        <a:t>557/567 (98.2%)</a:t>
                      </a:r>
                      <a:endParaRPr lang="el-GR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extLst>
                  <a:ext uri="{0D108BD9-81ED-4DB2-BD59-A6C34878D82A}">
                    <a16:rowId xmlns:a16="http://schemas.microsoft.com/office/drawing/2014/main" val="1734364003"/>
                  </a:ext>
                </a:extLst>
              </a:tr>
              <a:tr h="1023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500">
                          <a:effectLst/>
                        </a:rPr>
                        <a:t>Καθαρισμός της πισίνας καθημερινά</a:t>
                      </a:r>
                      <a:endParaRPr lang="el-GR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500">
                          <a:effectLst/>
                        </a:rPr>
                        <a:t>473/567 (83.4%)</a:t>
                      </a:r>
                      <a:endParaRPr lang="el-GR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extLst>
                  <a:ext uri="{0D108BD9-81ED-4DB2-BD59-A6C34878D82A}">
                    <a16:rowId xmlns:a16="http://schemas.microsoft.com/office/drawing/2014/main" val="3914140131"/>
                  </a:ext>
                </a:extLst>
              </a:tr>
              <a:tr h="991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500">
                          <a:effectLst/>
                        </a:rPr>
                        <a:t>Καθαρισμός της πισίνας δύο φορές την εβδομάδα</a:t>
                      </a:r>
                      <a:endParaRPr lang="el-GR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500">
                          <a:effectLst/>
                        </a:rPr>
                        <a:t>32/567 (5.6%)</a:t>
                      </a:r>
                      <a:endParaRPr lang="el-GR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extLst>
                  <a:ext uri="{0D108BD9-81ED-4DB2-BD59-A6C34878D82A}">
                    <a16:rowId xmlns:a16="http://schemas.microsoft.com/office/drawing/2014/main" val="900859101"/>
                  </a:ext>
                </a:extLst>
              </a:tr>
              <a:tr h="991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500">
                          <a:effectLst/>
                        </a:rPr>
                        <a:t>Καθαρισμός της πισίνας μία φορά το μήνα</a:t>
                      </a:r>
                      <a:endParaRPr lang="el-GR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500" dirty="0">
                          <a:effectLst/>
                        </a:rPr>
                        <a:t>5/567 (0.9%)</a:t>
                      </a:r>
                      <a:endParaRPr lang="el-GR" sz="5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extLst>
                  <a:ext uri="{0D108BD9-81ED-4DB2-BD59-A6C34878D82A}">
                    <a16:rowId xmlns:a16="http://schemas.microsoft.com/office/drawing/2014/main" val="3468259389"/>
                  </a:ext>
                </a:extLst>
              </a:tr>
              <a:tr h="991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500">
                          <a:effectLst/>
                        </a:rPr>
                        <a:t>Καθαρισμός της πισίνας όποτε είναι απαραίτητο</a:t>
                      </a:r>
                      <a:endParaRPr lang="el-GR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500">
                          <a:effectLst/>
                        </a:rPr>
                        <a:t>19/567 (3.4%)</a:t>
                      </a:r>
                      <a:endParaRPr lang="el-GR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extLst>
                  <a:ext uri="{0D108BD9-81ED-4DB2-BD59-A6C34878D82A}">
                    <a16:rowId xmlns:a16="http://schemas.microsoft.com/office/drawing/2014/main" val="1364480344"/>
                  </a:ext>
                </a:extLst>
              </a:tr>
              <a:tr h="134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500">
                          <a:effectLst/>
                        </a:rPr>
                        <a:t>Ποτέ</a:t>
                      </a:r>
                      <a:endParaRPr lang="el-GR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500" dirty="0">
                          <a:effectLst/>
                        </a:rPr>
                        <a:t>3/567 (0.5%)</a:t>
                      </a:r>
                      <a:endParaRPr lang="el-GR" sz="5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52" marR="26452" marT="0" marB="0" anchor="ctr"/>
                </a:tc>
                <a:extLst>
                  <a:ext uri="{0D108BD9-81ED-4DB2-BD59-A6C34878D82A}">
                    <a16:rowId xmlns:a16="http://schemas.microsoft.com/office/drawing/2014/main" val="1441322091"/>
                  </a:ext>
                </a:extLst>
              </a:tr>
            </a:tbl>
          </a:graphicData>
        </a:graphic>
      </p:graphicFrame>
      <p:graphicFrame>
        <p:nvGraphicFramePr>
          <p:cNvPr id="5" name="Πίνακας 4">
            <a:extLst>
              <a:ext uri="{FF2B5EF4-FFF2-40B4-BE49-F238E27FC236}">
                <a16:creationId xmlns:a16="http://schemas.microsoft.com/office/drawing/2014/main" id="{2A0A9B62-A426-4F8E-A644-41495F7B81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940715"/>
              </p:ext>
            </p:extLst>
          </p:nvPr>
        </p:nvGraphicFramePr>
        <p:xfrm>
          <a:off x="3890546" y="3316380"/>
          <a:ext cx="2455272" cy="1623060"/>
        </p:xfrm>
        <a:graphic>
          <a:graphicData uri="http://schemas.openxmlformats.org/drawingml/2006/table">
            <a:tbl>
              <a:tblPr firstRow="1" bandRow="1">
                <a:tableStyleId>{7CF6613B-4E22-43ED-8B72-AC9D7BE5820D}</a:tableStyleId>
              </a:tblPr>
              <a:tblGrid>
                <a:gridCol w="1819207">
                  <a:extLst>
                    <a:ext uri="{9D8B030D-6E8A-4147-A177-3AD203B41FA5}">
                      <a16:colId xmlns:a16="http://schemas.microsoft.com/office/drawing/2014/main" val="3320470260"/>
                    </a:ext>
                  </a:extLst>
                </a:gridCol>
                <a:gridCol w="636065">
                  <a:extLst>
                    <a:ext uri="{9D8B030D-6E8A-4147-A177-3AD203B41FA5}">
                      <a16:colId xmlns:a16="http://schemas.microsoft.com/office/drawing/2014/main" val="4009955660"/>
                    </a:ext>
                  </a:extLst>
                </a:gridCol>
              </a:tblGrid>
              <a:tr h="19790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500" b="1" dirty="0">
                          <a:solidFill>
                            <a:schemeClr val="bg1"/>
                          </a:solidFill>
                          <a:effectLst/>
                        </a:rPr>
                        <a:t>Μέτρα ατομικής υγιεινής</a:t>
                      </a:r>
                      <a:endParaRPr lang="el-GR" sz="5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5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l-GR" sz="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21151"/>
                  </a:ext>
                </a:extLst>
              </a:tr>
              <a:tr h="1621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500" dirty="0">
                          <a:effectLst/>
                        </a:rPr>
                        <a:t>Ντους </a:t>
                      </a:r>
                      <a:r>
                        <a:rPr lang="el-GR" sz="500" dirty="0" err="1">
                          <a:effectLst/>
                        </a:rPr>
                        <a:t>πρίν</a:t>
                      </a:r>
                      <a:r>
                        <a:rPr lang="el-GR" sz="500" dirty="0">
                          <a:effectLst/>
                        </a:rPr>
                        <a:t> από το κολύμπι</a:t>
                      </a:r>
                      <a:endParaRPr lang="el-GR" sz="5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500">
                          <a:effectLst/>
                        </a:rPr>
                        <a:t>552/567 (97.4%)</a:t>
                      </a:r>
                      <a:endParaRPr lang="el-GR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88223323"/>
                  </a:ext>
                </a:extLst>
              </a:tr>
              <a:tr h="1507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500" dirty="0">
                          <a:effectLst/>
                        </a:rPr>
                        <a:t>Διαθεσιμότητα απολυμαντικού και σαπουνιού στα ντους</a:t>
                      </a:r>
                      <a:endParaRPr lang="el-GR" sz="5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500">
                          <a:effectLst/>
                        </a:rPr>
                        <a:t>453/567 (79.9%)</a:t>
                      </a:r>
                      <a:endParaRPr lang="el-GR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5617776"/>
                  </a:ext>
                </a:extLst>
              </a:tr>
              <a:tr h="1556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500" dirty="0">
                          <a:effectLst/>
                        </a:rPr>
                        <a:t>Διαχωρισμός των ντους με πλεξιγκλάς</a:t>
                      </a:r>
                      <a:endParaRPr lang="el-GR" sz="5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500" dirty="0">
                          <a:effectLst/>
                        </a:rPr>
                        <a:t>236/567 (41.6%)</a:t>
                      </a:r>
                      <a:endParaRPr lang="el-GR" sz="5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01303621"/>
                  </a:ext>
                </a:extLst>
              </a:tr>
              <a:tr h="1564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500" dirty="0" err="1">
                          <a:effectLst/>
                        </a:rPr>
                        <a:t>Ποδολουτήρας</a:t>
                      </a:r>
                      <a:r>
                        <a:rPr lang="el-GR" sz="500" dirty="0">
                          <a:effectLst/>
                        </a:rPr>
                        <a:t> σε χρήση</a:t>
                      </a:r>
                      <a:endParaRPr lang="el-GR" sz="5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500" dirty="0">
                          <a:effectLst/>
                        </a:rPr>
                        <a:t>97/537 (18.1%)</a:t>
                      </a:r>
                      <a:endParaRPr lang="el-GR" sz="5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501296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500" b="1" dirty="0">
                          <a:solidFill>
                            <a:schemeClr val="bg1"/>
                          </a:solidFill>
                          <a:effectLst/>
                        </a:rPr>
                        <a:t>Μέτρα κοινωνικής αποστασιοποίησης</a:t>
                      </a:r>
                      <a:endParaRPr lang="el-GR" sz="5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5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l-GR" sz="5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485813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500" dirty="0">
                          <a:effectLst/>
                        </a:rPr>
                        <a:t>Διατήρηση μέγιστου αριθμού κολυμβητών στην πισίνα</a:t>
                      </a:r>
                      <a:endParaRPr lang="el-GR" sz="5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500">
                          <a:effectLst/>
                        </a:rPr>
                        <a:t>427/567 (75.3%)</a:t>
                      </a:r>
                      <a:endParaRPr lang="el-GR" sz="5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99262020"/>
                  </a:ext>
                </a:extLst>
              </a:tr>
              <a:tr h="1495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500" dirty="0">
                          <a:effectLst/>
                        </a:rPr>
                        <a:t>Τήρηση αποστάσεων στην πισίνα από τους χρήστες</a:t>
                      </a:r>
                      <a:endParaRPr lang="el-GR" sz="5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500" dirty="0">
                          <a:effectLst/>
                        </a:rPr>
                        <a:t>245/567 (43.2%)</a:t>
                      </a:r>
                      <a:endParaRPr lang="el-GR" sz="5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72201945"/>
                  </a:ext>
                </a:extLst>
              </a:tr>
              <a:tr h="1574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500" dirty="0">
                          <a:effectLst/>
                        </a:rPr>
                        <a:t>Τήρηση αποστάσεων από τους χρήστες</a:t>
                      </a:r>
                      <a:endParaRPr lang="el-GR" sz="5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500" dirty="0">
                          <a:effectLst/>
                        </a:rPr>
                        <a:t>253/567 (44.6%)</a:t>
                      </a:r>
                      <a:endParaRPr lang="el-GR" sz="5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53919531"/>
                  </a:ext>
                </a:extLst>
              </a:tr>
              <a:tr h="1425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500" dirty="0">
                          <a:effectLst/>
                        </a:rPr>
                        <a:t>Η τήρηση αποστάσεων στην πισίνα δεν είναι δυνατή</a:t>
                      </a:r>
                      <a:endParaRPr lang="el-GR" sz="5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l-GR" sz="500" dirty="0">
                          <a:effectLst/>
                        </a:rPr>
                        <a:t>69/567 (12.2%)</a:t>
                      </a:r>
                      <a:endParaRPr lang="el-GR" sz="5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88773458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2E0FCB6D-148D-4A4A-864D-C857A9AEF251}"/>
              </a:ext>
            </a:extLst>
          </p:cNvPr>
          <p:cNvSpPr txBox="1"/>
          <p:nvPr/>
        </p:nvSpPr>
        <p:spPr>
          <a:xfrm>
            <a:off x="6665752" y="2952482"/>
            <a:ext cx="1999608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Aft>
                <a:spcPts val="600"/>
              </a:spcAft>
            </a:pPr>
            <a:r>
              <a:rPr lang="el-GR" sz="700" b="1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Οι επικαιροποιημένοι κανονισμοί σε συνδυασμό με την αυξημένη υγειονομική επιτήρηση οδήγησαν σε ασφαλείς συνθήκες λειτουργίας. </a:t>
            </a:r>
          </a:p>
          <a:p>
            <a:pPr marL="0" indent="0" algn="ctr">
              <a:spcAft>
                <a:spcPts val="600"/>
              </a:spcAft>
            </a:pPr>
            <a:r>
              <a:rPr lang="el-GR" sz="700" b="1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Για να αυξηθεί όμως η συμμόρφωση απαιτείται ανάλυση κόστους / αποτελεσματικότητας για τους κανονισμούς, αναφορικά με την αποτελεσματικότητά τους για την ασφάλεια των χρηστών</a:t>
            </a:r>
            <a:endParaRPr lang="el-GR" sz="7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Explore &amp; Travel by Slidesgo">
  <a:themeElements>
    <a:clrScheme name="Simple Light">
      <a:dk1>
        <a:srgbClr val="000000"/>
      </a:dk1>
      <a:lt1>
        <a:srgbClr val="FFFFFF"/>
      </a:lt1>
      <a:dk2>
        <a:srgbClr val="44546A"/>
      </a:dk2>
      <a:lt2>
        <a:srgbClr val="EEEEEE"/>
      </a:lt2>
      <a:accent1>
        <a:srgbClr val="F6F5F0"/>
      </a:accent1>
      <a:accent2>
        <a:srgbClr val="EBE6E0"/>
      </a:accent2>
      <a:accent3>
        <a:srgbClr val="E2D5CC"/>
      </a:accent3>
      <a:accent4>
        <a:srgbClr val="CABCB3"/>
      </a:accent4>
      <a:accent5>
        <a:srgbClr val="ABA197"/>
      </a:accent5>
      <a:accent6>
        <a:srgbClr val="44546A"/>
      </a:accent6>
      <a:hlink>
        <a:srgbClr val="44546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2825</TotalTime>
  <Words>811</Words>
  <Application>Microsoft Office PowerPoint</Application>
  <PresentationFormat>Προβολή στην οθόνη (16:9)</PresentationFormat>
  <Paragraphs>118</Paragraphs>
  <Slides>3</Slides>
  <Notes>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</vt:i4>
      </vt:variant>
    </vt:vector>
  </HeadingPairs>
  <TitlesOfParts>
    <vt:vector size="9" baseType="lpstr">
      <vt:lpstr>Josefin Sans</vt:lpstr>
      <vt:lpstr>IBM Plex Sans</vt:lpstr>
      <vt:lpstr>Calibri</vt:lpstr>
      <vt:lpstr>Arial</vt:lpstr>
      <vt:lpstr>Verdana</vt:lpstr>
      <vt:lpstr>Explore &amp; Travel by Slidesgo</vt:lpstr>
      <vt:lpstr>EXPLORE</vt:lpstr>
      <vt:lpstr>Παρουσίαση του PowerPoint</vt:lpstr>
      <vt:lpstr>Αποτελέσματα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EXPLORE</dc:title>
  <dc:creator>Korina Bertoli</dc:creator>
  <cp:lastModifiedBy>athina mplougoura</cp:lastModifiedBy>
  <cp:revision>66</cp:revision>
  <dcterms:modified xsi:type="dcterms:W3CDTF">2022-02-13T19:43:37Z</dcterms:modified>
</cp:coreProperties>
</file>