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6"/>
  </p:notesMasterIdLst>
  <p:sldIdLst>
    <p:sldId id="256" r:id="rId3"/>
    <p:sldId id="258" r:id="rId4"/>
    <p:sldId id="257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36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nis\Downloads\Results%20(1)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nis\Downloads\Results%20(1)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77559055118113"/>
          <c:y val="0.25430658124256217"/>
          <c:w val="0.8296688538932635"/>
          <c:h val="0.51615493715459493"/>
        </c:manualLayout>
      </c:layout>
      <c:lineChart>
        <c:grouping val="standard"/>
        <c:varyColors val="0"/>
        <c:ser>
          <c:idx val="0"/>
          <c:order val="0"/>
          <c:tx>
            <c:v>Αντικαταθλιπτικά (N06A)</c:v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2062554680664973E-2"/>
                  <c:y val="-3.7037037037037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40-4FE1-AC95-23C1D3F5C51E}"/>
                </c:ext>
              </c:extLst>
            </c:dLbl>
            <c:dLbl>
              <c:idx val="1"/>
              <c:layout>
                <c:manualLayout>
                  <c:x val="-5.2062554680665028E-2"/>
                  <c:y val="-5.0925925925925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40-4FE1-AC95-23C1D3F5C51E}"/>
                </c:ext>
              </c:extLst>
            </c:dLbl>
            <c:dLbl>
              <c:idx val="2"/>
              <c:layout>
                <c:manualLayout>
                  <c:x val="-5.2062554680665028E-2"/>
                  <c:y val="-5.09259259259259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40-4FE1-AC95-23C1D3F5C5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'Per Category'!$B$17:$B$19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'Per Category'!$C$5:$C$7</c:f>
              <c:numCache>
                <c:formatCode>0.00</c:formatCode>
                <c:ptCount val="3"/>
                <c:pt idx="0">
                  <c:v>65.81367202760083</c:v>
                </c:pt>
                <c:pt idx="1">
                  <c:v>70.964215878093142</c:v>
                </c:pt>
                <c:pt idx="2">
                  <c:v>76.071152300771558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F40-4FE1-AC95-23C1D3F5C51E}"/>
            </c:ext>
          </c:extLst>
        </c:ser>
        <c:ser>
          <c:idx val="1"/>
          <c:order val="1"/>
          <c:tx>
            <c:v>Αγχολυτικά (Ν05Β)</c:v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2062554680664973E-2"/>
                  <c:y val="-3.70370370370370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40-4FE1-AC95-23C1D3F5C51E}"/>
                </c:ext>
              </c:extLst>
            </c:dLbl>
            <c:dLbl>
              <c:idx val="1"/>
              <c:layout>
                <c:manualLayout>
                  <c:x val="-5.2062554680665028E-2"/>
                  <c:y val="-4.62962962962963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40-4FE1-AC95-23C1D3F5C51E}"/>
                </c:ext>
              </c:extLst>
            </c:dLbl>
            <c:dLbl>
              <c:idx val="2"/>
              <c:layout>
                <c:manualLayout>
                  <c:x val="-5.2062554680665028E-2"/>
                  <c:y val="-5.55555555555555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F40-4FE1-AC95-23C1D3F5C5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'Per Category'!$B$17:$B$19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'Per Category'!$C$11:$C$13</c:f>
              <c:numCache>
                <c:formatCode>0.00</c:formatCode>
                <c:ptCount val="3"/>
                <c:pt idx="0">
                  <c:v>36.307514883713949</c:v>
                </c:pt>
                <c:pt idx="1">
                  <c:v>36.396609316644053</c:v>
                </c:pt>
                <c:pt idx="2">
                  <c:v>39.358271398211521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F40-4FE1-AC95-23C1D3F5C51E}"/>
            </c:ext>
          </c:extLst>
        </c:ser>
        <c:ser>
          <c:idx val="2"/>
          <c:order val="2"/>
          <c:tx>
            <c:v>Υπνωτικά/Ηρεμιστικά (N05C) </c:v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2062554680664973E-2"/>
                  <c:y val="-3.2407407407407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F40-4FE1-AC95-23C1D3F5C51E}"/>
                </c:ext>
              </c:extLst>
            </c:dLbl>
            <c:dLbl>
              <c:idx val="1"/>
              <c:layout>
                <c:manualLayout>
                  <c:x val="-4.572931416610243E-2"/>
                  <c:y val="-6.28205468618623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F40-4FE1-AC95-23C1D3F5C51E}"/>
                </c:ext>
              </c:extLst>
            </c:dLbl>
            <c:dLbl>
              <c:idx val="2"/>
              <c:layout>
                <c:manualLayout>
                  <c:x val="-4.5729221347331601E-2"/>
                  <c:y val="-4.16666666666666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F40-4FE1-AC95-23C1D3F5C5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'Per Category'!$B$17:$B$19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'Per Category'!$C$17:$C$19</c:f>
              <c:numCache>
                <c:formatCode>0.00</c:formatCode>
                <c:ptCount val="3"/>
                <c:pt idx="0">
                  <c:v>11.275387797445651</c:v>
                </c:pt>
                <c:pt idx="1">
                  <c:v>8.970679042416803</c:v>
                </c:pt>
                <c:pt idx="2">
                  <c:v>9.2145439262380258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F40-4FE1-AC95-23C1D3F5C5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74443776"/>
        <c:axId val="74986624"/>
      </c:lineChart>
      <c:catAx>
        <c:axId val="744437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ΈΤη </a:t>
                </a:r>
              </a:p>
            </c:rich>
          </c:tx>
          <c:layout>
            <c:manualLayout>
              <c:xMode val="edge"/>
              <c:yMode val="edge"/>
              <c:x val="0.46105446194225741"/>
              <c:y val="0.836356107660455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74986624"/>
        <c:crosses val="autoZero"/>
        <c:auto val="1"/>
        <c:lblAlgn val="ctr"/>
        <c:lblOffset val="100"/>
        <c:noMultiLvlLbl val="0"/>
      </c:catAx>
      <c:valAx>
        <c:axId val="74986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800" dirty="0"/>
                  <a:t>DDD</a:t>
                </a:r>
                <a:r>
                  <a:rPr lang="en-US" sz="800" cap="small" baseline="0" dirty="0"/>
                  <a:t>s/1.000 </a:t>
                </a:r>
                <a:r>
                  <a:rPr lang="el-GR" sz="800" cap="small" baseline="0" dirty="0"/>
                  <a:t>ΚΑΤΟΙΚΟΥΣ/ΗΜΕΡΑ</a:t>
                </a:r>
                <a:r>
                  <a:rPr lang="el-GR" cap="small" baseline="0" dirty="0"/>
                  <a:t> </a:t>
                </a:r>
                <a:endParaRPr lang="el-GR" dirty="0"/>
              </a:p>
            </c:rich>
          </c:tx>
          <c:layout>
            <c:manualLayout>
              <c:xMode val="edge"/>
              <c:yMode val="edge"/>
              <c:x val="0"/>
              <c:y val="0.182223943780030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74443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137795275590593E-3"/>
          <c:y val="0.87888100943903769"/>
          <c:w val="0.9899724409448819"/>
          <c:h val="9.62742700640681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l-G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0.13291517445774001"/>
          <c:y val="0.24234903334189947"/>
          <c:w val="0.83652919283478322"/>
          <c:h val="0.54904735913212088"/>
        </c:manualLayout>
      </c:layout>
      <c:lineChart>
        <c:grouping val="standard"/>
        <c:varyColors val="0"/>
        <c:ser>
          <c:idx val="0"/>
          <c:order val="0"/>
          <c:tx>
            <c:v>Εσιταλοπράμη</c:v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Total!$A$17:$A$19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Total!$B$11:$B$13</c:f>
              <c:numCache>
                <c:formatCode>0.00</c:formatCode>
                <c:ptCount val="3"/>
                <c:pt idx="0">
                  <c:v>17.98270694486656</c:v>
                </c:pt>
                <c:pt idx="1">
                  <c:v>20.167155647296244</c:v>
                </c:pt>
                <c:pt idx="2">
                  <c:v>22.208520520725969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CF5-48CE-8084-CE8CF52609C1}"/>
            </c:ext>
          </c:extLst>
        </c:ser>
        <c:ser>
          <c:idx val="1"/>
          <c:order val="1"/>
          <c:tx>
            <c:v>Αλπραζολάμη</c:v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4.6506999125109368E-2"/>
                  <c:y val="5.7905001458151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F5-48CE-8084-CE8CF52609C1}"/>
                </c:ext>
              </c:extLst>
            </c:dLbl>
            <c:dLbl>
              <c:idx val="1"/>
              <c:layout>
                <c:manualLayout>
                  <c:x val="-5.4840332458442699E-2"/>
                  <c:y val="3.93864829396325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CF5-48CE-8084-CE8CF52609C1}"/>
                </c:ext>
              </c:extLst>
            </c:dLbl>
            <c:dLbl>
              <c:idx val="2"/>
              <c:layout>
                <c:manualLayout>
                  <c:x val="-5.2062554680664917E-2"/>
                  <c:y val="3.93864829396324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F5-48CE-8084-CE8CF52609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Total!$A$17:$A$19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Total!$B$14:$B$16</c:f>
              <c:numCache>
                <c:formatCode>0.00</c:formatCode>
                <c:ptCount val="3"/>
                <c:pt idx="0">
                  <c:v>17.257602506402073</c:v>
                </c:pt>
                <c:pt idx="1">
                  <c:v>17.041676212668229</c:v>
                </c:pt>
                <c:pt idx="2">
                  <c:v>19.356385868444313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CF5-48CE-8084-CE8CF52609C1}"/>
            </c:ext>
          </c:extLst>
        </c:ser>
        <c:ser>
          <c:idx val="2"/>
          <c:order val="2"/>
          <c:tx>
            <c:v>Ζολπιδέμη</c:v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4.5729221347331594E-2"/>
                  <c:y val="-4.39468503937007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F5-48CE-8084-CE8CF52609C1}"/>
                </c:ext>
              </c:extLst>
            </c:dLbl>
            <c:dLbl>
              <c:idx val="1"/>
              <c:layout>
                <c:manualLayout>
                  <c:x val="-4.5729221347331594E-2"/>
                  <c:y val="-4.39468503937007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CF5-48CE-8084-CE8CF52609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Total!$A$17:$A$19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Total!$B$17:$B$19</c:f>
              <c:numCache>
                <c:formatCode>0.00</c:formatCode>
                <c:ptCount val="3"/>
                <c:pt idx="0">
                  <c:v>5.4135033041840801</c:v>
                </c:pt>
                <c:pt idx="1">
                  <c:v>5.1681806997286497</c:v>
                </c:pt>
                <c:pt idx="2">
                  <c:v>5.1129899527282836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CF5-48CE-8084-CE8CF52609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75053696"/>
        <c:axId val="75076352"/>
      </c:lineChart>
      <c:catAx>
        <c:axId val="750536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/>
                  <a:t>έΤΗ</a:t>
                </a:r>
              </a:p>
            </c:rich>
          </c:tx>
          <c:layout>
            <c:manualLayout>
              <c:xMode val="edge"/>
              <c:yMode val="edge"/>
              <c:x val="0.45508566858584354"/>
              <c:y val="0.852483306492103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75076352"/>
        <c:crosses val="autoZero"/>
        <c:auto val="1"/>
        <c:lblAlgn val="ctr"/>
        <c:lblOffset val="100"/>
        <c:noMultiLvlLbl val="0"/>
      </c:catAx>
      <c:valAx>
        <c:axId val="7507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DDD</a:t>
                </a:r>
                <a:r>
                  <a:rPr lang="en-US" cap="small" baseline="0"/>
                  <a:t>s/1.000 </a:t>
                </a:r>
                <a:r>
                  <a:rPr lang="el-GR" cap="small" baseline="0"/>
                  <a:t>ΚΑΤΟΙΚΟΥΣἬΜΕΡΑ</a:t>
                </a:r>
                <a:endParaRPr lang="el-GR"/>
              </a:p>
            </c:rich>
          </c:tx>
          <c:layout>
            <c:manualLayout>
              <c:xMode val="edge"/>
              <c:yMode val="edge"/>
              <c:x val="0"/>
              <c:y val="0.106096349826575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75053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428873099067423"/>
          <c:y val="0.89261136270936403"/>
          <c:w val="0.67142253801865159"/>
          <c:h val="0.10738863729063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0.05828</cdr:x>
      <cdr:y>0</cdr:y>
    </cdr:from>
    <cdr:to>
      <cdr:x>0.98464</cdr:x>
      <cdr:y>0.24228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69A6C6F-3FB2-40EA-88DC-88EC119095C3}"/>
            </a:ext>
          </a:extLst>
        </cdr:cNvPr>
        <cdr:cNvSpPr txBox="1"/>
      </cdr:nvSpPr>
      <cdr:spPr>
        <a:xfrm xmlns:a="http://schemas.openxmlformats.org/drawingml/2006/main">
          <a:off x="274846" y="0"/>
          <a:ext cx="4368716" cy="4835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l-GR" dirty="0">
              <a:solidFill>
                <a:schemeClr val="bg1"/>
              </a:solidFill>
            </a:rPr>
            <a:t>Καταναλώσεις Αντικαταθλιπτικών (Ν06Α), Αγχολυτικών (Ν05Β) και Υπνωτικών/Ηρεμιστικών (Ν05</a:t>
          </a:r>
          <a:r>
            <a:rPr lang="en-US" dirty="0">
              <a:solidFill>
                <a:schemeClr val="bg1"/>
              </a:solidFill>
            </a:rPr>
            <a:t>C) </a:t>
          </a:r>
          <a:r>
            <a:rPr lang="el-GR" dirty="0">
              <a:solidFill>
                <a:schemeClr val="bg1"/>
              </a:solidFill>
            </a:rPr>
            <a:t>την περίοδο 2018-2020</a:t>
          </a:r>
          <a:endParaRPr lang="el-GR" sz="1100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0.0161</cdr:x>
      <cdr:y>0</cdr:y>
    </cdr:from>
    <cdr:to>
      <cdr:x>1</cdr:x>
      <cdr:y>0.27836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B187DA8-7E78-41A8-90D5-EA4897B6BEB1}"/>
            </a:ext>
          </a:extLst>
        </cdr:cNvPr>
        <cdr:cNvSpPr txBox="1"/>
      </cdr:nvSpPr>
      <cdr:spPr>
        <a:xfrm xmlns:a="http://schemas.openxmlformats.org/drawingml/2006/main">
          <a:off x="72455" y="0"/>
          <a:ext cx="4427983" cy="555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l-GR" sz="1100" dirty="0">
              <a:solidFill>
                <a:schemeClr val="bg1"/>
              </a:solidFill>
            </a:rPr>
            <a:t>Καταναλώσεις ψυχοδραστικών</a:t>
          </a:r>
          <a:r>
            <a:rPr lang="el-GR" sz="1100" baseline="0" dirty="0">
              <a:solidFill>
                <a:schemeClr val="bg1"/>
              </a:solidFill>
            </a:rPr>
            <a:t> ουσιών: Εσιταλοπράμη, Αλπραζολάμη και Ζολπιδέμη την</a:t>
          </a:r>
          <a:r>
            <a:rPr lang="el-GR" sz="1100" dirty="0">
              <a:solidFill>
                <a:schemeClr val="bg1"/>
              </a:solidFill>
            </a:rPr>
            <a:t> περίοδο 2018-2020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C1975-FF5D-4C44-B8D1-5EA22D98B762}" type="datetimeFigureOut">
              <a:rPr lang="el-GR" smtClean="0"/>
              <a:pPr/>
              <a:t>10/2/2022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19D35-EC6D-4BFC-B8C7-282F68AFB09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729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19D35-EC6D-4BFC-B8C7-282F68AFB097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1076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50000"/>
                <a:lumOff val="50000"/>
              </a:schemeClr>
            </a:gs>
            <a:gs pos="61000">
              <a:schemeClr val="tx1">
                <a:lumMod val="65000"/>
                <a:lumOff val="35000"/>
              </a:schemeClr>
            </a:gs>
            <a:gs pos="91000">
              <a:schemeClr val="tx1">
                <a:lumMod val="50000"/>
                <a:lumOff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tx1">
                <a:lumMod val="50000"/>
                <a:lumOff val="50000"/>
              </a:schemeClr>
            </a:gs>
            <a:gs pos="61000">
              <a:schemeClr val="tx1">
                <a:lumMod val="65000"/>
                <a:lumOff val="35000"/>
              </a:schemeClr>
            </a:gs>
            <a:gs pos="91000">
              <a:schemeClr val="tx1">
                <a:lumMod val="50000"/>
                <a:lumOff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Ομάδα 22">
            <a:extLst>
              <a:ext uri="{FF2B5EF4-FFF2-40B4-BE49-F238E27FC236}">
                <a16:creationId xmlns:a16="http://schemas.microsoft.com/office/drawing/2014/main" id="{B08180E6-FC6A-4EA9-A101-3A9C3B46907E}"/>
              </a:ext>
            </a:extLst>
          </p:cNvPr>
          <p:cNvGrpSpPr/>
          <p:nvPr/>
        </p:nvGrpSpPr>
        <p:grpSpPr>
          <a:xfrm>
            <a:off x="0" y="3723878"/>
            <a:ext cx="9128712" cy="1476780"/>
            <a:chOff x="15288" y="3675432"/>
            <a:chExt cx="9128712" cy="1476780"/>
          </a:xfrm>
        </p:grpSpPr>
        <p:pic>
          <p:nvPicPr>
            <p:cNvPr id="22" name="Εικόνα 21">
              <a:extLst>
                <a:ext uri="{FF2B5EF4-FFF2-40B4-BE49-F238E27FC236}">
                  <a16:creationId xmlns:a16="http://schemas.microsoft.com/office/drawing/2014/main" id="{D357C9EA-187C-4149-A5D9-5C3BBDFD1B2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8690" t="24340" r="38690" b="-24340"/>
            <a:stretch/>
          </p:blipFill>
          <p:spPr>
            <a:xfrm rot="5400000">
              <a:off x="7447788" y="3456000"/>
              <a:ext cx="1469136" cy="1923288"/>
            </a:xfrm>
            <a:prstGeom prst="rect">
              <a:avLst/>
            </a:prstGeom>
          </p:spPr>
        </p:pic>
        <p:pic>
          <p:nvPicPr>
            <p:cNvPr id="20" name="Εικόνα 19">
              <a:extLst>
                <a:ext uri="{FF2B5EF4-FFF2-40B4-BE49-F238E27FC236}">
                  <a16:creationId xmlns:a16="http://schemas.microsoft.com/office/drawing/2014/main" id="{E1C99FF5-1E18-4424-8D57-E86BE7187F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8690" r="38690"/>
            <a:stretch/>
          </p:blipFill>
          <p:spPr>
            <a:xfrm rot="5400000">
              <a:off x="5996940" y="3456000"/>
              <a:ext cx="1469136" cy="1923288"/>
            </a:xfrm>
            <a:prstGeom prst="rect">
              <a:avLst/>
            </a:prstGeom>
          </p:spPr>
        </p:pic>
        <p:pic>
          <p:nvPicPr>
            <p:cNvPr id="19" name="Εικόνα 18">
              <a:extLst>
                <a:ext uri="{FF2B5EF4-FFF2-40B4-BE49-F238E27FC236}">
                  <a16:creationId xmlns:a16="http://schemas.microsoft.com/office/drawing/2014/main" id="{A0D024D5-9A38-4449-B725-51500C80C80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8690" r="38690"/>
            <a:stretch/>
          </p:blipFill>
          <p:spPr>
            <a:xfrm rot="5400000">
              <a:off x="4073802" y="3456000"/>
              <a:ext cx="1469136" cy="1923288"/>
            </a:xfrm>
            <a:prstGeom prst="rect">
              <a:avLst/>
            </a:prstGeom>
          </p:spPr>
        </p:pic>
        <p:pic>
          <p:nvPicPr>
            <p:cNvPr id="18" name="Εικόνα 17">
              <a:extLst>
                <a:ext uri="{FF2B5EF4-FFF2-40B4-BE49-F238E27FC236}">
                  <a16:creationId xmlns:a16="http://schemas.microsoft.com/office/drawing/2014/main" id="{608D96D7-F8E6-4496-B9D5-00BA85361D1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8690" r="38690"/>
            <a:stretch/>
          </p:blipFill>
          <p:spPr>
            <a:xfrm rot="5400000">
              <a:off x="2150364" y="3456000"/>
              <a:ext cx="1469136" cy="1923288"/>
            </a:xfrm>
            <a:prstGeom prst="rect">
              <a:avLst/>
            </a:prstGeom>
          </p:spPr>
        </p:pic>
        <p:pic>
          <p:nvPicPr>
            <p:cNvPr id="17" name="Εικόνα 16">
              <a:extLst>
                <a:ext uri="{FF2B5EF4-FFF2-40B4-BE49-F238E27FC236}">
                  <a16:creationId xmlns:a16="http://schemas.microsoft.com/office/drawing/2014/main" id="{81DE0963-2A1A-4DDA-9B10-EF91E4311FE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9210" r="39210" b="794"/>
            <a:stretch/>
          </p:blipFill>
          <p:spPr>
            <a:xfrm rot="5400000">
              <a:off x="234720" y="3456000"/>
              <a:ext cx="1469136" cy="1908000"/>
            </a:xfrm>
            <a:prstGeom prst="rect">
              <a:avLst/>
            </a:prstGeom>
          </p:spPr>
        </p:pic>
      </p:grp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2DBAFFD8-D647-40F3-BB5F-570581746F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712" y="98582"/>
            <a:ext cx="1792418" cy="1792418"/>
          </a:xfrm>
          <a:prstGeom prst="rect">
            <a:avLst/>
          </a:prstGeom>
        </p:spPr>
      </p:pic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A488D43-39D0-483A-97CC-45AECBB4B8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990" y="1624379"/>
            <a:ext cx="8787490" cy="2711407"/>
          </a:xfrm>
        </p:spPr>
        <p:txBody>
          <a:bodyPr>
            <a:noAutofit/>
          </a:bodyPr>
          <a:lstStyle/>
          <a:p>
            <a:pPr algn="just"/>
            <a:r>
              <a:rPr lang="el-GR" sz="1200" b="1" i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Εισαγωγή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l-G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Η  </a:t>
            </a:r>
            <a:r>
              <a:rPr lang="el-GR" sz="1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πανδημία </a:t>
            </a:r>
            <a:r>
              <a:rPr lang="el-G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covid-19 επέφερε σημαντικές αλλαγές στην καθημερινότητα των πολιτών.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l-G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Έρευνες το 2020 έδειξαν επιβάρυνση της ψυχικής υγείας του πληθυσμού. Κατά την περίοδο του </a:t>
            </a: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lockdown </a:t>
            </a:r>
            <a:r>
              <a:rPr lang="el-G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κατέδειξαν 21,2-32,4% ποσοστό επιπολασμού της κατάθλιψης και 18,7-32,6% ποσοστό επιπολασμού των αγχωδών διαταραχών. Όσον αναφορά τις διαταραχές του ύπνου καταγράφηκε ποσοστό επιπολασμού 42,2%-52,4%. 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l-G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Αντίστοιχα, δεν υπάρχουν αρκετά δεδομένα σχετικά με τον επιπολασμό της χρήσης φαρμάκων για τις ψυχικές διαταραχές στην Ελλάδα κατά την περίοδο της πανδημίας. </a:t>
            </a:r>
          </a:p>
          <a:p>
            <a:pPr algn="just"/>
            <a:r>
              <a:rPr lang="el-GR" sz="1200" b="1" i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Σκοπ</a:t>
            </a:r>
            <a:r>
              <a:rPr lang="el-GR" sz="1200" b="1" i="1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ός </a:t>
            </a:r>
            <a:endParaRPr lang="el-GR" sz="1200" b="1" i="1" u="sng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l-G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Η μελέτη πραγματοποιεί συγκριτική φαρμακοεπιδημιολογική ανάλυση για τη χρήση των αντικαταθλιπτικών (N06A), αγχολυτικών (N05B)  και υπνωτικών/ηρεμιστικών φαρμάκων (N05C) το 2020 σε σχέση με τα έτη 2018 και 2019, Περιγράφονται οι καταναλώσεις ανά κατηγορία φαρμάκων (αντικαταθλιπτικά, αγχολυτικά και υπνωτικά/ηρεμιστικά), ανά υποκατηγορίες (SSRIs, SNRIs, βενζοδιαζεπίνες </a:t>
            </a:r>
            <a:r>
              <a:rPr lang="el-GR" sz="1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κα</a:t>
            </a:r>
            <a:r>
              <a:rPr lang="el-G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και ανά δραστική ουσία (βενλαφαξίνη, εσιταλοπράμη, αλπραζολάμη κ</a:t>
            </a: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l-G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</a:t>
            </a:r>
            <a:r>
              <a:rPr lang="en-US" sz="120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l-GR" sz="120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l-GR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BA916D-ADE0-4403-842A-D9EB9D5506D0}"/>
              </a:ext>
            </a:extLst>
          </p:cNvPr>
          <p:cNvSpPr txBox="1"/>
          <p:nvPr/>
        </p:nvSpPr>
        <p:spPr>
          <a:xfrm>
            <a:off x="251520" y="157353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ΣΥΓΚΡΙΤΙΚΗ ΦΑΡΜΑΚΟΕΠΙΔΗΜΙΟΛΟΓΙΚΗ ΜΕΛΕΤΗ ΓΙΑ ΤΗΝ ΚΑΤΑΝΑΛΩΣΗ ΨΥΧΟΔΡΑΣΤΙΚΩΝ ΟΥΣΙΩΝ ΣΤΗΝ  ΕΛΛΑΔΑ     ΚΑΤΑ ΤΗΝ ΠΕΡΙΟΔΟ ΤΗΣ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ΠΑΝΔΗΜΙΑΣ COVID-19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0F2F4-64E8-4BA1-94F7-6B7F6E0F4089}"/>
              </a:ext>
            </a:extLst>
          </p:cNvPr>
          <p:cNvSpPr txBox="1"/>
          <p:nvPr/>
        </p:nvSpPr>
        <p:spPr>
          <a:xfrm>
            <a:off x="251520" y="1093457"/>
            <a:ext cx="64807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Δερμίκη-Γκάνα Φωτεινή</a:t>
            </a:r>
            <a:r>
              <a:rPr lang="el-GR" sz="12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l-G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Λαλαγκάς Παναγιώτης-Νικόλαος</a:t>
            </a:r>
            <a:r>
              <a:rPr lang="el-GR" sz="12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l-G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Χατζηπαύλου-Λίτινα Δήμητρα</a:t>
            </a:r>
            <a:r>
              <a:rPr lang="el-GR" sz="12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l-G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Κοντογιώργης Χρήστος</a:t>
            </a:r>
            <a:r>
              <a:rPr lang="el-GR" sz="12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l-G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Κωνσταντινίδης Θεόδωρος</a:t>
            </a:r>
            <a:r>
              <a:rPr lang="el-GR" sz="12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l-G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2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66238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>
            <a:extLst>
              <a:ext uri="{FF2B5EF4-FFF2-40B4-BE49-F238E27FC236}">
                <a16:creationId xmlns:a16="http://schemas.microsoft.com/office/drawing/2014/main" id="{E9F64201-5CC3-43A5-824D-AE91F877F6DF}"/>
              </a:ext>
            </a:extLst>
          </p:cNvPr>
          <p:cNvGrpSpPr/>
          <p:nvPr/>
        </p:nvGrpSpPr>
        <p:grpSpPr>
          <a:xfrm>
            <a:off x="15288" y="3795886"/>
            <a:ext cx="9128712" cy="1476780"/>
            <a:chOff x="15288" y="3675432"/>
            <a:chExt cx="9128712" cy="1476780"/>
          </a:xfrm>
        </p:grpSpPr>
        <p:pic>
          <p:nvPicPr>
            <p:cNvPr id="5" name="Εικόνα 4">
              <a:extLst>
                <a:ext uri="{FF2B5EF4-FFF2-40B4-BE49-F238E27FC236}">
                  <a16:creationId xmlns:a16="http://schemas.microsoft.com/office/drawing/2014/main" id="{E8DBFFD7-7FC6-4D2A-AE6C-A3A6F615B9D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8690" t="24340" r="38690" b="-24340"/>
            <a:stretch/>
          </p:blipFill>
          <p:spPr>
            <a:xfrm rot="5400000">
              <a:off x="7447788" y="3456000"/>
              <a:ext cx="1469136" cy="1923288"/>
            </a:xfrm>
            <a:prstGeom prst="rect">
              <a:avLst/>
            </a:prstGeom>
          </p:spPr>
        </p:pic>
        <p:pic>
          <p:nvPicPr>
            <p:cNvPr id="6" name="Εικόνα 5">
              <a:extLst>
                <a:ext uri="{FF2B5EF4-FFF2-40B4-BE49-F238E27FC236}">
                  <a16:creationId xmlns:a16="http://schemas.microsoft.com/office/drawing/2014/main" id="{74DDDA34-BCD5-4040-816B-502D459EB8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8690" r="38690"/>
            <a:stretch/>
          </p:blipFill>
          <p:spPr>
            <a:xfrm rot="5400000">
              <a:off x="5996940" y="3456000"/>
              <a:ext cx="1469136" cy="1923288"/>
            </a:xfrm>
            <a:prstGeom prst="rect">
              <a:avLst/>
            </a:prstGeom>
          </p:spPr>
        </p:pic>
        <p:pic>
          <p:nvPicPr>
            <p:cNvPr id="7" name="Εικόνα 6">
              <a:extLst>
                <a:ext uri="{FF2B5EF4-FFF2-40B4-BE49-F238E27FC236}">
                  <a16:creationId xmlns:a16="http://schemas.microsoft.com/office/drawing/2014/main" id="{17D2D10E-88CA-44E2-9708-D9A34F6349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8690" r="38690"/>
            <a:stretch/>
          </p:blipFill>
          <p:spPr>
            <a:xfrm rot="5400000">
              <a:off x="4073802" y="3456000"/>
              <a:ext cx="1469136" cy="1923288"/>
            </a:xfrm>
            <a:prstGeom prst="rect">
              <a:avLst/>
            </a:prstGeom>
          </p:spPr>
        </p:pic>
        <p:pic>
          <p:nvPicPr>
            <p:cNvPr id="8" name="Εικόνα 7">
              <a:extLst>
                <a:ext uri="{FF2B5EF4-FFF2-40B4-BE49-F238E27FC236}">
                  <a16:creationId xmlns:a16="http://schemas.microsoft.com/office/drawing/2014/main" id="{13045E8F-B3FA-495F-AE34-3715BAF3987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8690" r="38690"/>
            <a:stretch/>
          </p:blipFill>
          <p:spPr>
            <a:xfrm rot="5400000">
              <a:off x="2150364" y="3456000"/>
              <a:ext cx="1469136" cy="1923288"/>
            </a:xfrm>
            <a:prstGeom prst="rect">
              <a:avLst/>
            </a:prstGeom>
          </p:spPr>
        </p:pic>
        <p:pic>
          <p:nvPicPr>
            <p:cNvPr id="9" name="Εικόνα 8">
              <a:extLst>
                <a:ext uri="{FF2B5EF4-FFF2-40B4-BE49-F238E27FC236}">
                  <a16:creationId xmlns:a16="http://schemas.microsoft.com/office/drawing/2014/main" id="{954EE447-E341-4C0E-981E-A478CBB727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9210" r="39210" b="794"/>
            <a:stretch/>
          </p:blipFill>
          <p:spPr>
            <a:xfrm rot="5400000">
              <a:off x="234720" y="3456000"/>
              <a:ext cx="1469136" cy="1908000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EEC1CE8A-AB1E-45E1-8E39-1739B2DE7B2B}"/>
              </a:ext>
            </a:extLst>
          </p:cNvPr>
          <p:cNvSpPr txBox="1"/>
          <p:nvPr/>
        </p:nvSpPr>
        <p:spPr>
          <a:xfrm>
            <a:off x="32554" y="123478"/>
            <a:ext cx="9096158" cy="40662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200" b="1" i="1" u="sng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Υλικό-Μέθοδος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l-G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Δεδομένα πωλήσεων 31 συνταγογραφούμενων δραστικών ουσιών των κατηγοριών Ν06Α, Ν05Β, Ν06</a:t>
            </a: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l-G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τα οποία χορηγήθηκαν  από κοινοτικά φαρμακεία, παραχωρήθηκαν από την </a:t>
            </a: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IQVIA</a:t>
            </a:r>
            <a:r>
              <a:rPr lang="el-G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Ελλάς για ερευνητικούς σκοπούς.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l-G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Πραγματοποιήθηκε επεξεργασία  και χαρακτηρισμός των καταναλώσεων των συγκεκριμένων φαρμάκων ως «αριθμός Ημερήσιων Καθορισμένων Δόσεων (DDDs) ανά 1.000 κατοίκους ανά ημέρα», για καθεμία από τις 31 δραστικές ουσίες.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1200" b="1" i="1" u="sng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Αποτελέσματα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l-G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Παρατηρήθηκε αύξηση 15,6% στη χρήση αντικαταθλιπτικών(N06A), 8,4% αύξηση των αγχολυτικών(N05B) και μείωση 18,4%      στη χρήση των υπνωτικών/ηρεμιστικών(N05C) συγκρίνοντας τις χρονιές πριν από την πανδημία </a:t>
            </a:r>
            <a:r>
              <a:rPr lang="en-US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COVID</a:t>
            </a:r>
            <a:r>
              <a:rPr lang="el-G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-19 (2018-2019) και τη    χρονιά της πανδημίας (2020).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l-GR" sz="1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Τ</a:t>
            </a:r>
            <a:r>
              <a:rPr lang="el-G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α αντικαταθλιπτικά SSRIs (εκλεκτικοί αναστολείς επαναπρόσληψης σεροτονίνης) είχαν τις μεγαλύτερες καταναλώσεις 51,62      DDDs/1.000 κατοίκους/ημέρα το 2020 και παρουσιάστηκε ετήσια αύξησ</a:t>
            </a:r>
            <a:r>
              <a:rPr lang="el-GR" sz="1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η 8,1% στη χρήση τους συγκριτικά με το 2019</a:t>
            </a:r>
            <a:r>
              <a:rPr lang="el-G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l-G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Η εσιταλοπράμη ιδιαίτερα αναδείχθηκε η πιο συχνά  συνταγογραφούμενη δραστική παρουσιάζοντας ετήσια αύξηση 10,1%  στη   χρήση της το 2020.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l-G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Οι αγχολυτικές βενζοδιαζεπίνες παρουσίασαν τις υψηλότερες καταναλώσεις 37,3  DDDs/ 1.000 κατοίκους/ ημέρα το 2020 και η     αλπραζολάμη σημείωσε την υψηλότερη ετήσια αύξηση στη χρήση της με ποσοστό  13.61%. </a:t>
            </a:r>
            <a:endParaRPr lang="el-GR" sz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l-GR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110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>
            <a:extLst>
              <a:ext uri="{FF2B5EF4-FFF2-40B4-BE49-F238E27FC236}">
                <a16:creationId xmlns:a16="http://schemas.microsoft.com/office/drawing/2014/main" id="{DB72E4D6-6CA3-4355-BE19-A4E8CFAF575E}"/>
              </a:ext>
            </a:extLst>
          </p:cNvPr>
          <p:cNvGrpSpPr/>
          <p:nvPr/>
        </p:nvGrpSpPr>
        <p:grpSpPr>
          <a:xfrm>
            <a:off x="15288" y="3675432"/>
            <a:ext cx="9128712" cy="1476780"/>
            <a:chOff x="15288" y="3675432"/>
            <a:chExt cx="9128712" cy="1476780"/>
          </a:xfrm>
        </p:grpSpPr>
        <p:pic>
          <p:nvPicPr>
            <p:cNvPr id="5" name="Εικόνα 4">
              <a:extLst>
                <a:ext uri="{FF2B5EF4-FFF2-40B4-BE49-F238E27FC236}">
                  <a16:creationId xmlns:a16="http://schemas.microsoft.com/office/drawing/2014/main" id="{ACCD3DAF-081E-4447-A37B-F54552F82E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8690" t="24340" r="38690" b="-24340"/>
            <a:stretch/>
          </p:blipFill>
          <p:spPr>
            <a:xfrm rot="5400000">
              <a:off x="7447788" y="3456000"/>
              <a:ext cx="1469136" cy="1923288"/>
            </a:xfrm>
            <a:prstGeom prst="rect">
              <a:avLst/>
            </a:prstGeom>
          </p:spPr>
        </p:pic>
        <p:pic>
          <p:nvPicPr>
            <p:cNvPr id="6" name="Εικόνα 5">
              <a:extLst>
                <a:ext uri="{FF2B5EF4-FFF2-40B4-BE49-F238E27FC236}">
                  <a16:creationId xmlns:a16="http://schemas.microsoft.com/office/drawing/2014/main" id="{44678F82-5CAC-400B-9F15-515BD770B01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8690" r="38690"/>
            <a:stretch/>
          </p:blipFill>
          <p:spPr>
            <a:xfrm rot="5400000">
              <a:off x="5996940" y="3456000"/>
              <a:ext cx="1469136" cy="1923288"/>
            </a:xfrm>
            <a:prstGeom prst="rect">
              <a:avLst/>
            </a:prstGeom>
          </p:spPr>
        </p:pic>
        <p:pic>
          <p:nvPicPr>
            <p:cNvPr id="7" name="Εικόνα 6">
              <a:extLst>
                <a:ext uri="{FF2B5EF4-FFF2-40B4-BE49-F238E27FC236}">
                  <a16:creationId xmlns:a16="http://schemas.microsoft.com/office/drawing/2014/main" id="{1AA937A8-1B8B-4F79-BF41-2DFD086C1F1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8690" r="38690"/>
            <a:stretch/>
          </p:blipFill>
          <p:spPr>
            <a:xfrm rot="5400000">
              <a:off x="4073802" y="3456000"/>
              <a:ext cx="1469136" cy="1923288"/>
            </a:xfrm>
            <a:prstGeom prst="rect">
              <a:avLst/>
            </a:prstGeom>
          </p:spPr>
        </p:pic>
        <p:pic>
          <p:nvPicPr>
            <p:cNvPr id="8" name="Εικόνα 7">
              <a:extLst>
                <a:ext uri="{FF2B5EF4-FFF2-40B4-BE49-F238E27FC236}">
                  <a16:creationId xmlns:a16="http://schemas.microsoft.com/office/drawing/2014/main" id="{CAB3A99E-C942-4C72-8A32-1C66DB83194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8690" r="38690"/>
            <a:stretch/>
          </p:blipFill>
          <p:spPr>
            <a:xfrm rot="5400000">
              <a:off x="2150364" y="3456000"/>
              <a:ext cx="1469136" cy="1923288"/>
            </a:xfrm>
            <a:prstGeom prst="rect">
              <a:avLst/>
            </a:prstGeom>
          </p:spPr>
        </p:pic>
        <p:pic>
          <p:nvPicPr>
            <p:cNvPr id="9" name="Εικόνα 8">
              <a:extLst>
                <a:ext uri="{FF2B5EF4-FFF2-40B4-BE49-F238E27FC236}">
                  <a16:creationId xmlns:a16="http://schemas.microsoft.com/office/drawing/2014/main" id="{2C209B92-C001-4620-8821-5B20D01B3C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9210" r="39210" b="794"/>
            <a:stretch/>
          </p:blipFill>
          <p:spPr>
            <a:xfrm rot="5400000">
              <a:off x="234720" y="3456000"/>
              <a:ext cx="1469136" cy="1908000"/>
            </a:xfrm>
            <a:prstGeom prst="rect">
              <a:avLst/>
            </a:prstGeom>
          </p:spPr>
        </p:pic>
      </p:grpSp>
      <p:graphicFrame>
        <p:nvGraphicFramePr>
          <p:cNvPr id="10" name="Θέση περιεχομένου 9">
            <a:extLst>
              <a:ext uri="{FF2B5EF4-FFF2-40B4-BE49-F238E27FC236}">
                <a16:creationId xmlns:a16="http://schemas.microsoft.com/office/drawing/2014/main" id="{33F8FF80-75A3-49C7-B5F8-967F9F24FC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740839"/>
              </p:ext>
            </p:extLst>
          </p:nvPr>
        </p:nvGraphicFramePr>
        <p:xfrm>
          <a:off x="0" y="0"/>
          <a:ext cx="4716016" cy="1995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Γράφημα 11">
            <a:extLst>
              <a:ext uri="{FF2B5EF4-FFF2-40B4-BE49-F238E27FC236}">
                <a16:creationId xmlns:a16="http://schemas.microsoft.com/office/drawing/2014/main" id="{B1B2338E-2886-4E3C-BDB0-A75FC94C28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067499"/>
              </p:ext>
            </p:extLst>
          </p:nvPr>
        </p:nvGraphicFramePr>
        <p:xfrm>
          <a:off x="4643562" y="0"/>
          <a:ext cx="4500438" cy="199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A2E3A025-282E-4F17-BF8B-AFD8D9728001}"/>
              </a:ext>
            </a:extLst>
          </p:cNvPr>
          <p:cNvSpPr txBox="1"/>
          <p:nvPr/>
        </p:nvSpPr>
        <p:spPr>
          <a:xfrm>
            <a:off x="179512" y="2879478"/>
            <a:ext cx="8856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Συμπεράσματα</a:t>
            </a:r>
          </a:p>
          <a:p>
            <a:pPr algn="just"/>
            <a:endParaRPr lang="el-GR" sz="1200" b="1" i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l-G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μελέτη μας έδειξε αυξητική τάση στις καταναλώσεις αντικαταθλιπτικών και αγχολυτικών κατά το έτος 2020 σε σχέση με τα     προηγούμενα χρόνια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l-G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Ελαφριά μειωμένη διαπιστώθηκε η  χρήση υπνωτικών κατά το 2020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el-G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2020 σημειώθηκαν οι υψηλότερες τιμές χρήσης σε αρκετές αντικαταθλιπτικές και αγχολυτικές δραστικές  ουσίες, </a:t>
            </a:r>
          </a:p>
          <a:p>
            <a:pPr marL="171450" indent="-171450" algn="just"/>
            <a:r>
              <a:rPr lang="el-G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l-GR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 </a:t>
            </a:r>
            <a:r>
              <a:rPr lang="el-G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την </a:t>
            </a:r>
            <a:r>
              <a:rPr lang="el-GR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εσιταλοπράμη</a:t>
            </a:r>
            <a:r>
              <a:rPr lang="el-G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και την αλπραζολάμη να κατέχουν κυρίαρχη θέση στις τιμές χρήσης τους.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8F74019-210A-4926-9C6F-24F26FD1C7A0}"/>
              </a:ext>
            </a:extLst>
          </p:cNvPr>
          <p:cNvSpPr txBox="1"/>
          <p:nvPr/>
        </p:nvSpPr>
        <p:spPr>
          <a:xfrm>
            <a:off x="38168" y="2003329"/>
            <a:ext cx="9070336" cy="868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l-G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Τα φάρμακα παρόμοιας δράσης με τις βενζοδιαζεπίνες εμφάνισαν τις υψηλότερες τιμές κατανάλωσης 5,97DDDs/1.000 κατοίκους /ημέρα, ωστόσο παρουσίασαν μια μικ</a:t>
            </a:r>
            <a:r>
              <a:rPr lang="el-GR" sz="1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ρή μείωση συγκριτικά με τα έτη 2018 και 2019. Η</a:t>
            </a:r>
            <a:r>
              <a:rPr lang="el-GR" sz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ζολπιδέμη ήταν το  υπνωτικό με τη           μεγαλύτερη κατανάλωση (5,5DDDs/1.000 κατοίκους/ημέρα), ενώ το 2020 εμφάνισε  πτωτική πορεία στη χρήση  της συγκριτικά   με το διάστημα 2018-2019.</a:t>
            </a:r>
          </a:p>
        </p:txBody>
      </p:sp>
    </p:spTree>
    <p:extLst>
      <p:ext uri="{BB962C8B-B14F-4D97-AF65-F5344CB8AC3E}">
        <p14:creationId xmlns:p14="http://schemas.microsoft.com/office/powerpoint/2010/main" val="4004018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564</Words>
  <Application>Microsoft Office PowerPoint</Application>
  <PresentationFormat>Προβολή στην οθόνη (16:9)</PresentationFormat>
  <Paragraphs>30</Paragraphs>
  <Slides>3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Custom Design</vt:lpstr>
      <vt:lpstr>Παρουσίαση του PowerPoint</vt:lpstr>
      <vt:lpstr>Παρουσίαση του PowerPoint</vt:lpstr>
      <vt:lpstr>Παρουσίαση του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Φωτεινή Δερμίκη </cp:lastModifiedBy>
  <cp:revision>33</cp:revision>
  <dcterms:created xsi:type="dcterms:W3CDTF">2014-04-01T16:27:38Z</dcterms:created>
  <dcterms:modified xsi:type="dcterms:W3CDTF">2022-02-10T13:54:37Z</dcterms:modified>
</cp:coreProperties>
</file>