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l-G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1B7"/>
    <a:srgbClr val="660EE8"/>
    <a:srgbClr val="594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63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633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3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386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88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878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953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831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110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96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871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FE4894F-2B73-460F-AB7E-FB56F2A0E07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175A1914-AFCF-4188-B555-52CBA38069D6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4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2839" y="2355883"/>
            <a:ext cx="4594549" cy="1509610"/>
          </a:xfrm>
        </p:spPr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-1" y="2992463"/>
            <a:ext cx="9143999" cy="85725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l-GR" sz="12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Σκοπος ποιοτικης μελετησ:</a:t>
            </a:r>
            <a:r>
              <a:rPr lang="el-GR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Διερευνηση αποψεων γονεων </a:t>
            </a:r>
            <a:r>
              <a:rPr lang="el-G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στην </a:t>
            </a:r>
            <a:r>
              <a:rPr lang="el-G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Ελλαδα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l-G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για την </a:t>
            </a:r>
            <a:r>
              <a:rPr lang="el-G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επιδραση </a:t>
            </a:r>
            <a:r>
              <a:rPr lang="el-G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της </a:t>
            </a:r>
            <a:r>
              <a:rPr lang="el-G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πανδημιας 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el-G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στην </a:t>
            </a:r>
            <a:r>
              <a:rPr lang="el-G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υγεια </a:t>
            </a:r>
            <a:r>
              <a:rPr lang="el-G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τη </a:t>
            </a:r>
            <a:r>
              <a:rPr lang="el-G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ζωη </a:t>
            </a:r>
            <a:r>
              <a:rPr lang="el-G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των </a:t>
            </a:r>
            <a:r>
              <a:rPr lang="el-G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παιδιων</a:t>
            </a:r>
            <a:endParaRPr lang="el-G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Γονεις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καταλαβαινουν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μιλουν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την 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ελληνικη γλωσσα</a:t>
            </a:r>
            <a:endParaRPr lang="el-G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3262" y="63597"/>
            <a:ext cx="2860894" cy="746236"/>
            <a:chOff x="0" y="0"/>
            <a:chExt cx="8743" cy="1746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743" cy="1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8743" cy="1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l-GR" altLang="el-G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l-GR" altLang="el-GR" sz="1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8" name="Ορθογώνιο 7"/>
          <p:cNvSpPr/>
          <p:nvPr/>
        </p:nvSpPr>
        <p:spPr>
          <a:xfrm>
            <a:off x="-890472" y="547365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508125" marR="556260" algn="ctr">
              <a:lnSpc>
                <a:spcPct val="115000"/>
              </a:lnSpc>
              <a:spcBef>
                <a:spcPts val="1250"/>
              </a:spcBef>
              <a:spcAft>
                <a:spcPts val="1000"/>
              </a:spcAft>
            </a:pPr>
            <a:r>
              <a:rPr lang="el-GR" sz="900" b="1" dirty="0" smtClean="0">
                <a:solidFill>
                  <a:srgbClr val="2D74B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ΣΧΟΛΗ</a:t>
            </a:r>
            <a:r>
              <a:rPr lang="el-GR" sz="900" b="1" dirty="0" smtClean="0">
                <a:solidFill>
                  <a:srgbClr val="2D74B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900" b="1" dirty="0" smtClean="0">
                <a:solidFill>
                  <a:srgbClr val="2D74B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ΔΗΜΟΣΙΑΣ</a:t>
            </a:r>
            <a:r>
              <a:rPr lang="el-GR" sz="900" b="1" dirty="0" smtClean="0">
                <a:solidFill>
                  <a:srgbClr val="2D74B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900" b="1" dirty="0" smtClean="0">
                <a:solidFill>
                  <a:srgbClr val="2D74B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ΥΓΕΙΑΣ</a:t>
            </a:r>
            <a:r>
              <a:rPr lang="el-GR" sz="9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l-GR" sz="900" dirty="0" smtClean="0">
                <a:solidFill>
                  <a:srgbClr val="2D74B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Τμήμα Πολιτικών Δημόσιας Υγείας</a:t>
            </a:r>
            <a:endParaRPr lang="el-G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399623"/>
            <a:ext cx="9144000" cy="856593"/>
          </a:xfrm>
          <a:prstGeom prst="rect">
            <a:avLst/>
          </a:prstGeom>
        </p:spPr>
      </p:pic>
      <p:sp>
        <p:nvSpPr>
          <p:cNvPr id="10" name="Ορθογώνιο 9"/>
          <p:cNvSpPr/>
          <p:nvPr/>
        </p:nvSpPr>
        <p:spPr>
          <a:xfrm>
            <a:off x="3329282" y="529806"/>
            <a:ext cx="5814716" cy="4912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Δανιηλίδου Καλλιόπη</a:t>
            </a:r>
            <a:r>
              <a:rPr lang="el-GR" sz="9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Κορνάρου Ελένη</a:t>
            </a:r>
            <a:r>
              <a:rPr lang="el-GR" sz="9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Παπαμιχαήλ Δημήτρης</a:t>
            </a:r>
            <a:r>
              <a:rPr lang="el-GR" sz="9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l-G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 Τμήμα Πολιτικών Δημόσιας Υγείας, Σχολή Δημόσιας Υγείας, Πανεπιστήμιο Δυτικής Αττικής, Αθήνα</a:t>
            </a:r>
            <a:endParaRPr lang="el-G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Έλλειψη 12"/>
          <p:cNvSpPr/>
          <p:nvPr/>
        </p:nvSpPr>
        <p:spPr>
          <a:xfrm>
            <a:off x="3329283" y="1281659"/>
            <a:ext cx="2656210" cy="126517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sz="1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Μέτρα:</a:t>
            </a:r>
            <a:endParaRPr lang="el-GR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Κλείσιμο σχολείων</a:t>
            </a:r>
          </a:p>
          <a:p>
            <a:pPr>
              <a:buFontTx/>
              <a:buChar char="-"/>
            </a:pP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Περιορισμός μετακινήσεων /     καραντίνα</a:t>
            </a:r>
          </a:p>
          <a:p>
            <a:pPr>
              <a:buFontTx/>
              <a:buChar char="-"/>
            </a:pP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Lockdowns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Αποστάσεις / διακοπή κοινωνικών επαφών</a:t>
            </a:r>
          </a:p>
          <a:p>
            <a:pPr algn="ctr"/>
            <a:endParaRPr lang="el-GR" dirty="0"/>
          </a:p>
        </p:txBody>
      </p:sp>
      <p:sp>
        <p:nvSpPr>
          <p:cNvPr id="14" name="Ορθογώνιο 13"/>
          <p:cNvSpPr/>
          <p:nvPr/>
        </p:nvSpPr>
        <p:spPr>
          <a:xfrm>
            <a:off x="3329282" y="23843"/>
            <a:ext cx="5814717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Επίδραση της πανδημίας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-19 στην υγεία και τη ζωή των παιδιών στην Ελλάδα</a:t>
            </a:r>
            <a:endParaRPr lang="el-GR" dirty="0"/>
          </a:p>
        </p:txBody>
      </p:sp>
      <p:sp>
        <p:nvSpPr>
          <p:cNvPr id="15" name="Ορθογώνιο 14"/>
          <p:cNvSpPr/>
          <p:nvPr/>
        </p:nvSpPr>
        <p:spPr>
          <a:xfrm>
            <a:off x="62839" y="1080548"/>
            <a:ext cx="3153327" cy="1482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Πανδημία </a:t>
            </a:r>
            <a:r>
              <a:rPr lang="en-US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endParaRPr lang="el-GR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Έως 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ΦΕΒ.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</a:p>
          <a:p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&gt;404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εκ.</a:t>
            </a:r>
            <a:r>
              <a:rPr lang="el-G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κρούσματα και</a:t>
            </a:r>
          </a:p>
          <a:p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5.7 εκ.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θάνατοι παγκοσμίως</a:t>
            </a:r>
          </a:p>
          <a:p>
            <a:endParaRPr lang="el-G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εκ. κρούσματα</a:t>
            </a:r>
            <a:r>
              <a:rPr lang="el-GR" sz="900" b="1" dirty="0">
                <a:solidFill>
                  <a:schemeClr val="tx1"/>
                </a:solidFill>
              </a:rPr>
              <a:t>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&gt;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χιλ. θάνατοι στην Ελλάδα</a:t>
            </a:r>
          </a:p>
          <a:p>
            <a:r>
              <a:rPr lang="el-G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17,4% κρουσμάτων σε 0-17 ετών (4 θάνατοι</a:t>
            </a:r>
            <a:r>
              <a:rPr lang="el-G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Παραλλαγή Όμικρον : Πιο ήπια συμπτώματα με μεγαλύτερη μεταδοτικότητα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l-G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900" dirty="0"/>
          </a:p>
        </p:txBody>
      </p:sp>
      <p:sp>
        <p:nvSpPr>
          <p:cNvPr id="19" name="Ορθογώνιο 18"/>
          <p:cNvSpPr/>
          <p:nvPr/>
        </p:nvSpPr>
        <p:spPr>
          <a:xfrm>
            <a:off x="6098610" y="1118313"/>
            <a:ext cx="3045390" cy="149271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l-GR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Αρνητικές επιπτώσεις σε </a:t>
            </a:r>
            <a:r>
              <a:rPr lang="el-GR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παιδιά</a:t>
            </a:r>
          </a:p>
          <a:p>
            <a:endParaRPr lang="el-GR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900" b="1" dirty="0">
                <a:latin typeface="Arial" panose="020B0604020202020204" pitchFamily="34" charset="0"/>
                <a:cs typeface="Arial" panose="020B0604020202020204" pitchFamily="34" charset="0"/>
              </a:rPr>
              <a:t> Κίνδυνος νόσησης από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el-G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900" b="1" dirty="0">
                <a:latin typeface="Arial" panose="020B0604020202020204" pitchFamily="34" charset="0"/>
                <a:cs typeface="Arial" panose="020B0604020202020204" pitchFamily="34" charset="0"/>
              </a:rPr>
              <a:t> Απώλεια αγαπημένων προσώπων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900" b="1" dirty="0">
                <a:latin typeface="Arial" panose="020B0604020202020204" pitchFamily="34" charset="0"/>
                <a:cs typeface="Arial" panose="020B0604020202020204" pitchFamily="34" charset="0"/>
              </a:rPr>
              <a:t> Προβλήματα εκπαίδευσης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900" b="1" dirty="0">
                <a:latin typeface="Arial" panose="020B0604020202020204" pitchFamily="34" charset="0"/>
                <a:cs typeface="Arial" panose="020B0604020202020204" pitchFamily="34" charset="0"/>
              </a:rPr>
              <a:t> Σωματικά προβλήματα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900" b="1" dirty="0">
                <a:latin typeface="Arial" panose="020B0604020202020204" pitchFamily="34" charset="0"/>
                <a:cs typeface="Arial" panose="020B0604020202020204" pitchFamily="34" charset="0"/>
              </a:rPr>
              <a:t> Επιπτώσεις ψυχικής υγείας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900" b="1" dirty="0">
                <a:latin typeface="Arial" panose="020B0604020202020204" pitchFamily="34" charset="0"/>
                <a:cs typeface="Arial" panose="020B0604020202020204" pitchFamily="34" charset="0"/>
              </a:rPr>
              <a:t> Κοινωνικά προβλήματα </a:t>
            </a:r>
            <a:r>
              <a:rPr lang="el-G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l-G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6106510" y="1373959"/>
            <a:ext cx="2848304" cy="1066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/>
          <p:cNvSpPr/>
          <p:nvPr/>
        </p:nvSpPr>
        <p:spPr>
          <a:xfrm>
            <a:off x="0" y="2587468"/>
            <a:ext cx="9143999" cy="307777"/>
          </a:xfrm>
          <a:prstGeom prst="rect">
            <a:avLst/>
          </a:prstGeom>
          <a:solidFill>
            <a:srgbClr val="660EE8"/>
          </a:solidFill>
        </p:spPr>
        <p:txBody>
          <a:bodyPr wrap="square">
            <a:spAutoFit/>
          </a:bodyPr>
          <a:lstStyle/>
          <a:p>
            <a:r>
              <a:rPr lang="el-G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Ανάγκη 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διερεύνησης επιπτώσεων στα παιδιά με ποιοτική έρευνα</a:t>
            </a:r>
          </a:p>
        </p:txBody>
      </p:sp>
    </p:spTree>
    <p:extLst>
      <p:ext uri="{BB962C8B-B14F-4D97-AF65-F5344CB8AC3E}">
        <p14:creationId xmlns:p14="http://schemas.microsoft.com/office/powerpoint/2010/main" val="12509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2959" y="98588"/>
            <a:ext cx="8405123" cy="108806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0" y="1326844"/>
            <a:ext cx="4526279" cy="301752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el-G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ΜΕΘΟΔΟΛΟΓΙΑ</a:t>
            </a:r>
            <a:endParaRPr lang="el-G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συλλογή των δεδομένων πραγματοποιήθηκε την περίοδο Μάρτιος–Μάιος 2021 με τη μέθοδο των ομάδων εστιασμένης συζήτησης (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groups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την επεξεργασία των ηχογραφημένων συζητήσεων των 2 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groups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χρησιμοποιήθηκε η προσέγγιση της θεματικής ανάλυσης. </a:t>
            </a:r>
            <a:r>
              <a:rPr lang="el-GR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Θεματικές ενότητες συζητήσεων: διατροφή, ελεύθερος χρόνος, εμβολιασμοί, εκπαίδευση, ψυχική υγεία</a:t>
            </a:r>
            <a:r>
              <a:rPr lang="el-GR" sz="105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δείγμα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μελέτης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ποτέλεσαν </a:t>
            </a:r>
            <a:r>
              <a:rPr lang="en-US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γονείς παιδιών παιδικού σταθμού 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Αττικής και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γονείς 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παιδιών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δημοτικού σχολείου 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Αττικής, κατόπιν δειγματοληψίας σκοπιμότητας: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05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group: 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άνδρες 40-49 ετών και 1 γυναίκα 30-39 ετών</a:t>
            </a:r>
            <a:endParaRPr lang="en-US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05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group: 1 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γυναίκα 40-49 ετών και 3 γυναίκες 30-39 ετών</a:t>
            </a:r>
            <a:endParaRPr lang="el-GR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05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63440" y="1326844"/>
            <a:ext cx="4480560" cy="301752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el-GR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ΑΠΟΤΕΛΕΣΜΑΤΑ</a:t>
            </a:r>
            <a:r>
              <a:rPr lang="el-GR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l-GR" sz="105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παρατηρήθηκαν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αλλαγές στη διατροφή των παιδιών - αύξηση κατανάλωσης 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γλυκών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στον ελεύθερο χρόνο παρατηρήθηκε ενδυνάμωση δεσμών, μείωση άσκησης, αύξηση χρήσης οθόνης </a:t>
            </a:r>
            <a:r>
              <a:rPr lang="el-GR" sz="1000" b="1" dirty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sz="1000" b="1" i="1" dirty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Αναστασία: Σε μας μειώθηκε κατά πολύ η δραστηριότητα και η </a:t>
            </a:r>
            <a:r>
              <a:rPr lang="el-GR" sz="1000" b="1" i="1" dirty="0" smtClean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άσκηση</a:t>
            </a:r>
            <a:r>
              <a:rPr lang="el-GR" sz="1000" b="1" dirty="0" smtClean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l-GR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προγραμματισμένοι εμβολιασμοί των παιδιών δεν 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επηρεάστηκαν                                                                                                       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αναφέρθηκαν δυσκολίες των παιδιών στη τηλεκπαίδευση και αρνητικές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επιπτώσεις λόγω 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αυξημένου χρόνου 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έκθεσης των παιδιών σε οθόνες (τηλεκπαίδευση, ψυχαγωγία</a:t>
            </a: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1000" b="1" dirty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sz="1000" b="1" i="1" dirty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Αναστασία: Δε της άρεσε καθόλου η τηλεκπαίδευση</a:t>
            </a:r>
            <a:r>
              <a:rPr lang="el-GR" sz="1000" b="1" dirty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1000" b="1" i="1" dirty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απόγευμα μου έλεγε έχω πονοκέφαλο και πονούσαν και τα μάτια της.</a:t>
            </a:r>
            <a:r>
              <a:rPr lang="el-GR" sz="1000" b="1" dirty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l-GR" sz="1000" b="1" dirty="0" smtClean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αύξηση δυσφορίας, θυμού και άγχους στα παιδιά κυρίως κατά τη διάρκεια των περιοριστικών μέτρων</a:t>
            </a:r>
            <a:r>
              <a:rPr lang="el-G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00" b="1" dirty="0" smtClean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sz="1000" b="1" i="1" dirty="0" smtClean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Ελένη</a:t>
            </a:r>
            <a:r>
              <a:rPr lang="el-GR" sz="1000" b="1" i="1" dirty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Το βράδυ έχει πολύ άγχος. Ξυπνάει μέσα στη νύχτα και παρουσιάζει ρινορραγία</a:t>
            </a:r>
            <a:r>
              <a:rPr lang="el-GR" sz="1000" b="1" dirty="0">
                <a:solidFill>
                  <a:srgbClr val="091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el-GR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6907"/>
            <a:ext cx="9144000" cy="856593"/>
          </a:xfrm>
          <a:prstGeom prst="rect">
            <a:avLst/>
          </a:prstGeom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23262" y="24686"/>
            <a:ext cx="2860894" cy="746236"/>
            <a:chOff x="0" y="0"/>
            <a:chExt cx="8743" cy="1746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743" cy="1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8743" cy="1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l-GR" altLang="el-G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l-GR" altLang="el-GR" sz="1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9" name="Ορθογώνιο 8"/>
          <p:cNvSpPr/>
          <p:nvPr/>
        </p:nvSpPr>
        <p:spPr>
          <a:xfrm>
            <a:off x="822959" y="41725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900" b="1" dirty="0" smtClean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ΣΧΟΛΗ</a:t>
            </a:r>
            <a:r>
              <a:rPr lang="el-GR" sz="900" b="1" dirty="0" smtClean="0">
                <a:solidFill>
                  <a:srgbClr val="2D74B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ΔΗΜΟΣΙΑΣ</a:t>
            </a:r>
            <a:r>
              <a:rPr lang="el-GR" sz="900" b="1" dirty="0">
                <a:solidFill>
                  <a:srgbClr val="2D74B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ΥΓΕΙΑΣ</a:t>
            </a:r>
            <a:r>
              <a:rPr lang="el-GR" sz="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l-GR" sz="9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l-GR" sz="900" dirty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Τμήμα Πολιτικών Δημόσιας Υγείας</a:t>
            </a:r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5880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05093" y="1444999"/>
            <a:ext cx="3956094" cy="3017520"/>
          </a:xfrm>
          <a:solidFill>
            <a:schemeClr val="accent1"/>
          </a:solidFill>
        </p:spPr>
        <p:txBody>
          <a:bodyPr/>
          <a:lstStyle/>
          <a:p>
            <a:r>
              <a:rPr lang="el-G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ΠΕΡΙΟΡΙΣΜΟΙ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μικρότερη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συμμετοχή ατόμων από αρχικό </a:t>
            </a:r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σχεδιασμό λόγω διστακτικότητας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φόβου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νόσησης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(Covid-19</a:t>
            </a: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οδήγησε σε μικρό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μη αντιπροσωπευτικό </a:t>
            </a:r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δείγμα.</a:t>
            </a:r>
            <a:endParaRPr lang="el-G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11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ΠΛΕΟΝΕΚΤΗΜΑΤΑ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Μελέτη εν μέσω πανδημίας : Μειώνει το σφάλμα ανάκλησης </a:t>
            </a:r>
            <a:endParaRPr lang="el-GR" sz="11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Κατανόηση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των απόψεων των συμμετεχόντων σε βάθος</a:t>
            </a:r>
          </a:p>
          <a:p>
            <a:pPr marL="0" indent="0">
              <a:buNone/>
            </a:pPr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6907"/>
            <a:ext cx="9144000" cy="856593"/>
          </a:xfrm>
          <a:prstGeom prst="rect">
            <a:avLst/>
          </a:prstGeom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3262" y="24686"/>
            <a:ext cx="2860894" cy="746236"/>
            <a:chOff x="0" y="0"/>
            <a:chExt cx="8743" cy="1746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743" cy="1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8743" cy="1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l-GR" altLang="el-G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l-GR" altLang="el-GR" sz="1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8" name="Ορθογώνιο 7"/>
          <p:cNvSpPr/>
          <p:nvPr/>
        </p:nvSpPr>
        <p:spPr>
          <a:xfrm>
            <a:off x="698156" y="356931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900" b="1" dirty="0" smtClean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r>
              <a:rPr lang="el-GR" sz="900" b="1" dirty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900" b="1" dirty="0" smtClean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ΣΧΟΛΗ</a:t>
            </a:r>
            <a:r>
              <a:rPr lang="el-GR" sz="900" b="1" dirty="0" smtClean="0">
                <a:solidFill>
                  <a:srgbClr val="2D74B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ΔΗΜΟΣΙΑΣ</a:t>
            </a:r>
            <a:r>
              <a:rPr lang="el-GR" sz="900" b="1" dirty="0">
                <a:solidFill>
                  <a:srgbClr val="2D74B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ΥΓΕΙΑΣ</a:t>
            </a:r>
            <a:r>
              <a:rPr lang="el-GR" sz="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el-GR" sz="900" dirty="0">
                <a:solidFill>
                  <a:srgbClr val="2D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Τμήμα Πολιτικών Δημόσιας Υγείας</a:t>
            </a:r>
            <a:endParaRPr lang="el-GR" sz="900" dirty="0"/>
          </a:p>
        </p:txBody>
      </p:sp>
      <p:sp>
        <p:nvSpPr>
          <p:cNvPr id="9" name="Ορθογώνιο 8"/>
          <p:cNvSpPr/>
          <p:nvPr/>
        </p:nvSpPr>
        <p:spPr>
          <a:xfrm>
            <a:off x="5097517" y="1444999"/>
            <a:ext cx="3657600" cy="2841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5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ΣΥΖΗΤΗΣΗ</a:t>
            </a:r>
          </a:p>
          <a:p>
            <a:endParaRPr lang="el-G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απόψεις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συμμετεχόντων </a:t>
            </a:r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αφορούν τη περίοδο Μάρτιο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Μάιο </a:t>
            </a:r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endParaRPr lang="el-G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περισσότερα ευρήματα συμφωνούν με τη διεθνή βιβλιογραφία πλην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των εμβολιασμών ρουτίνας :  </a:t>
            </a:r>
          </a:p>
          <a:p>
            <a:r>
              <a:rPr lang="en-US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Μικρό-μη αντιπροσωπευτικό δείγμα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Ηλικία παιδιών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iii. </a:t>
            </a:r>
            <a:r>
              <a:rPr lang="el-GR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Περίοδος μελέτης  </a:t>
            </a:r>
          </a:p>
          <a:p>
            <a:r>
              <a:rPr lang="el-G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5270156" y="3185948"/>
            <a:ext cx="3909848" cy="1019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ΣΥΜΠΕΡΑΣΜΑΤΑ – ΠΡΟΤΑΣΕΙΣ:            </a:t>
            </a:r>
            <a:r>
              <a:rPr lang="el-G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Ανάγκη περαιτέρω διερεύνησης με ποσοτική έρευνα, καθορισμός ομάδων υψηλού κινδύνου για επιπτώσεις, στοχευμένες δράσεις δημόσιας υγείας </a:t>
            </a:r>
          </a:p>
          <a:p>
            <a:pPr algn="ctr"/>
            <a:endParaRPr lang="el-G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525</Words>
  <Application>Microsoft Office PowerPoint</Application>
  <PresentationFormat>Προβολή στην οθόνη (16:9)</PresentationFormat>
  <Paragraphs>72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Wingdings</vt:lpstr>
      <vt:lpstr>Ανασκόπηση</vt:lpstr>
      <vt:lpstr> 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HP</dc:creator>
  <cp:lastModifiedBy>HP</cp:lastModifiedBy>
  <cp:revision>45</cp:revision>
  <dcterms:created xsi:type="dcterms:W3CDTF">2022-01-29T22:47:28Z</dcterms:created>
  <dcterms:modified xsi:type="dcterms:W3CDTF">2022-02-14T09:31:00Z</dcterms:modified>
</cp:coreProperties>
</file>