
<file path=[Content_Types].xml><?xml version="1.0" encoding="utf-8"?>
<Types xmlns="http://schemas.openxmlformats.org/package/2006/content-types">
  <Override PartName="/customXml/itemProps2.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7"/>
  </p:notesMasterIdLst>
  <p:handoutMasterIdLst>
    <p:handoutMasterId r:id="rId8"/>
  </p:handoutMasterIdLst>
  <p:sldIdLst>
    <p:sldId id="259" r:id="rId4"/>
    <p:sldId id="257" r:id="rId5"/>
    <p:sldId id="258" r:id="rId6"/>
  </p:sldIdLst>
  <p:sldSz cx="9144000" cy="5143500" type="screen16x9"/>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1" d="100"/>
          <a:sy n="111" d="100"/>
        </p:scale>
        <p:origin x="-624" y="-82"/>
      </p:cViewPr>
      <p:guideLst>
        <p:guide orient="horz" pos="162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Master" Target="slideMasters/slideMaster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E1AF10B-0834-44B3-A9B2-7EF95FAFB338}" type="datetimeFigureOut">
              <a:rPr lang="el-GR" smtClean="0"/>
              <a:pPr/>
              <a:t>9/2/2022</a:t>
            </a:fld>
            <a:endParaRPr lang="el-GR"/>
          </a:p>
        </p:txBody>
      </p:sp>
      <p:sp>
        <p:nvSpPr>
          <p:cNvPr id="4" name="Θέση υποσέλιδου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2B71B67-1FE1-4D08-B409-33247DBEC280}" type="slidenum">
              <a:rPr lang="el-GR" smtClean="0"/>
              <a:pPr/>
              <a:t>‹#›</a:t>
            </a:fld>
            <a:endParaRPr lang="el-GR"/>
          </a:p>
        </p:txBody>
      </p:sp>
    </p:spTree>
    <p:extLst>
      <p:ext uri="{BB962C8B-B14F-4D97-AF65-F5344CB8AC3E}">
        <p14:creationId xmlns:p14="http://schemas.microsoft.com/office/powerpoint/2010/main" xmlns="" val="36447923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F1C60A-F4A3-421C-8BE2-0507FCB99AB3}" type="datetimeFigureOut">
              <a:rPr lang="el-GR" smtClean="0"/>
              <a:pPr/>
              <a:t>9/2/2022</a:t>
            </a:fld>
            <a:endParaRPr lang="el-GR"/>
          </a:p>
        </p:txBody>
      </p:sp>
      <p:sp>
        <p:nvSpPr>
          <p:cNvPr id="4" name="Θέση εικόνας διαφάνειας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7DFCD8-E0A7-45EE-B3A8-4526DFF889F9}" type="slidenum">
              <a:rPr lang="el-GR" smtClean="0"/>
              <a:pPr/>
              <a:t>‹#›</a:t>
            </a:fld>
            <a:endParaRPr lang="el-GR"/>
          </a:p>
        </p:txBody>
      </p:sp>
    </p:spTree>
    <p:extLst>
      <p:ext uri="{BB962C8B-B14F-4D97-AF65-F5344CB8AC3E}">
        <p14:creationId xmlns:p14="http://schemas.microsoft.com/office/powerpoint/2010/main" xmlns="" val="3267993906"/>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381000" y="685800"/>
            <a:ext cx="6096000" cy="3429000"/>
          </a:xfrm>
        </p:spPr>
      </p:sp>
      <p:sp>
        <p:nvSpPr>
          <p:cNvPr id="3" name="Θέση σημειώσεων 2"/>
          <p:cNvSpPr>
            <a:spLocks noGrp="1"/>
          </p:cNvSpPr>
          <p:nvPr>
            <p:ph type="body" idx="1"/>
          </p:nvPr>
        </p:nvSpPr>
        <p:spPr/>
        <p:txBody>
          <a:bodyPr/>
          <a:lstStyle/>
          <a:p>
            <a:endParaRPr lang="el-GR"/>
          </a:p>
        </p:txBody>
      </p:sp>
      <p:sp>
        <p:nvSpPr>
          <p:cNvPr id="4" name="Θέση κεφαλίδας 3"/>
          <p:cNvSpPr>
            <a:spLocks noGrp="1"/>
          </p:cNvSpPr>
          <p:nvPr>
            <p:ph type="hdr" sz="quarter" idx="10"/>
          </p:nvPr>
        </p:nvSpPr>
        <p:spPr/>
        <p:txBody>
          <a:bodyPr/>
          <a:lstStyle/>
          <a:p>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27DFCD8-E0A7-45EE-B3A8-4526DFF889F9}" type="slidenum">
              <a:rPr lang="el-GR" smtClean="0"/>
              <a:pPr/>
              <a:t>1</a:t>
            </a:fld>
            <a:endParaRPr lang="el-GR"/>
          </a:p>
        </p:txBody>
      </p:sp>
    </p:spTree>
    <p:extLst>
      <p:ext uri="{BB962C8B-B14F-4D97-AF65-F5344CB8AC3E}">
        <p14:creationId xmlns:p14="http://schemas.microsoft.com/office/powerpoint/2010/main" xmlns="" val="36212524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381000" y="685800"/>
            <a:ext cx="6096000" cy="3429000"/>
          </a:xfrm>
        </p:spPr>
      </p:sp>
      <p:sp>
        <p:nvSpPr>
          <p:cNvPr id="3" name="Θέση σημειώσεων 2"/>
          <p:cNvSpPr>
            <a:spLocks noGrp="1"/>
          </p:cNvSpPr>
          <p:nvPr>
            <p:ph type="body" idx="1"/>
          </p:nvPr>
        </p:nvSpPr>
        <p:spPr/>
        <p:txBody>
          <a:bodyPr/>
          <a:lstStyle/>
          <a:p>
            <a:endParaRPr lang="el-GR"/>
          </a:p>
        </p:txBody>
      </p:sp>
      <p:sp>
        <p:nvSpPr>
          <p:cNvPr id="4" name="Θέση κεφαλίδας 3"/>
          <p:cNvSpPr>
            <a:spLocks noGrp="1"/>
          </p:cNvSpPr>
          <p:nvPr>
            <p:ph type="hdr" sz="quarter" idx="10"/>
          </p:nvPr>
        </p:nvSpPr>
        <p:spPr/>
        <p:txBody>
          <a:bodyPr/>
          <a:lstStyle/>
          <a:p>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27DFCD8-E0A7-45EE-B3A8-4526DFF889F9}" type="slidenum">
              <a:rPr lang="el-GR" smtClean="0"/>
              <a:pPr/>
              <a:t>2</a:t>
            </a:fld>
            <a:endParaRPr lang="el-GR"/>
          </a:p>
        </p:txBody>
      </p:sp>
    </p:spTree>
    <p:extLst>
      <p:ext uri="{BB962C8B-B14F-4D97-AF65-F5344CB8AC3E}">
        <p14:creationId xmlns:p14="http://schemas.microsoft.com/office/powerpoint/2010/main" xmlns="" val="25903799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381000" y="685800"/>
            <a:ext cx="6096000" cy="3429000"/>
          </a:xfrm>
        </p:spPr>
      </p:sp>
      <p:sp>
        <p:nvSpPr>
          <p:cNvPr id="3" name="Θέση σημειώσεων 2"/>
          <p:cNvSpPr>
            <a:spLocks noGrp="1"/>
          </p:cNvSpPr>
          <p:nvPr>
            <p:ph type="body" idx="1"/>
          </p:nvPr>
        </p:nvSpPr>
        <p:spPr/>
        <p:txBody>
          <a:bodyPr/>
          <a:lstStyle/>
          <a:p>
            <a:endParaRPr lang="el-GR"/>
          </a:p>
        </p:txBody>
      </p:sp>
      <p:sp>
        <p:nvSpPr>
          <p:cNvPr id="4" name="Θέση κεφαλίδας 3"/>
          <p:cNvSpPr>
            <a:spLocks noGrp="1"/>
          </p:cNvSpPr>
          <p:nvPr>
            <p:ph type="hdr" sz="quarter" idx="10"/>
          </p:nvPr>
        </p:nvSpPr>
        <p:spPr/>
        <p:txBody>
          <a:bodyPr/>
          <a:lstStyle/>
          <a:p>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627DFCD8-E0A7-45EE-B3A8-4526DFF889F9}" type="slidenum">
              <a:rPr lang="el-GR" smtClean="0"/>
              <a:pPr/>
              <a:t>3</a:t>
            </a:fld>
            <a:endParaRPr lang="el-GR"/>
          </a:p>
        </p:txBody>
      </p:sp>
    </p:spTree>
    <p:extLst>
      <p:ext uri="{BB962C8B-B14F-4D97-AF65-F5344CB8AC3E}">
        <p14:creationId xmlns:p14="http://schemas.microsoft.com/office/powerpoint/2010/main" xmlns="" val="2841156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1597819"/>
            <a:ext cx="7772400" cy="1102519"/>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A2791082-3F02-4DCE-B897-A6941CC66157}" type="datetime1">
              <a:rPr lang="el-GR" smtClean="0"/>
              <a:pPr/>
              <a:t>9/2/2022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48DE33F-9563-4E0F-873A-A0037799F0B1}" type="slidenum">
              <a:rPr lang="el-GR" smtClean="0"/>
              <a:pPr/>
              <a:t>‹#›</a:t>
            </a:fld>
            <a:endParaRPr lang="el-GR"/>
          </a:p>
        </p:txBody>
      </p:sp>
    </p:spTree>
    <p:extLst>
      <p:ext uri="{BB962C8B-B14F-4D97-AF65-F5344CB8AC3E}">
        <p14:creationId xmlns:p14="http://schemas.microsoft.com/office/powerpoint/2010/main" xmlns="" val="1543662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C52052DF-B187-48EA-A516-10AFB9FD9973}" type="datetime1">
              <a:rPr lang="el-GR" smtClean="0"/>
              <a:pPr/>
              <a:t>9/2/2022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48DE33F-9563-4E0F-873A-A0037799F0B1}" type="slidenum">
              <a:rPr lang="el-GR" smtClean="0"/>
              <a:pPr/>
              <a:t>‹#›</a:t>
            </a:fld>
            <a:endParaRPr lang="el-GR"/>
          </a:p>
        </p:txBody>
      </p:sp>
    </p:spTree>
    <p:extLst>
      <p:ext uri="{BB962C8B-B14F-4D97-AF65-F5344CB8AC3E}">
        <p14:creationId xmlns:p14="http://schemas.microsoft.com/office/powerpoint/2010/main" xmlns="" val="2959439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05979"/>
            <a:ext cx="2057400" cy="4388644"/>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05979"/>
            <a:ext cx="6019800" cy="4388644"/>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F8AFB9AE-813C-43B4-A925-79AF920753BD}" type="datetime1">
              <a:rPr lang="el-GR" smtClean="0"/>
              <a:pPr/>
              <a:t>9/2/2022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48DE33F-9563-4E0F-873A-A0037799F0B1}" type="slidenum">
              <a:rPr lang="el-GR" smtClean="0"/>
              <a:pPr/>
              <a:t>‹#›</a:t>
            </a:fld>
            <a:endParaRPr lang="el-GR"/>
          </a:p>
        </p:txBody>
      </p:sp>
    </p:spTree>
    <p:extLst>
      <p:ext uri="{BB962C8B-B14F-4D97-AF65-F5344CB8AC3E}">
        <p14:creationId xmlns:p14="http://schemas.microsoft.com/office/powerpoint/2010/main" xmlns="" val="2429633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02F3F9DC-5F66-47A6-8433-6A1BFA7D2691}" type="datetime1">
              <a:rPr lang="el-GR" smtClean="0"/>
              <a:pPr/>
              <a:t>9/2/2022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48DE33F-9563-4E0F-873A-A0037799F0B1}" type="slidenum">
              <a:rPr lang="el-GR" smtClean="0"/>
              <a:pPr/>
              <a:t>‹#›</a:t>
            </a:fld>
            <a:endParaRPr lang="el-GR"/>
          </a:p>
        </p:txBody>
      </p:sp>
    </p:spTree>
    <p:extLst>
      <p:ext uri="{BB962C8B-B14F-4D97-AF65-F5344CB8AC3E}">
        <p14:creationId xmlns:p14="http://schemas.microsoft.com/office/powerpoint/2010/main" xmlns="" val="2185983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3305176"/>
            <a:ext cx="7772400" cy="1021556"/>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7BF17114-66E5-4E5D-8832-5677DB8B29E6}" type="datetime1">
              <a:rPr lang="el-GR" smtClean="0"/>
              <a:pPr/>
              <a:t>9/2/2022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48DE33F-9563-4E0F-873A-A0037799F0B1}" type="slidenum">
              <a:rPr lang="el-GR" smtClean="0"/>
              <a:pPr/>
              <a:t>‹#›</a:t>
            </a:fld>
            <a:endParaRPr lang="el-GR"/>
          </a:p>
        </p:txBody>
      </p:sp>
    </p:spTree>
    <p:extLst>
      <p:ext uri="{BB962C8B-B14F-4D97-AF65-F5344CB8AC3E}">
        <p14:creationId xmlns:p14="http://schemas.microsoft.com/office/powerpoint/2010/main" xmlns="" val="199257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0BB2C75C-6973-47CB-87B2-D31D76A90CA2}" type="datetime1">
              <a:rPr lang="el-GR" smtClean="0"/>
              <a:pPr/>
              <a:t>9/2/2022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C48DE33F-9563-4E0F-873A-A0037799F0B1}" type="slidenum">
              <a:rPr lang="el-GR" smtClean="0"/>
              <a:pPr/>
              <a:t>‹#›</a:t>
            </a:fld>
            <a:endParaRPr lang="el-GR"/>
          </a:p>
        </p:txBody>
      </p:sp>
    </p:spTree>
    <p:extLst>
      <p:ext uri="{BB962C8B-B14F-4D97-AF65-F5344CB8AC3E}">
        <p14:creationId xmlns:p14="http://schemas.microsoft.com/office/powerpoint/2010/main" xmlns="" val="2693533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39E29BAB-A39F-4B5C-855A-6BBE857AB260}" type="datetime1">
              <a:rPr lang="el-GR" smtClean="0"/>
              <a:pPr/>
              <a:t>9/2/2022</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C48DE33F-9563-4E0F-873A-A0037799F0B1}" type="slidenum">
              <a:rPr lang="el-GR" smtClean="0"/>
              <a:pPr/>
              <a:t>‹#›</a:t>
            </a:fld>
            <a:endParaRPr lang="el-GR"/>
          </a:p>
        </p:txBody>
      </p:sp>
    </p:spTree>
    <p:extLst>
      <p:ext uri="{BB962C8B-B14F-4D97-AF65-F5344CB8AC3E}">
        <p14:creationId xmlns:p14="http://schemas.microsoft.com/office/powerpoint/2010/main" xmlns="" val="1486989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DB50005C-79CD-4FF7-97FD-9AD7B1551D69}" type="datetime1">
              <a:rPr lang="el-GR" smtClean="0"/>
              <a:pPr/>
              <a:t>9/2/2022</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C48DE33F-9563-4E0F-873A-A0037799F0B1}" type="slidenum">
              <a:rPr lang="el-GR" smtClean="0"/>
              <a:pPr/>
              <a:t>‹#›</a:t>
            </a:fld>
            <a:endParaRPr lang="el-GR"/>
          </a:p>
        </p:txBody>
      </p:sp>
    </p:spTree>
    <p:extLst>
      <p:ext uri="{BB962C8B-B14F-4D97-AF65-F5344CB8AC3E}">
        <p14:creationId xmlns:p14="http://schemas.microsoft.com/office/powerpoint/2010/main" xmlns="" val="2342538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C302EC2E-D1BE-4383-B340-C01EBD7B6794}" type="datetime1">
              <a:rPr lang="el-GR" smtClean="0"/>
              <a:pPr/>
              <a:t>9/2/2022</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C48DE33F-9563-4E0F-873A-A0037799F0B1}" type="slidenum">
              <a:rPr lang="el-GR" smtClean="0"/>
              <a:pPr/>
              <a:t>‹#›</a:t>
            </a:fld>
            <a:endParaRPr lang="el-GR"/>
          </a:p>
        </p:txBody>
      </p:sp>
    </p:spTree>
    <p:extLst>
      <p:ext uri="{BB962C8B-B14F-4D97-AF65-F5344CB8AC3E}">
        <p14:creationId xmlns:p14="http://schemas.microsoft.com/office/powerpoint/2010/main" xmlns="" val="3538396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1" y="204787"/>
            <a:ext cx="3008313" cy="871538"/>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26EDA57E-8823-4CF4-9FE4-514072982BDC}" type="datetime1">
              <a:rPr lang="el-GR" smtClean="0"/>
              <a:pPr/>
              <a:t>9/2/2022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C48DE33F-9563-4E0F-873A-A0037799F0B1}" type="slidenum">
              <a:rPr lang="el-GR" smtClean="0"/>
              <a:pPr/>
              <a:t>‹#›</a:t>
            </a:fld>
            <a:endParaRPr lang="el-GR"/>
          </a:p>
        </p:txBody>
      </p:sp>
    </p:spTree>
    <p:extLst>
      <p:ext uri="{BB962C8B-B14F-4D97-AF65-F5344CB8AC3E}">
        <p14:creationId xmlns:p14="http://schemas.microsoft.com/office/powerpoint/2010/main" xmlns="" val="3658112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3600450"/>
            <a:ext cx="5486400" cy="425054"/>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61F628AB-C34E-4024-A7F0-CD374EF9525A}" type="datetime1">
              <a:rPr lang="el-GR" smtClean="0"/>
              <a:pPr/>
              <a:t>9/2/2022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C48DE33F-9563-4E0F-873A-A0037799F0B1}" type="slidenum">
              <a:rPr lang="el-GR" smtClean="0"/>
              <a:pPr/>
              <a:t>‹#›</a:t>
            </a:fld>
            <a:endParaRPr lang="el-GR"/>
          </a:p>
        </p:txBody>
      </p:sp>
    </p:spTree>
    <p:extLst>
      <p:ext uri="{BB962C8B-B14F-4D97-AF65-F5344CB8AC3E}">
        <p14:creationId xmlns:p14="http://schemas.microsoft.com/office/powerpoint/2010/main" xmlns="" val="906265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71A97E1-BE35-4261-B90B-5CBB3DE02FAD}" type="datetime1">
              <a:rPr lang="el-GR" smtClean="0"/>
              <a:pPr/>
              <a:t>9/2/2022</a:t>
            </a:fld>
            <a:endParaRPr lang="el-GR"/>
          </a:p>
        </p:txBody>
      </p:sp>
      <p:sp>
        <p:nvSpPr>
          <p:cNvPr id="5" name="Θέση υποσέλιδου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48DE33F-9563-4E0F-873A-A0037799F0B1}" type="slidenum">
              <a:rPr lang="el-GR" smtClean="0"/>
              <a:pPr/>
              <a:t>‹#›</a:t>
            </a:fld>
            <a:endParaRPr lang="el-GR"/>
          </a:p>
        </p:txBody>
      </p:sp>
    </p:spTree>
    <p:extLst>
      <p:ext uri="{BB962C8B-B14F-4D97-AF65-F5344CB8AC3E}">
        <p14:creationId xmlns:p14="http://schemas.microsoft.com/office/powerpoint/2010/main" xmlns="" val="40134124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pPr algn="l"/>
            <a:r>
              <a:rPr lang="el-GR" sz="1200" b="1" dirty="0">
                <a:solidFill>
                  <a:prstClr val="black"/>
                </a:solidFill>
              </a:rPr>
              <a:t>ΚΛΙΜΑΚΕΣ ΜΕΤΡΗΣΗΣ ΣΥΝΔΡΟΜΟΥ ΕΠΑΓΓΕΛΜΑΤΙΚΗΣ ΕΞΟΥΘΕΝΩΣΗΣ: ΙΔΙΑΙΤΕΡΟΤΗΤΕΣ – ΔΙΑΦΟΡΟΠΟΙΗΣΕΙΣ, Η ΣΗΜΑΣΙΑ ΤΟΥΣ ΣΕ ΚΑΙΡΟ ΠΑΝΔΗΜΙΑΣ eP44</a:t>
            </a:r>
            <a:r>
              <a:rPr lang="en-US" sz="1200" b="1" dirty="0">
                <a:solidFill>
                  <a:prstClr val="black"/>
                </a:solidFill>
              </a:rPr>
              <a:t/>
            </a:r>
            <a:br>
              <a:rPr lang="en-US" sz="1200" b="1" dirty="0">
                <a:solidFill>
                  <a:prstClr val="black"/>
                </a:solidFill>
              </a:rPr>
            </a:br>
            <a:r>
              <a:rPr lang="el-GR" sz="1200" b="1" dirty="0">
                <a:solidFill>
                  <a:prstClr val="black"/>
                </a:solidFill>
              </a:rPr>
              <a:t/>
            </a:r>
            <a:br>
              <a:rPr lang="el-GR" sz="1200" b="1" dirty="0">
                <a:solidFill>
                  <a:prstClr val="black"/>
                </a:solidFill>
              </a:rPr>
            </a:br>
            <a:r>
              <a:rPr lang="el-GR" sz="1200" b="1" u="sng" dirty="0" err="1">
                <a:solidFill>
                  <a:prstClr val="black"/>
                </a:solidFill>
              </a:rPr>
              <a:t>Καραΐσκος</a:t>
            </a:r>
            <a:r>
              <a:rPr lang="el-GR" sz="1200" b="1" u="sng" dirty="0">
                <a:solidFill>
                  <a:prstClr val="black"/>
                </a:solidFill>
              </a:rPr>
              <a:t> Χρήστος</a:t>
            </a:r>
            <a:r>
              <a:rPr lang="el-GR" sz="1200" b="1" u="sng" baseline="30000" dirty="0">
                <a:solidFill>
                  <a:prstClr val="black"/>
                </a:solidFill>
              </a:rPr>
              <a:t>1</a:t>
            </a:r>
            <a:r>
              <a:rPr lang="el-GR" sz="1200" b="1" dirty="0">
                <a:solidFill>
                  <a:prstClr val="black"/>
                </a:solidFill>
              </a:rPr>
              <a:t>, Ντουνιάς Γεώργιος</a:t>
            </a:r>
            <a:r>
              <a:rPr lang="el-GR" sz="1200" b="1" baseline="30000" dirty="0">
                <a:solidFill>
                  <a:prstClr val="black"/>
                </a:solidFill>
              </a:rPr>
              <a:t>1</a:t>
            </a:r>
            <a:r>
              <a:rPr lang="el-GR" sz="1200" b="1" dirty="0">
                <a:solidFill>
                  <a:prstClr val="black"/>
                </a:solidFill>
              </a:rPr>
              <a:t>, </a:t>
            </a:r>
            <a:r>
              <a:rPr lang="el-GR" sz="1200" b="1" dirty="0" err="1">
                <a:solidFill>
                  <a:prstClr val="black"/>
                </a:solidFill>
              </a:rPr>
              <a:t>Ραχιώτης</a:t>
            </a:r>
            <a:r>
              <a:rPr lang="el-GR" sz="1200" b="1" dirty="0">
                <a:solidFill>
                  <a:prstClr val="black"/>
                </a:solidFill>
              </a:rPr>
              <a:t> Γεώργιος</a:t>
            </a:r>
            <a:r>
              <a:rPr lang="el-GR" sz="1200" b="1" baseline="30000" dirty="0">
                <a:solidFill>
                  <a:prstClr val="black"/>
                </a:solidFill>
              </a:rPr>
              <a:t>2</a:t>
            </a:r>
            <a:r>
              <a:rPr lang="el-GR" sz="1200" b="1" dirty="0">
                <a:solidFill>
                  <a:prstClr val="black"/>
                </a:solidFill>
              </a:rPr>
              <a:t>, </a:t>
            </a:r>
            <a:r>
              <a:rPr lang="el-GR" sz="1200" b="1" dirty="0" err="1">
                <a:solidFill>
                  <a:prstClr val="black"/>
                </a:solidFill>
              </a:rPr>
              <a:t>Κικεμένη</a:t>
            </a:r>
            <a:r>
              <a:rPr lang="el-GR" sz="1200" b="1" dirty="0">
                <a:solidFill>
                  <a:prstClr val="black"/>
                </a:solidFill>
              </a:rPr>
              <a:t> Αναστασία</a:t>
            </a:r>
            <a:r>
              <a:rPr lang="el-GR" sz="1200" b="1" baseline="30000" dirty="0">
                <a:solidFill>
                  <a:prstClr val="black"/>
                </a:solidFill>
              </a:rPr>
              <a:t>1</a:t>
            </a:r>
            <a:r>
              <a:rPr lang="el-GR" sz="1200" b="1" dirty="0">
                <a:solidFill>
                  <a:prstClr val="black"/>
                </a:solidFill>
              </a:rPr>
              <a:t/>
            </a:r>
            <a:br>
              <a:rPr lang="el-GR" sz="1200" b="1" dirty="0">
                <a:solidFill>
                  <a:prstClr val="black"/>
                </a:solidFill>
              </a:rPr>
            </a:br>
            <a:r>
              <a:rPr lang="el-GR" sz="1200" b="1" baseline="30000" dirty="0">
                <a:solidFill>
                  <a:prstClr val="black"/>
                </a:solidFill>
              </a:rPr>
              <a:t>1</a:t>
            </a:r>
            <a:r>
              <a:rPr lang="el-GR" sz="1200" b="1" dirty="0">
                <a:solidFill>
                  <a:prstClr val="black"/>
                </a:solidFill>
              </a:rPr>
              <a:t>Τμήμα Πολιτικών Δημόσιας Υγείας, Σχολή Δημόσιας Υγείας, Πανεπιστήμιο Δυτικής Αττικής</a:t>
            </a:r>
            <a:br>
              <a:rPr lang="el-GR" sz="1200" b="1" dirty="0">
                <a:solidFill>
                  <a:prstClr val="black"/>
                </a:solidFill>
              </a:rPr>
            </a:br>
            <a:r>
              <a:rPr lang="el-GR" sz="1200" b="1" baseline="30000" dirty="0">
                <a:solidFill>
                  <a:prstClr val="black"/>
                </a:solidFill>
              </a:rPr>
              <a:t>2</a:t>
            </a:r>
            <a:r>
              <a:rPr lang="el-GR" sz="1200" b="1" dirty="0">
                <a:solidFill>
                  <a:prstClr val="black"/>
                </a:solidFill>
              </a:rPr>
              <a:t>Τμήμα Ιατρικής, Σχολή Επιστημών Υγείας, Πανεπιστήμιο Θεσσαλίας</a:t>
            </a:r>
            <a:endParaRPr lang="el-GR" sz="1200" b="1" dirty="0"/>
          </a:p>
        </p:txBody>
      </p:sp>
      <p:sp>
        <p:nvSpPr>
          <p:cNvPr id="3" name="Θέση περιεχομένου 2"/>
          <p:cNvSpPr>
            <a:spLocks noGrp="1"/>
          </p:cNvSpPr>
          <p:nvPr>
            <p:ph idx="1"/>
          </p:nvPr>
        </p:nvSpPr>
        <p:spPr>
          <a:xfrm>
            <a:off x="457200" y="1500179"/>
            <a:ext cx="8229600" cy="3094443"/>
          </a:xfrm>
        </p:spPr>
        <p:txBody>
          <a:bodyPr>
            <a:normAutofit fontScale="47500" lnSpcReduction="20000"/>
          </a:bodyPr>
          <a:lstStyle/>
          <a:p>
            <a:pPr marL="0" indent="0" algn="just">
              <a:buNone/>
            </a:pPr>
            <a:r>
              <a:rPr lang="en-US" dirty="0" smtClean="0"/>
              <a:t>     </a:t>
            </a:r>
            <a:r>
              <a:rPr lang="el-GR" dirty="0" smtClean="0"/>
              <a:t>Το σύνδρομο επαγγελματικής εξουθένωσης (ΣΕΕ) αναφέρεται στην σωματική, ψυχική και συναισθηματική εξάντληση που προκαλείται από το στρες της εργασίας. Αποτελεί μία σύνθετη έννοια που επηρεάζεται από μία σειρά διαφορετικών παραγόντων. Η αιτία της εξουθένωσης είναι </a:t>
            </a:r>
            <a:r>
              <a:rPr lang="el-GR" dirty="0" err="1" smtClean="0"/>
              <a:t>πολυπαραγοντική</a:t>
            </a:r>
            <a:r>
              <a:rPr lang="el-GR" dirty="0" smtClean="0"/>
              <a:t> με τα περισσότερα θεωρητικά μοντέλα να προσπαθούν να ερμηνεύσουν το ΣΕΕ υπό το πρίσμα μιας δυναμικής αλληλεπίδρασης μεταξύ ατόμου και περιβάλλοντος. Στη διάρκεια της πανδημίας covid19 πληθώρα μελετών πραγματοποιήθηκαν για τη μελέτη του ΣΕΕ κυρίως σε επαγγελματίες υγείας.</a:t>
            </a:r>
            <a:endParaRPr lang="en-US" dirty="0" smtClean="0"/>
          </a:p>
          <a:p>
            <a:pPr marL="0" indent="0" algn="just">
              <a:buNone/>
            </a:pPr>
            <a:endParaRPr lang="el-GR" dirty="0" smtClean="0"/>
          </a:p>
          <a:p>
            <a:pPr marL="0" indent="0" algn="just">
              <a:buNone/>
            </a:pPr>
            <a:r>
              <a:rPr lang="en-US" dirty="0" smtClean="0"/>
              <a:t>     </a:t>
            </a:r>
            <a:r>
              <a:rPr lang="el-GR" dirty="0" smtClean="0"/>
              <a:t>Προκειμένου να μελετηθεί το φαινόμενο της εξουθένωσης και κυρίως να γίνει η πρόληψη του συνδρόμου στους εργαζόμενους κατασκευάστηκαν εργαλεία μέτρησης του φαινομένου αυτού. Η πλειονότητα των εργαλείων που αξιολογούν την επαγγελματική εξουθένωση είναι κλίμακες </a:t>
            </a:r>
            <a:r>
              <a:rPr lang="el-GR" dirty="0" err="1" smtClean="0"/>
              <a:t>αυτοαξιολόγησης</a:t>
            </a:r>
            <a:r>
              <a:rPr lang="el-GR" dirty="0" smtClean="0"/>
              <a:t> – με ότι συνεπάγεται για την επικύρωση των αποτελεσμάτων όταν χρησιμοποιούνται αποκλειστικά κλίμακες </a:t>
            </a:r>
            <a:r>
              <a:rPr lang="el-GR" dirty="0" err="1" smtClean="0"/>
              <a:t>αυτοαξιολόγησης</a:t>
            </a:r>
            <a:r>
              <a:rPr lang="el-GR" dirty="0" smtClean="0"/>
              <a:t>. Τα πιο συχνά χρησιμοποιούμενα  εργαλεία μέτρησης του ΣΕΕ είναι:</a:t>
            </a:r>
          </a:p>
          <a:p>
            <a:endParaRPr lang="el-GR" sz="2900" dirty="0"/>
          </a:p>
        </p:txBody>
      </p:sp>
      <p:sp>
        <p:nvSpPr>
          <p:cNvPr id="4" name="Θέση αριθμού διαφάνειας 3"/>
          <p:cNvSpPr>
            <a:spLocks noGrp="1"/>
          </p:cNvSpPr>
          <p:nvPr>
            <p:ph type="sldNum" sz="quarter" idx="12"/>
          </p:nvPr>
        </p:nvSpPr>
        <p:spPr/>
        <p:txBody>
          <a:bodyPr/>
          <a:lstStyle/>
          <a:p>
            <a:fld id="{C48DE33F-9563-4E0F-873A-A0037799F0B1}" type="slidenum">
              <a:rPr lang="el-GR" smtClean="0"/>
              <a:pPr/>
              <a:t>1</a:t>
            </a:fld>
            <a:endParaRPr lang="el-GR"/>
          </a:p>
        </p:txBody>
      </p:sp>
    </p:spTree>
    <p:extLst>
      <p:ext uri="{BB962C8B-B14F-4D97-AF65-F5344CB8AC3E}">
        <p14:creationId xmlns:p14="http://schemas.microsoft.com/office/powerpoint/2010/main" xmlns="" val="459431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pPr algn="l"/>
            <a:r>
              <a:rPr lang="el-GR" sz="1200" b="1" dirty="0">
                <a:solidFill>
                  <a:prstClr val="black"/>
                </a:solidFill>
              </a:rPr>
              <a:t>ΚΛΙΜΑΚΕΣ ΜΕΤΡΗΣΗΣ ΣΥΝΔΡΟΜΟΥ ΕΠΑΓΓΕΛΜΑΤΙΚΗΣ ΕΞΟΥΘΕΝΩΣΗΣ: ΙΔΙΑΙΤΕΡΟΤΗΤΕΣ – ΔΙΑΦΟΡΟΠΟΙΗΣΕΙΣ, Η ΣΗΜΑΣΙΑ ΤΟΥΣ ΣΕ ΚΑΙΡΟ ΠΑΝΔΗΜΙΑΣ eP44</a:t>
            </a:r>
            <a:r>
              <a:rPr lang="en-US" sz="1200" b="1" dirty="0">
                <a:solidFill>
                  <a:prstClr val="black"/>
                </a:solidFill>
              </a:rPr>
              <a:t/>
            </a:r>
            <a:br>
              <a:rPr lang="en-US" sz="1200" b="1" dirty="0">
                <a:solidFill>
                  <a:prstClr val="black"/>
                </a:solidFill>
              </a:rPr>
            </a:br>
            <a:r>
              <a:rPr lang="el-GR" sz="1200" b="1" dirty="0">
                <a:solidFill>
                  <a:prstClr val="black"/>
                </a:solidFill>
              </a:rPr>
              <a:t/>
            </a:r>
            <a:br>
              <a:rPr lang="el-GR" sz="1200" b="1" dirty="0">
                <a:solidFill>
                  <a:prstClr val="black"/>
                </a:solidFill>
              </a:rPr>
            </a:br>
            <a:r>
              <a:rPr lang="el-GR" sz="1200" b="1" u="sng" dirty="0" err="1">
                <a:solidFill>
                  <a:prstClr val="black"/>
                </a:solidFill>
              </a:rPr>
              <a:t>Καραΐσκος</a:t>
            </a:r>
            <a:r>
              <a:rPr lang="el-GR" sz="1200" b="1" u="sng" dirty="0">
                <a:solidFill>
                  <a:prstClr val="black"/>
                </a:solidFill>
              </a:rPr>
              <a:t> Χρήστος</a:t>
            </a:r>
            <a:r>
              <a:rPr lang="el-GR" sz="1200" b="1" u="sng" baseline="30000" dirty="0">
                <a:solidFill>
                  <a:prstClr val="black"/>
                </a:solidFill>
              </a:rPr>
              <a:t>1</a:t>
            </a:r>
            <a:r>
              <a:rPr lang="el-GR" sz="1200" b="1" dirty="0">
                <a:solidFill>
                  <a:prstClr val="black"/>
                </a:solidFill>
              </a:rPr>
              <a:t>, Ντουνιάς Γεώργιος</a:t>
            </a:r>
            <a:r>
              <a:rPr lang="el-GR" sz="1200" b="1" baseline="30000" dirty="0">
                <a:solidFill>
                  <a:prstClr val="black"/>
                </a:solidFill>
              </a:rPr>
              <a:t>1</a:t>
            </a:r>
            <a:r>
              <a:rPr lang="el-GR" sz="1200" b="1" dirty="0">
                <a:solidFill>
                  <a:prstClr val="black"/>
                </a:solidFill>
              </a:rPr>
              <a:t>, </a:t>
            </a:r>
            <a:r>
              <a:rPr lang="el-GR" sz="1200" b="1" dirty="0" err="1">
                <a:solidFill>
                  <a:prstClr val="black"/>
                </a:solidFill>
              </a:rPr>
              <a:t>Ραχιώτης</a:t>
            </a:r>
            <a:r>
              <a:rPr lang="el-GR" sz="1200" b="1" dirty="0">
                <a:solidFill>
                  <a:prstClr val="black"/>
                </a:solidFill>
              </a:rPr>
              <a:t> Γεώργιος</a:t>
            </a:r>
            <a:r>
              <a:rPr lang="el-GR" sz="1200" b="1" baseline="30000" dirty="0">
                <a:solidFill>
                  <a:prstClr val="black"/>
                </a:solidFill>
              </a:rPr>
              <a:t>2</a:t>
            </a:r>
            <a:r>
              <a:rPr lang="el-GR" sz="1200" b="1" dirty="0">
                <a:solidFill>
                  <a:prstClr val="black"/>
                </a:solidFill>
              </a:rPr>
              <a:t>, </a:t>
            </a:r>
            <a:r>
              <a:rPr lang="el-GR" sz="1200" b="1" dirty="0" err="1">
                <a:solidFill>
                  <a:prstClr val="black"/>
                </a:solidFill>
              </a:rPr>
              <a:t>Κικεμένη</a:t>
            </a:r>
            <a:r>
              <a:rPr lang="el-GR" sz="1200" b="1" dirty="0">
                <a:solidFill>
                  <a:prstClr val="black"/>
                </a:solidFill>
              </a:rPr>
              <a:t> Αναστασία</a:t>
            </a:r>
            <a:r>
              <a:rPr lang="el-GR" sz="1200" b="1" baseline="30000" dirty="0">
                <a:solidFill>
                  <a:prstClr val="black"/>
                </a:solidFill>
              </a:rPr>
              <a:t>1</a:t>
            </a:r>
            <a:r>
              <a:rPr lang="el-GR" sz="1200" b="1" dirty="0">
                <a:solidFill>
                  <a:prstClr val="black"/>
                </a:solidFill>
              </a:rPr>
              <a:t/>
            </a:r>
            <a:br>
              <a:rPr lang="el-GR" sz="1200" b="1" dirty="0">
                <a:solidFill>
                  <a:prstClr val="black"/>
                </a:solidFill>
              </a:rPr>
            </a:br>
            <a:r>
              <a:rPr lang="el-GR" sz="1200" b="1" baseline="30000" dirty="0">
                <a:solidFill>
                  <a:prstClr val="black"/>
                </a:solidFill>
              </a:rPr>
              <a:t>1</a:t>
            </a:r>
            <a:r>
              <a:rPr lang="el-GR" sz="1200" b="1" dirty="0">
                <a:solidFill>
                  <a:prstClr val="black"/>
                </a:solidFill>
              </a:rPr>
              <a:t>Τμήμα Πολιτικών Δημόσιας Υγείας, Σχολή Δημόσιας Υγείας, Πανεπιστήμιο Δυτικής Αττικής</a:t>
            </a:r>
            <a:br>
              <a:rPr lang="el-GR" sz="1200" b="1" dirty="0">
                <a:solidFill>
                  <a:prstClr val="black"/>
                </a:solidFill>
              </a:rPr>
            </a:br>
            <a:r>
              <a:rPr lang="el-GR" sz="1200" b="1" baseline="30000" dirty="0">
                <a:solidFill>
                  <a:prstClr val="black"/>
                </a:solidFill>
              </a:rPr>
              <a:t>2</a:t>
            </a:r>
            <a:r>
              <a:rPr lang="el-GR" sz="1200" b="1" dirty="0">
                <a:solidFill>
                  <a:prstClr val="black"/>
                </a:solidFill>
              </a:rPr>
              <a:t>Τμήμα Ιατρικής, Σχολή Επιστημών Υγείας, Πανεπιστήμιο Θεσσαλίας</a:t>
            </a:r>
            <a:endParaRPr lang="el-GR" sz="1200" b="1" dirty="0"/>
          </a:p>
        </p:txBody>
      </p:sp>
      <p:sp>
        <p:nvSpPr>
          <p:cNvPr id="3" name="Θέση περιεχομένου 2"/>
          <p:cNvSpPr>
            <a:spLocks noGrp="1"/>
          </p:cNvSpPr>
          <p:nvPr>
            <p:ph idx="1"/>
          </p:nvPr>
        </p:nvSpPr>
        <p:spPr>
          <a:xfrm>
            <a:off x="457200" y="1500179"/>
            <a:ext cx="8229600" cy="3094443"/>
          </a:xfrm>
        </p:spPr>
        <p:txBody>
          <a:bodyPr>
            <a:normAutofit fontScale="77500" lnSpcReduction="20000"/>
          </a:bodyPr>
          <a:lstStyle/>
          <a:p>
            <a:pPr algn="just"/>
            <a:r>
              <a:rPr lang="el-GR" sz="1900" b="1" dirty="0" smtClean="0"/>
              <a:t>Κλίμακα Εξουθένωσης </a:t>
            </a:r>
            <a:r>
              <a:rPr lang="el-GR" sz="1900" b="1" dirty="0" err="1" smtClean="0"/>
              <a:t>Maslach</a:t>
            </a:r>
            <a:r>
              <a:rPr lang="el-GR" sz="1900" b="1" dirty="0" smtClean="0"/>
              <a:t> (MBI): </a:t>
            </a:r>
            <a:r>
              <a:rPr lang="el-GR" sz="1900" dirty="0" smtClean="0"/>
              <a:t>Πρόκειται για το πρώτο και πλέον διαδεδομένο εργαλείο μέτρησης της επαγγελματικής εξουθένωσης. Το MBI επικεντρώθηκε αρχικά σε επαγγελματίες παροχής ανθρώπινων υπηρεσιών. Η κλίμακα συνθέτει 22 συμπτώματα τα οποία σχετίζονται με την επαγγελματική εξουθένωση και μετράει τρεις διαστάσεις της εξουθένωσης: τη συναισθηματική εξάντληση, την αποπροσωποποίηση και την έλλειψη προσωπικών επιτευγμάτων. Η κλίμακα συναισθηματικής εξουθένωσης έχει αρκετά καλή αξιοπιστία, ωστόσο η αξιοπιστία είναι προβληματική όσον αφορά την αποπροσωποποίηση και την κλίμακα προσωπικής ολοκλήρωσης.</a:t>
            </a:r>
            <a:endParaRPr lang="en-US" sz="1900" dirty="0" smtClean="0"/>
          </a:p>
          <a:p>
            <a:pPr algn="just"/>
            <a:r>
              <a:rPr lang="el-GR" sz="1900" b="1" dirty="0"/>
              <a:t>Κλίμακα Εξουθένωσης </a:t>
            </a:r>
            <a:r>
              <a:rPr lang="el-GR" sz="1900" b="1" dirty="0" err="1"/>
              <a:t>Shirom</a:t>
            </a:r>
            <a:r>
              <a:rPr lang="el-GR" sz="1900" b="1" dirty="0"/>
              <a:t>-</a:t>
            </a:r>
            <a:r>
              <a:rPr lang="el-GR" sz="1900" b="1" dirty="0" err="1"/>
              <a:t>Melamed</a:t>
            </a:r>
            <a:r>
              <a:rPr lang="el-GR" sz="1900" b="1" dirty="0"/>
              <a:t> (SMBM):</a:t>
            </a:r>
            <a:r>
              <a:rPr lang="el-GR" sz="1900" dirty="0"/>
              <a:t> Η εξάντληση προσεγγίζεται σε τρεις </a:t>
            </a:r>
            <a:r>
              <a:rPr lang="el-GR" sz="1900" dirty="0" err="1"/>
              <a:t>υποκλίμακες</a:t>
            </a:r>
            <a:r>
              <a:rPr lang="el-GR" sz="1900" dirty="0"/>
              <a:t>: Σωματική κόπωση, γνωστική αδυναμία και συναισθηματική εξάντληση.</a:t>
            </a:r>
          </a:p>
          <a:p>
            <a:pPr algn="just"/>
            <a:r>
              <a:rPr lang="el-GR" sz="1900" b="1" dirty="0"/>
              <a:t>Η μέθοδος εκτίμησης επαγγελματικής εξουθένωσης της Κοπεγχάγης (CBI): </a:t>
            </a:r>
            <a:r>
              <a:rPr lang="el-GR" sz="1900" dirty="0"/>
              <a:t>Αναπτύχθηκε με αρχικό στόχο τη διόρθωση συγκεκριμένων αδυναμιών του ΜΒΙ.  Το ΜΒΙ μετράει την εξουθένωση βάσει τριών παραμέτρων, οι οποίες θεωρούνται ως τα βασικότερα χαρακτηριστικά της εξουθένωσης (συναισθηματική εξάντληση, αποπροσωποποίηση έλλειψη προσωπικών επιτευγμάτων). Ωστόσο, οι δημιουργοί του CBI θεωρούν πως οι συγκεκριμένες παράμετροι δεν είναι χαρακτηριστικά της εξουθένωσης, αλλά αποτελέσματά αυτής.</a:t>
            </a:r>
          </a:p>
          <a:p>
            <a:endParaRPr lang="el-GR" sz="1800" dirty="0"/>
          </a:p>
        </p:txBody>
      </p:sp>
      <p:sp>
        <p:nvSpPr>
          <p:cNvPr id="4" name="Θέση αριθμού διαφάνειας 3"/>
          <p:cNvSpPr>
            <a:spLocks noGrp="1"/>
          </p:cNvSpPr>
          <p:nvPr>
            <p:ph type="sldNum" sz="quarter" idx="12"/>
          </p:nvPr>
        </p:nvSpPr>
        <p:spPr/>
        <p:txBody>
          <a:bodyPr/>
          <a:lstStyle/>
          <a:p>
            <a:fld id="{C48DE33F-9563-4E0F-873A-A0037799F0B1}" type="slidenum">
              <a:rPr lang="el-GR" smtClean="0"/>
              <a:pPr/>
              <a:t>2</a:t>
            </a:fld>
            <a:endParaRPr lang="el-GR"/>
          </a:p>
        </p:txBody>
      </p:sp>
    </p:spTree>
    <p:extLst>
      <p:ext uri="{BB962C8B-B14F-4D97-AF65-F5344CB8AC3E}">
        <p14:creationId xmlns:p14="http://schemas.microsoft.com/office/powerpoint/2010/main" xmlns="" val="1414497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pPr algn="l"/>
            <a:r>
              <a:rPr lang="el-GR" sz="1200" b="1" dirty="0">
                <a:solidFill>
                  <a:prstClr val="black"/>
                </a:solidFill>
              </a:rPr>
              <a:t>ΚΛΙΜΑΚΕΣ ΜΕΤΡΗΣΗΣ ΣΥΝΔΡΟΜΟΥ ΕΠΑΓΓΕΛΜΑΤΙΚΗΣ ΕΞΟΥΘΕΝΩΣΗΣ: ΙΔΙΑΙΤΕΡΟΤΗΤΕΣ – ΔΙΑΦΟΡΟΠΟΙΗΣΕΙΣ, Η ΣΗΜΑΣΙΑ ΤΟΥΣ ΣΕ ΚΑΙΡΟ ΠΑΝΔΗΜΙΑΣ eP44</a:t>
            </a:r>
            <a:r>
              <a:rPr lang="en-US" sz="1200" b="1" dirty="0">
                <a:solidFill>
                  <a:prstClr val="black"/>
                </a:solidFill>
              </a:rPr>
              <a:t/>
            </a:r>
            <a:br>
              <a:rPr lang="en-US" sz="1200" b="1" dirty="0">
                <a:solidFill>
                  <a:prstClr val="black"/>
                </a:solidFill>
              </a:rPr>
            </a:br>
            <a:r>
              <a:rPr lang="el-GR" sz="1200" b="1" dirty="0">
                <a:solidFill>
                  <a:prstClr val="black"/>
                </a:solidFill>
              </a:rPr>
              <a:t/>
            </a:r>
            <a:br>
              <a:rPr lang="el-GR" sz="1200" b="1" dirty="0">
                <a:solidFill>
                  <a:prstClr val="black"/>
                </a:solidFill>
              </a:rPr>
            </a:br>
            <a:r>
              <a:rPr lang="el-GR" sz="1200" b="1" u="sng" dirty="0" err="1">
                <a:solidFill>
                  <a:prstClr val="black"/>
                </a:solidFill>
              </a:rPr>
              <a:t>Καραΐσκος</a:t>
            </a:r>
            <a:r>
              <a:rPr lang="el-GR" sz="1200" b="1" u="sng" dirty="0">
                <a:solidFill>
                  <a:prstClr val="black"/>
                </a:solidFill>
              </a:rPr>
              <a:t> Χρήστος</a:t>
            </a:r>
            <a:r>
              <a:rPr lang="el-GR" sz="1200" b="1" u="sng" baseline="30000" dirty="0">
                <a:solidFill>
                  <a:prstClr val="black"/>
                </a:solidFill>
              </a:rPr>
              <a:t>1</a:t>
            </a:r>
            <a:r>
              <a:rPr lang="el-GR" sz="1200" b="1" dirty="0">
                <a:solidFill>
                  <a:prstClr val="black"/>
                </a:solidFill>
              </a:rPr>
              <a:t>, Ντουνιάς Γεώργιος</a:t>
            </a:r>
            <a:r>
              <a:rPr lang="el-GR" sz="1200" b="1" baseline="30000" dirty="0">
                <a:solidFill>
                  <a:prstClr val="black"/>
                </a:solidFill>
              </a:rPr>
              <a:t>1</a:t>
            </a:r>
            <a:r>
              <a:rPr lang="el-GR" sz="1200" b="1" dirty="0">
                <a:solidFill>
                  <a:prstClr val="black"/>
                </a:solidFill>
              </a:rPr>
              <a:t>, </a:t>
            </a:r>
            <a:r>
              <a:rPr lang="el-GR" sz="1200" b="1" dirty="0" err="1">
                <a:solidFill>
                  <a:prstClr val="black"/>
                </a:solidFill>
              </a:rPr>
              <a:t>Ραχιώτης</a:t>
            </a:r>
            <a:r>
              <a:rPr lang="el-GR" sz="1200" b="1" dirty="0">
                <a:solidFill>
                  <a:prstClr val="black"/>
                </a:solidFill>
              </a:rPr>
              <a:t> Γεώργιος</a:t>
            </a:r>
            <a:r>
              <a:rPr lang="el-GR" sz="1200" b="1" baseline="30000" dirty="0">
                <a:solidFill>
                  <a:prstClr val="black"/>
                </a:solidFill>
              </a:rPr>
              <a:t>2</a:t>
            </a:r>
            <a:r>
              <a:rPr lang="el-GR" sz="1200" b="1" dirty="0">
                <a:solidFill>
                  <a:prstClr val="black"/>
                </a:solidFill>
              </a:rPr>
              <a:t>, </a:t>
            </a:r>
            <a:r>
              <a:rPr lang="el-GR" sz="1200" b="1" dirty="0" err="1">
                <a:solidFill>
                  <a:prstClr val="black"/>
                </a:solidFill>
              </a:rPr>
              <a:t>Κικεμένη</a:t>
            </a:r>
            <a:r>
              <a:rPr lang="el-GR" sz="1200" b="1" dirty="0">
                <a:solidFill>
                  <a:prstClr val="black"/>
                </a:solidFill>
              </a:rPr>
              <a:t> Αναστασία</a:t>
            </a:r>
            <a:r>
              <a:rPr lang="el-GR" sz="1200" b="1" baseline="30000" dirty="0">
                <a:solidFill>
                  <a:prstClr val="black"/>
                </a:solidFill>
              </a:rPr>
              <a:t>1</a:t>
            </a:r>
            <a:r>
              <a:rPr lang="el-GR" sz="1200" b="1" dirty="0">
                <a:solidFill>
                  <a:prstClr val="black"/>
                </a:solidFill>
              </a:rPr>
              <a:t/>
            </a:r>
            <a:br>
              <a:rPr lang="el-GR" sz="1200" b="1" dirty="0">
                <a:solidFill>
                  <a:prstClr val="black"/>
                </a:solidFill>
              </a:rPr>
            </a:br>
            <a:r>
              <a:rPr lang="el-GR" sz="1200" b="1" baseline="30000" dirty="0">
                <a:solidFill>
                  <a:prstClr val="black"/>
                </a:solidFill>
              </a:rPr>
              <a:t>1</a:t>
            </a:r>
            <a:r>
              <a:rPr lang="el-GR" sz="1200" b="1" dirty="0">
                <a:solidFill>
                  <a:prstClr val="black"/>
                </a:solidFill>
              </a:rPr>
              <a:t>Τμήμα Πολιτικών Δημόσιας Υγείας, Σχολή Δημόσιας Υγείας, Πανεπιστήμιο Δυτικής Αττικής</a:t>
            </a:r>
            <a:br>
              <a:rPr lang="el-GR" sz="1200" b="1" dirty="0">
                <a:solidFill>
                  <a:prstClr val="black"/>
                </a:solidFill>
              </a:rPr>
            </a:br>
            <a:r>
              <a:rPr lang="el-GR" sz="1200" b="1" baseline="30000" dirty="0">
                <a:solidFill>
                  <a:prstClr val="black"/>
                </a:solidFill>
              </a:rPr>
              <a:t>2</a:t>
            </a:r>
            <a:r>
              <a:rPr lang="el-GR" sz="1200" b="1" dirty="0">
                <a:solidFill>
                  <a:prstClr val="black"/>
                </a:solidFill>
              </a:rPr>
              <a:t>Τμήμα Ιατρικής, Σχολή Επιστημών Υγείας, Πανεπιστήμιο Θεσσαλίας</a:t>
            </a:r>
            <a:endParaRPr lang="el-GR" sz="1200" b="1" dirty="0"/>
          </a:p>
        </p:txBody>
      </p:sp>
      <p:sp>
        <p:nvSpPr>
          <p:cNvPr id="3" name="Θέση περιεχομένου 2"/>
          <p:cNvSpPr>
            <a:spLocks noGrp="1"/>
          </p:cNvSpPr>
          <p:nvPr>
            <p:ph idx="1"/>
          </p:nvPr>
        </p:nvSpPr>
        <p:spPr>
          <a:xfrm>
            <a:off x="457200" y="1500179"/>
            <a:ext cx="8229600" cy="3094443"/>
          </a:xfrm>
        </p:spPr>
        <p:txBody>
          <a:bodyPr>
            <a:normAutofit fontScale="47500" lnSpcReduction="20000"/>
          </a:bodyPr>
          <a:lstStyle/>
          <a:p>
            <a:pPr algn="just"/>
            <a:r>
              <a:rPr lang="el-GR" b="1" dirty="0" smtClean="0"/>
              <a:t>Κλίμακα μέτρησης εξουθένωσης </a:t>
            </a:r>
            <a:r>
              <a:rPr lang="el-GR" b="1" dirty="0" err="1" smtClean="0"/>
              <a:t>Oldenburg</a:t>
            </a:r>
            <a:r>
              <a:rPr lang="el-GR" b="1" dirty="0" smtClean="0"/>
              <a:t> (OLBI): </a:t>
            </a:r>
            <a:r>
              <a:rPr lang="el-GR" dirty="0" smtClean="0"/>
              <a:t>Αποτελείται από 16 στοιχεία και αξιολογεί τις δύο κύριες διαστάσεις της επαγγελματικής εξουθένωσης: την εξάντληση και την αποδέσμευση από την εργασία. Τα στοιχεία του ερωτηματολογίου OLBI αξιολογούν τα γνωστικά και φυσικά στοιχεία της εξάντλησης σε συνδυασμό με το συναισθηματικό στοιχείο που περιλαμβάνεται στο MBI. Η κλίμακα OLBI δεν περιορίζεται στα επαγγέλματα υγείας, αλλά μπορεί να χρησιμοποιηθεί για τη μέτρηση της εξουθένωσης σε όλους τους εργαζομένους, ανεξάρτητα από το επάγγελμά τους, ενώ αποτελεί το βασικότερο εναλλακτικό εργαλείο του MBI.</a:t>
            </a:r>
            <a:endParaRPr lang="en-US" dirty="0" smtClean="0"/>
          </a:p>
          <a:p>
            <a:pPr marL="0" indent="0">
              <a:buNone/>
            </a:pPr>
            <a:endParaRPr lang="el-GR" dirty="0" smtClean="0"/>
          </a:p>
          <a:p>
            <a:pPr marL="0" indent="0" algn="just">
              <a:buNone/>
            </a:pPr>
            <a:r>
              <a:rPr lang="el-GR" dirty="0" smtClean="0"/>
              <a:t>     Η πολλαπλότητα και η πολυπλοκότητα των εκδηλώσεων </a:t>
            </a:r>
            <a:r>
              <a:rPr lang="en-US" dirty="0" smtClean="0"/>
              <a:t>-</a:t>
            </a:r>
            <a:r>
              <a:rPr lang="el-GR" dirty="0" smtClean="0"/>
              <a:t> συμπτωμάτων σε συνδυασμό με την πληθώρα εργαλείων </a:t>
            </a:r>
            <a:r>
              <a:rPr lang="en-US" dirty="0" smtClean="0"/>
              <a:t>- </a:t>
            </a:r>
            <a:r>
              <a:rPr lang="el-GR" dirty="0" smtClean="0"/>
              <a:t>κλιμάκων </a:t>
            </a:r>
            <a:r>
              <a:rPr lang="en-US" dirty="0" smtClean="0"/>
              <a:t>- </a:t>
            </a:r>
            <a:r>
              <a:rPr lang="el-GR" dirty="0" smtClean="0"/>
              <a:t>καταγραφών μέτρησης, καθιστούν το ΣΕΕ ένα ιδιαίτερο, πολυσύνθετο οργανωτικό πρόβλημα το οποίο χρήζει έγκαιρης αλλά και ορθής αξιολόγησης με τη χρήση κάθε φορά του κατάλληλου εργαλείου μέτρησης σε συνδυασμό και με την ανάπτυξη νέων εργαλείων καταγραφής, όπως τη λήψη τυποποιημένων συνεντεύξεων – ποιοτικών ερευνών.</a:t>
            </a:r>
          </a:p>
          <a:p>
            <a:endParaRPr lang="el-GR" dirty="0"/>
          </a:p>
        </p:txBody>
      </p:sp>
      <p:sp>
        <p:nvSpPr>
          <p:cNvPr id="4" name="Θέση αριθμού διαφάνειας 3"/>
          <p:cNvSpPr>
            <a:spLocks noGrp="1"/>
          </p:cNvSpPr>
          <p:nvPr>
            <p:ph type="sldNum" sz="quarter" idx="12"/>
          </p:nvPr>
        </p:nvSpPr>
        <p:spPr/>
        <p:txBody>
          <a:bodyPr/>
          <a:lstStyle/>
          <a:p>
            <a:fld id="{C48DE33F-9563-4E0F-873A-A0037799F0B1}" type="slidenum">
              <a:rPr lang="el-GR" smtClean="0"/>
              <a:pPr/>
              <a:t>3</a:t>
            </a:fld>
            <a:endParaRPr lang="el-GR"/>
          </a:p>
        </p:txBody>
      </p:sp>
    </p:spTree>
    <p:extLst>
      <p:ext uri="{BB962C8B-B14F-4D97-AF65-F5344CB8AC3E}">
        <p14:creationId xmlns:p14="http://schemas.microsoft.com/office/powerpoint/2010/main" xmlns="" val="3455950386"/>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sisl xmlns:xsi="http://www.w3.org/2001/XMLSchema-instance" xmlns:xsd="http://www.w3.org/2001/XMLSchema" xmlns="http://www.boldonjames.com/2008/01/sie/internal/label" sislVersion="0" policy="940cbaec-014b-4836-b3eb-3eb0858b1a39" origin="userSelected"/>
</file>

<file path=customXml/item2.xml><?xml version="1.0" encoding="utf-8"?>
<WrappedLabelHistory xmlns:xsi="http://www.w3.org/2001/XMLSchema-instance" xmlns:xsd="http://www.w3.org/2001/XMLSchema" xmlns="http://www.boldonjames.com/2016/02/Classifier/internal/wrappedLabelHistory">
  <Value>PD94bWwgdmVyc2lvbj0iMS4wIiBlbmNvZGluZz0idXMtYXNjaWkiPz48bGFiZWxIaXN0b3J5IHhtbG5zOnhzaT0iaHR0cDovL3d3dy53My5vcmcvMjAwMS9YTUxTY2hlbWEtaW5zdGFuY2UiIHhtbG5zOnhzZD0iaHR0cDovL3d3dy53My5vcmcvMjAwMS9YTUxTY2hlbWEiIHhtbG5zPSJodHRwOi8vd3d3LmJvbGRvbmphbWVzLmNvbS8yMDE2LzAyL0NsYXNzaWZpZXIvaW50ZXJuYWwvbGFiZWxIaXN0b3J5Ij48aXRlbT48c2lzbCBzaXNsVmVyc2lvbj0iMCIgcG9saWN5PSI5NDBjYmFlYy0wMTRiLTQ4MzYtYjNlYi0zZWIwODU4YjFhMzkiIG9yaWdpbj0iZGVmYXVsdFZhbHVlIiAvPjxVc2VyTmFtZT5DRU5UUkFMLURPTUFJTlxja2FyYWlzazwvVXNlck5hbWU+PERhdGVUaW1lPjgvMi8yMDIyIDEyOjQ5OjQ1ICYjeDNCQzsmI3gzQkM7PC9EYXRlVGltZT48TGFiZWxTdHJpbmc+VGhpcyBpdGVtIGhhcyBubyBjbGFzc2lmaWNhdGlvbjwvTGFiZWxTdHJpbmc+PC9pdGVtPjwvbGFiZWxIaXN0b3J5Pg==</Value>
</WrappedLabelHistory>
</file>

<file path=customXml/itemProps1.xml><?xml version="1.0" encoding="utf-8"?>
<ds:datastoreItem xmlns:ds="http://schemas.openxmlformats.org/officeDocument/2006/customXml" ds:itemID="{BF5C90D7-7366-4A7A-A772-BD4E61FC0E06}">
  <ds:schemaRefs>
    <ds:schemaRef ds:uri="http://www.w3.org/2001/XMLSchema"/>
    <ds:schemaRef ds:uri="http://www.boldonjames.com/2008/01/sie/internal/label"/>
  </ds:schemaRefs>
</ds:datastoreItem>
</file>

<file path=customXml/itemProps2.xml><?xml version="1.0" encoding="utf-8"?>
<ds:datastoreItem xmlns:ds="http://schemas.openxmlformats.org/officeDocument/2006/customXml" ds:itemID="{A003A5AA-5AA6-416C-9F31-9D8E0FC01E43}">
  <ds:schemaRefs>
    <ds:schemaRef ds:uri="http://www.w3.org/2001/XMLSchema"/>
    <ds:schemaRef ds:uri="http://www.boldonjames.com/2016/02/Classifier/internal/wrappedLabelHistory"/>
  </ds:schemaRefs>
</ds:datastoreItem>
</file>

<file path=docProps/app.xml><?xml version="1.0" encoding="utf-8"?>
<Properties xmlns="http://schemas.openxmlformats.org/officeDocument/2006/extended-properties" xmlns:vt="http://schemas.openxmlformats.org/officeDocument/2006/docPropsVTypes">
  <TotalTime>18</TotalTime>
  <Words>535</Words>
  <Application>Microsoft Office PowerPoint</Application>
  <PresentationFormat>Προβολή στην οθόνη (16:9)</PresentationFormat>
  <Paragraphs>18</Paragraphs>
  <Slides>3</Slides>
  <Notes>3</Notes>
  <HiddenSlides>0</HiddenSlides>
  <MMClips>0</MMClips>
  <ScaleCrop>false</ScaleCrop>
  <HeadingPairs>
    <vt:vector size="4" baseType="variant">
      <vt:variant>
        <vt:lpstr>Θέμα</vt:lpstr>
      </vt:variant>
      <vt:variant>
        <vt:i4>1</vt:i4>
      </vt:variant>
      <vt:variant>
        <vt:lpstr>Τίτλοι διαφανειών</vt:lpstr>
      </vt:variant>
      <vt:variant>
        <vt:i4>3</vt:i4>
      </vt:variant>
    </vt:vector>
  </HeadingPairs>
  <TitlesOfParts>
    <vt:vector size="4" baseType="lpstr">
      <vt:lpstr>Θέμα του Office</vt:lpstr>
      <vt:lpstr>ΚΛΙΜΑΚΕΣ ΜΕΤΡΗΣΗΣ ΣΥΝΔΡΟΜΟΥ ΕΠΑΓΓΕΛΜΑΤΙΚΗΣ ΕΞΟΥΘΕΝΩΣΗΣ: ΙΔΙΑΙΤΕΡΟΤΗΤΕΣ – ΔΙΑΦΟΡΟΠΟΙΗΣΕΙΣ, Η ΣΗΜΑΣΙΑ ΤΟΥΣ ΣΕ ΚΑΙΡΟ ΠΑΝΔΗΜΙΑΣ eP44  Καραΐσκος Χρήστος1, Ντουνιάς Γεώργιος1, Ραχιώτης Γεώργιος2, Κικεμένη Αναστασία1 1Τμήμα Πολιτικών Δημόσιας Υγείας, Σχολή Δημόσιας Υγείας, Πανεπιστήμιο Δυτικής Αττικής 2Τμήμα Ιατρικής, Σχολή Επιστημών Υγείας, Πανεπιστήμιο Θεσσαλίας</vt:lpstr>
      <vt:lpstr>ΚΛΙΜΑΚΕΣ ΜΕΤΡΗΣΗΣ ΣΥΝΔΡΟΜΟΥ ΕΠΑΓΓΕΛΜΑΤΙΚΗΣ ΕΞΟΥΘΕΝΩΣΗΣ: ΙΔΙΑΙΤΕΡΟΤΗΤΕΣ – ΔΙΑΦΟΡΟΠΟΙΗΣΕΙΣ, Η ΣΗΜΑΣΙΑ ΤΟΥΣ ΣΕ ΚΑΙΡΟ ΠΑΝΔΗΜΙΑΣ eP44  Καραΐσκος Χρήστος1, Ντουνιάς Γεώργιος1, Ραχιώτης Γεώργιος2, Κικεμένη Αναστασία1 1Τμήμα Πολιτικών Δημόσιας Υγείας, Σχολή Δημόσιας Υγείας, Πανεπιστήμιο Δυτικής Αττικής 2Τμήμα Ιατρικής, Σχολή Επιστημών Υγείας, Πανεπιστήμιο Θεσσαλίας</vt:lpstr>
      <vt:lpstr>ΚΛΙΜΑΚΕΣ ΜΕΤΡΗΣΗΣ ΣΥΝΔΡΟΜΟΥ ΕΠΑΓΓΕΛΜΑΤΙΚΗΣ ΕΞΟΥΘΕΝΩΣΗΣ: ΙΔΙΑΙΤΕΡΟΤΗΤΕΣ – ΔΙΑΦΟΡΟΠΟΙΗΣΕΙΣ, Η ΣΗΜΑΣΙΑ ΤΟΥΣ ΣΕ ΚΑΙΡΟ ΠΑΝΔΗΜΙΑΣ eP44  Καραΐσκος Χρήστος1, Ντουνιάς Γεώργιος1, Ραχιώτης Γεώργιος2, Κικεμένη Αναστασία1 1Τμήμα Πολιτικών Δημόσιας Υγείας, Σχολή Δημόσιας Υγείας, Πανεπιστήμιο Δυτικής Αττικής 2Τμήμα Ιατρικής, Σχολή Επιστημών Υγείας, Πανεπιστήμιο Θεσσαλίας</vt:lpstr>
    </vt:vector>
  </TitlesOfParts>
  <Company>OTE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ΚΛΙΜΑΚΕΣ ΜΕΤΡΗΣΗΣ ΣΥΝΔΡΟΜΟΥ ΕΠΑΓΓΕΛΜΑΤΙΚΗΣ ΕΞΟΥΘΕΝΩΣΗΣ: ΙΔΙΑΙΤΕΡΟΤΗΤΕΣ – ΔΙΑΦΟΡΟΠΟΙΗΣΕΙΣ, Η ΣΗΜΑΣΙΑ ΤΟΥΣ ΣΕ ΚΑΙΡΟ ΠΑΝΔΗΜΙΑΣ eP44  Καραΐσκος Χρήστος1, Ντουνιάς Γεώργιος1, Ραχιώτης Γεώργιος2, Κικεμένη Αναστασία1 1Τμήμα Πολιτικών Δημόσιας Υγείας, Σχολή Δημόσιας Υγείας, Πανεπιστήμιο Δυτικής Αττικής 2Τμήμα Ιατρικής, Σχολή Επιστημών Υγείας, Πανεπιστήμιο Θεσσαλίας</dc:title>
  <dc:creator>Karaiskos Christos</dc:creator>
  <cp:lastModifiedBy>Χρήστης των Windows</cp:lastModifiedBy>
  <cp:revision>4</cp:revision>
  <dcterms:created xsi:type="dcterms:W3CDTF">2022-02-08T12:36:11Z</dcterms:created>
  <dcterms:modified xsi:type="dcterms:W3CDTF">2022-02-09T07:17:46Z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ec32086a-856d-444d-bbbd-19187ea9f89c</vt:lpwstr>
  </property>
  <property fmtid="{D5CDD505-2E9C-101B-9397-08002B2CF9AE}" pid="3" name="bjDocumentSecurityLabel">
    <vt:lpwstr>This item has no classification</vt:lpwstr>
  </property>
  <property fmtid="{D5CDD505-2E9C-101B-9397-08002B2CF9AE}" pid="4" name="bjSaver">
    <vt:lpwstr>PDDsmv0I2/AEpIIuVjit9NsEW1jV1mNR</vt:lpwstr>
  </property>
  <property fmtid="{D5CDD505-2E9C-101B-9397-08002B2CF9AE}" pid="5" name="bjLabelHistoryID">
    <vt:lpwstr>{A003A5AA-5AA6-416C-9F31-9D8E0FC01E43}</vt:lpwstr>
  </property>
</Properties>
</file>