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A338A97-0DC0-45EF-92AF-5DB9E89AFF99}" type="datetimeFigureOut">
              <a:rPr lang="el-GR" smtClean="0"/>
              <a:pPr/>
              <a:t>13/2/2022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0BB21D-361A-4BB4-AA29-2B6580CEBA8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338A97-0DC0-45EF-92AF-5DB9E89AFF99}" type="datetimeFigureOut">
              <a:rPr lang="el-GR" smtClean="0"/>
              <a:pPr/>
              <a:t>13/2/2022</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30BB21D-361A-4BB4-AA29-2B6580CEBA8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251520" y="627534"/>
          <a:ext cx="8496944" cy="1188132"/>
        </p:xfrm>
        <a:graphic>
          <a:graphicData uri="http://schemas.openxmlformats.org/drawingml/2006/table">
            <a:tbl>
              <a:tblPr/>
              <a:tblGrid>
                <a:gridCol w="8496944"/>
              </a:tblGrid>
              <a:tr h="11881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500" b="1" kern="1200" dirty="0" smtClean="0">
                          <a:solidFill>
                            <a:schemeClr val="tx1"/>
                          </a:solidFill>
                          <a:latin typeface="Arial" pitchFamily="34" charset="0"/>
                          <a:ea typeface="+mn-ea"/>
                          <a:cs typeface="Arial" pitchFamily="34" charset="0"/>
                        </a:rPr>
                        <a:t>ΑΠΟΤΥΠΩΣΗ ΤΩΝ ΔΡΑΣΕΩΝ ΤΟΥ ΓΕΝΙΚΟΥ ΟΓΚΟΛΟΓΙΚΟΥ ΝΟΣΟΚΟΜΕΙΟΥ ΚΗΦΙΣΙΑΣ «ΟΙ ΑΓΙΟΙ ΑΝΑΡΓΥΡΟΙ» ΓΙΑ ΤΗΝ ΑΝΤΙΜΕΤΩΠΙΣΗ ΤΗΣ ΠΑΝΔΗΜΙΑΣ </a:t>
                      </a:r>
                      <a:r>
                        <a:rPr lang="en-US" sz="1500" b="1" kern="1200" dirty="0" smtClean="0">
                          <a:solidFill>
                            <a:schemeClr val="tx1"/>
                          </a:solidFill>
                          <a:latin typeface="Arial" pitchFamily="34" charset="0"/>
                          <a:ea typeface="+mn-ea"/>
                          <a:cs typeface="Arial" pitchFamily="34" charset="0"/>
                        </a:rPr>
                        <a:t>COVID</a:t>
                      </a:r>
                      <a:r>
                        <a:rPr lang="el-GR" sz="1500" b="1" kern="1200" dirty="0" smtClean="0">
                          <a:solidFill>
                            <a:schemeClr val="tx1"/>
                          </a:solidFill>
                          <a:latin typeface="Arial" pitchFamily="34" charset="0"/>
                          <a:ea typeface="+mn-ea"/>
                          <a:cs typeface="Arial" pitchFamily="34" charset="0"/>
                        </a:rPr>
                        <a:t>-19</a:t>
                      </a:r>
                      <a:endParaRPr lang="el-GR" sz="1500" kern="1200" dirty="0" smtClean="0">
                        <a:solidFill>
                          <a:schemeClr val="tx1"/>
                        </a:solidFill>
                        <a:latin typeface="Arial" pitchFamily="34" charset="0"/>
                        <a:ea typeface="+mn-ea"/>
                        <a:cs typeface="Arial" pitchFamily="34" charset="0"/>
                      </a:endParaRPr>
                    </a:p>
                    <a:p>
                      <a:endParaRPr lang="el-GR" sz="1400" dirty="0"/>
                    </a:p>
                  </a:txBody>
                  <a:tcPr marT="34290" marB="3429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 name="3 - Πίνακας"/>
          <p:cNvGraphicFramePr>
            <a:graphicFrameLocks noGrp="1"/>
          </p:cNvGraphicFramePr>
          <p:nvPr/>
        </p:nvGraphicFramePr>
        <p:xfrm>
          <a:off x="179512" y="1977685"/>
          <a:ext cx="8640960" cy="1350150"/>
        </p:xfrm>
        <a:graphic>
          <a:graphicData uri="http://schemas.openxmlformats.org/drawingml/2006/table">
            <a:tbl>
              <a:tblPr/>
              <a:tblGrid>
                <a:gridCol w="8640960"/>
              </a:tblGrid>
              <a:tr h="1350150">
                <a:tc>
                  <a:txBody>
                    <a:bodyPr/>
                    <a:lstStyle/>
                    <a:p>
                      <a:pPr algn="just"/>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Ροκανά</a:t>
                      </a:r>
                      <a:r>
                        <a:rPr lang="el-GR" sz="1500" kern="1200" dirty="0" smtClean="0">
                          <a:solidFill>
                            <a:schemeClr val="tx1"/>
                          </a:solidFill>
                          <a:latin typeface="Arial" pitchFamily="34" charset="0"/>
                          <a:ea typeface="+mn-ea"/>
                          <a:cs typeface="Arial" pitchFamily="34" charset="0"/>
                        </a:rPr>
                        <a:t> Γεωργία </a:t>
                      </a:r>
                      <a:r>
                        <a:rPr lang="el-GR" sz="1500" kern="1200" baseline="30000" dirty="0" smtClean="0">
                          <a:solidFill>
                            <a:schemeClr val="tx1"/>
                          </a:solidFill>
                          <a:latin typeface="Arial" pitchFamily="34" charset="0"/>
                          <a:ea typeface="+mn-ea"/>
                          <a:cs typeface="Arial" pitchFamily="34" charset="0"/>
                        </a:rPr>
                        <a:t>1</a:t>
                      </a:r>
                      <a:r>
                        <a:rPr lang="el-GR" sz="1500" kern="1200" dirty="0" smtClean="0">
                          <a:solidFill>
                            <a:schemeClr val="tx1"/>
                          </a:solidFill>
                          <a:latin typeface="Arial" pitchFamily="34" charset="0"/>
                          <a:ea typeface="+mn-ea"/>
                          <a:cs typeface="Arial" pitchFamily="34" charset="0"/>
                        </a:rPr>
                        <a:t> , </a:t>
                      </a:r>
                      <a:r>
                        <a:rPr lang="el-GR" sz="1500" kern="1200" dirty="0" err="1" smtClean="0">
                          <a:solidFill>
                            <a:schemeClr val="tx1"/>
                          </a:solidFill>
                          <a:latin typeface="Arial" pitchFamily="34" charset="0"/>
                          <a:ea typeface="+mn-ea"/>
                          <a:cs typeface="Arial" pitchFamily="34" charset="0"/>
                        </a:rPr>
                        <a:t>Κυρανούδη</a:t>
                      </a:r>
                      <a:r>
                        <a:rPr lang="el-GR" sz="1500" kern="1200" dirty="0" smtClean="0">
                          <a:solidFill>
                            <a:schemeClr val="tx1"/>
                          </a:solidFill>
                          <a:latin typeface="Arial" pitchFamily="34" charset="0"/>
                          <a:ea typeface="+mn-ea"/>
                          <a:cs typeface="Arial" pitchFamily="34" charset="0"/>
                        </a:rPr>
                        <a:t> Αγγελική </a:t>
                      </a:r>
                      <a:r>
                        <a:rPr lang="el-GR" sz="1500" kern="1200" baseline="30000" dirty="0" smtClean="0">
                          <a:solidFill>
                            <a:schemeClr val="tx1"/>
                          </a:solidFill>
                          <a:latin typeface="Arial" pitchFamily="34" charset="0"/>
                          <a:ea typeface="+mn-ea"/>
                          <a:cs typeface="Arial" pitchFamily="34" charset="0"/>
                        </a:rPr>
                        <a:t>2</a:t>
                      </a:r>
                      <a:r>
                        <a:rPr lang="el-GR" sz="1500" kern="1200" dirty="0" smtClean="0">
                          <a:solidFill>
                            <a:schemeClr val="tx1"/>
                          </a:solidFill>
                          <a:latin typeface="Arial" pitchFamily="34" charset="0"/>
                          <a:ea typeface="+mn-ea"/>
                          <a:cs typeface="Arial" pitchFamily="34" charset="0"/>
                        </a:rPr>
                        <a:t> , </a:t>
                      </a:r>
                      <a:r>
                        <a:rPr lang="el-GR" sz="1500" u="sng" kern="1200" dirty="0" err="1" smtClean="0">
                          <a:solidFill>
                            <a:schemeClr val="tx1"/>
                          </a:solidFill>
                          <a:latin typeface="Arial" pitchFamily="34" charset="0"/>
                          <a:ea typeface="+mn-ea"/>
                          <a:cs typeface="Arial" pitchFamily="34" charset="0"/>
                        </a:rPr>
                        <a:t>Γαλαζούλα</a:t>
                      </a:r>
                      <a:r>
                        <a:rPr lang="el-GR" sz="1500" u="sng" kern="1200" dirty="0" smtClean="0">
                          <a:solidFill>
                            <a:schemeClr val="tx1"/>
                          </a:solidFill>
                          <a:latin typeface="Arial" pitchFamily="34" charset="0"/>
                          <a:ea typeface="+mn-ea"/>
                          <a:cs typeface="Arial" pitchFamily="34" charset="0"/>
                        </a:rPr>
                        <a:t> Αθηνά</a:t>
                      </a:r>
                      <a:r>
                        <a:rPr lang="el-GR" sz="1500" kern="1200" dirty="0" smtClean="0">
                          <a:solidFill>
                            <a:schemeClr val="tx1"/>
                          </a:solidFill>
                          <a:latin typeface="Arial" pitchFamily="34" charset="0"/>
                          <a:ea typeface="+mn-ea"/>
                          <a:cs typeface="Arial" pitchFamily="34" charset="0"/>
                        </a:rPr>
                        <a:t> </a:t>
                      </a:r>
                      <a:r>
                        <a:rPr lang="el-GR" sz="1500" kern="1200" baseline="30000" dirty="0" smtClean="0">
                          <a:solidFill>
                            <a:schemeClr val="tx1"/>
                          </a:solidFill>
                          <a:latin typeface="Arial" pitchFamily="34" charset="0"/>
                          <a:ea typeface="+mn-ea"/>
                          <a:cs typeface="Arial" pitchFamily="34" charset="0"/>
                        </a:rPr>
                        <a:t>2</a:t>
                      </a:r>
                      <a:endParaRPr lang="en-US" sz="1500" kern="1200" baseline="30000" dirty="0" smtClean="0">
                        <a:solidFill>
                          <a:schemeClr val="tx1"/>
                        </a:solidFill>
                        <a:latin typeface="Arial" pitchFamily="34" charset="0"/>
                        <a:ea typeface="+mn-ea"/>
                        <a:cs typeface="Arial" pitchFamily="34" charset="0"/>
                      </a:endParaRPr>
                    </a:p>
                    <a:p>
                      <a:endParaRPr lang="el-GR" sz="1400" kern="1200" dirty="0" smtClean="0">
                        <a:solidFill>
                          <a:schemeClr val="tx1"/>
                        </a:solidFill>
                        <a:latin typeface="+mn-lt"/>
                        <a:ea typeface="+mn-ea"/>
                        <a:cs typeface="+mn-cs"/>
                      </a:endParaRPr>
                    </a:p>
                    <a:p>
                      <a:pPr lvl="0"/>
                      <a:r>
                        <a:rPr lang="en-US" sz="1400" kern="1200" dirty="0" smtClean="0">
                          <a:solidFill>
                            <a:schemeClr val="tx1"/>
                          </a:solidFill>
                          <a:latin typeface="Arial" pitchFamily="34" charset="0"/>
                          <a:ea typeface="+mn-ea"/>
                          <a:cs typeface="Arial" pitchFamily="34" charset="0"/>
                        </a:rPr>
                        <a:t>1</a:t>
                      </a:r>
                      <a:r>
                        <a:rPr lang="en-US" sz="1500" kern="1200" dirty="0" smtClean="0">
                          <a:solidFill>
                            <a:schemeClr val="tx1"/>
                          </a:solidFill>
                          <a:latin typeface="Arial" pitchFamily="34" charset="0"/>
                          <a:ea typeface="+mn-ea"/>
                          <a:cs typeface="Arial" pitchFamily="34" charset="0"/>
                        </a:rPr>
                        <a:t>. </a:t>
                      </a:r>
                      <a:r>
                        <a:rPr lang="el-GR" sz="1500" kern="1200" dirty="0" smtClean="0">
                          <a:solidFill>
                            <a:schemeClr val="tx1"/>
                          </a:solidFill>
                          <a:latin typeface="Arial" pitchFamily="34" charset="0"/>
                          <a:ea typeface="+mn-ea"/>
                          <a:cs typeface="Arial" pitchFamily="34" charset="0"/>
                        </a:rPr>
                        <a:t>Διοικητικός Υπάλληλος </a:t>
                      </a:r>
                      <a:r>
                        <a:rPr lang="en-US" sz="1500" kern="1200" dirty="0" err="1" smtClean="0">
                          <a:solidFill>
                            <a:schemeClr val="tx1"/>
                          </a:solidFill>
                          <a:latin typeface="Arial" pitchFamily="34" charset="0"/>
                          <a:ea typeface="+mn-ea"/>
                          <a:cs typeface="Arial" pitchFamily="34" charset="0"/>
                        </a:rPr>
                        <a:t>MSc</a:t>
                      </a:r>
                      <a:r>
                        <a:rPr lang="el-GR" sz="1500" kern="1200" dirty="0" smtClean="0">
                          <a:solidFill>
                            <a:schemeClr val="tx1"/>
                          </a:solidFill>
                          <a:latin typeface="Arial" pitchFamily="34" charset="0"/>
                          <a:ea typeface="+mn-ea"/>
                          <a:cs typeface="Arial" pitchFamily="34" charset="0"/>
                        </a:rPr>
                        <a:t>, Γ.Ο.Ν.Κ. «ΟΙ ΑΓΙΟΙ ΑΝΑΡΓΥΡΟΙ», Αθήνα</a:t>
                      </a:r>
                    </a:p>
                    <a:p>
                      <a:pPr lvl="0"/>
                      <a:r>
                        <a:rPr lang="en-US" sz="1500" kern="1200" dirty="0" smtClean="0">
                          <a:solidFill>
                            <a:schemeClr val="tx1"/>
                          </a:solidFill>
                          <a:latin typeface="Arial" pitchFamily="34" charset="0"/>
                          <a:ea typeface="+mn-ea"/>
                          <a:cs typeface="Arial" pitchFamily="34" charset="0"/>
                        </a:rPr>
                        <a:t>2. </a:t>
                      </a:r>
                      <a:r>
                        <a:rPr lang="el-GR" sz="1500" kern="1200" dirty="0" smtClean="0">
                          <a:solidFill>
                            <a:schemeClr val="tx1"/>
                          </a:solidFill>
                          <a:latin typeface="Arial" pitchFamily="34" charset="0"/>
                          <a:ea typeface="+mn-ea"/>
                          <a:cs typeface="Arial" pitchFamily="34" charset="0"/>
                        </a:rPr>
                        <a:t>Νοσηλεύτρια </a:t>
                      </a:r>
                      <a:r>
                        <a:rPr lang="en-US" sz="1500" kern="1200" dirty="0" err="1" smtClean="0">
                          <a:solidFill>
                            <a:schemeClr val="tx1"/>
                          </a:solidFill>
                          <a:latin typeface="Arial" pitchFamily="34" charset="0"/>
                          <a:ea typeface="+mn-ea"/>
                          <a:cs typeface="Arial" pitchFamily="34" charset="0"/>
                        </a:rPr>
                        <a:t>MSc</a:t>
                      </a:r>
                      <a:r>
                        <a:rPr lang="el-GR" sz="1500" kern="1200" dirty="0" smtClean="0">
                          <a:solidFill>
                            <a:schemeClr val="tx1"/>
                          </a:solidFill>
                          <a:latin typeface="Arial" pitchFamily="34" charset="0"/>
                          <a:ea typeface="+mn-ea"/>
                          <a:cs typeface="Arial" pitchFamily="34" charset="0"/>
                        </a:rPr>
                        <a:t>, Γ.Ο.Ν.Κ. «ΟΙ ΑΓΙΟΙ ΑΝΑΡΓΥΡΟΙ», Αθήνα</a:t>
                      </a:r>
                      <a:endParaRPr lang="el-GR" sz="1500" dirty="0">
                        <a:latin typeface="Arial" pitchFamily="34" charset="0"/>
                        <a:cs typeface="Arial" pitchFamily="34" charset="0"/>
                      </a:endParaRPr>
                    </a:p>
                  </a:txBody>
                  <a:tcPr marT="34290" marB="3429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20505" y="348175"/>
          <a:ext cx="8314006" cy="4526280"/>
        </p:xfrm>
        <a:graphic>
          <a:graphicData uri="http://schemas.openxmlformats.org/drawingml/2006/table">
            <a:tbl>
              <a:tblPr/>
              <a:tblGrid>
                <a:gridCol w="8314006"/>
              </a:tblGrid>
              <a:tr h="4526280">
                <a:tc>
                  <a:txBody>
                    <a:bodyPr/>
                    <a:lstStyle/>
                    <a:p>
                      <a:pPr algn="just"/>
                      <a:r>
                        <a:rPr lang="el-GR" sz="1500" b="1" u="sng" kern="1200" dirty="0" smtClean="0">
                          <a:solidFill>
                            <a:schemeClr val="tx1"/>
                          </a:solidFill>
                          <a:latin typeface="Arial" pitchFamily="34" charset="0"/>
                          <a:ea typeface="+mn-ea"/>
                          <a:cs typeface="Arial" pitchFamily="34" charset="0"/>
                        </a:rPr>
                        <a:t>Εισαγωγή</a:t>
                      </a:r>
                      <a:r>
                        <a:rPr lang="el-GR" sz="1500" b="1"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Η ασθένεια COVID-19 προκαλείται από τον ιό SARS-CoV-2, έναν </a:t>
                      </a:r>
                      <a:r>
                        <a:rPr lang="el-GR" sz="1500" kern="1200" dirty="0" err="1" smtClean="0">
                          <a:solidFill>
                            <a:schemeClr val="tx1"/>
                          </a:solidFill>
                          <a:latin typeface="Arial" pitchFamily="34" charset="0"/>
                          <a:ea typeface="+mn-ea"/>
                          <a:cs typeface="Arial" pitchFamily="34" charset="0"/>
                        </a:rPr>
                        <a:t>κορωνοϊό</a:t>
                      </a:r>
                      <a:r>
                        <a:rPr lang="el-GR" sz="1500" kern="1200" dirty="0" smtClean="0">
                          <a:solidFill>
                            <a:schemeClr val="tx1"/>
                          </a:solidFill>
                          <a:latin typeface="Arial" pitchFamily="34" charset="0"/>
                          <a:ea typeface="+mn-ea"/>
                          <a:cs typeface="Arial" pitchFamily="34" charset="0"/>
                        </a:rPr>
                        <a:t> RNA που μπορεί να προκαλέσει οξύ αναπνευστικό σύνδρομο σε ανθρώπους. Στις 30/1/2020 o Π.Ο.Υ. λόγω της έκτασης διασποράς του ιού, ανακήρυξε τη λοίμωξη ως Κρίση Δημόσιας Υγείας Διεθνούς Προβληματισμού (</a:t>
                      </a:r>
                      <a:r>
                        <a:rPr lang="el-GR" sz="1500" kern="1200" dirty="0" err="1" smtClean="0">
                          <a:solidFill>
                            <a:schemeClr val="tx1"/>
                          </a:solidFill>
                          <a:latin typeface="Arial" pitchFamily="34" charset="0"/>
                          <a:ea typeface="+mn-ea"/>
                          <a:cs typeface="Arial" pitchFamily="34" charset="0"/>
                        </a:rPr>
                        <a:t>Public</a:t>
                      </a:r>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Health</a:t>
                      </a:r>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Emergency</a:t>
                      </a:r>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of</a:t>
                      </a:r>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International</a:t>
                      </a:r>
                      <a:r>
                        <a:rPr lang="el-GR" sz="1500" kern="1200" dirty="0" smtClean="0">
                          <a:solidFill>
                            <a:schemeClr val="tx1"/>
                          </a:solidFill>
                          <a:latin typeface="Arial" pitchFamily="34" charset="0"/>
                          <a:ea typeface="+mn-ea"/>
                          <a:cs typeface="Arial" pitchFamily="34" charset="0"/>
                        </a:rPr>
                        <a:t> </a:t>
                      </a:r>
                      <a:r>
                        <a:rPr lang="el-GR" sz="1500" kern="1200" dirty="0" err="1" smtClean="0">
                          <a:solidFill>
                            <a:schemeClr val="tx1"/>
                          </a:solidFill>
                          <a:latin typeface="Arial" pitchFamily="34" charset="0"/>
                          <a:ea typeface="+mn-ea"/>
                          <a:cs typeface="Arial" pitchFamily="34" charset="0"/>
                        </a:rPr>
                        <a:t>Concern</a:t>
                      </a:r>
                      <a:r>
                        <a:rPr lang="el-GR" sz="1500" kern="1200" dirty="0" smtClean="0">
                          <a:solidFill>
                            <a:schemeClr val="tx1"/>
                          </a:solidFill>
                          <a:latin typeface="Arial" pitchFamily="34" charset="0"/>
                          <a:ea typeface="+mn-ea"/>
                          <a:cs typeface="Arial" pitchFamily="34" charset="0"/>
                        </a:rPr>
                        <a:t>).  Η πανδημία υποχρέωσε τις χώρες του κόσμου να λάβουν ειδικά μέτρα για τον περιορισμό της εξάπλωσης του ιού, της προστασίας των πολιτών και των συστημάτων υγείας. </a:t>
                      </a:r>
                      <a:endParaRPr lang="en-US" sz="1500" kern="1200" dirty="0" smtClean="0">
                        <a:solidFill>
                          <a:schemeClr val="tx1"/>
                        </a:solidFill>
                        <a:latin typeface="Arial" pitchFamily="34" charset="0"/>
                        <a:ea typeface="+mn-ea"/>
                        <a:cs typeface="Arial" pitchFamily="34" charset="0"/>
                      </a:endParaRPr>
                    </a:p>
                    <a:p>
                      <a:pPr algn="just"/>
                      <a:endParaRPr lang="el-GR" sz="1500" kern="1200" dirty="0" smtClean="0">
                        <a:solidFill>
                          <a:schemeClr val="tx1"/>
                        </a:solidFill>
                        <a:latin typeface="Arial" pitchFamily="34" charset="0"/>
                        <a:ea typeface="+mn-ea"/>
                        <a:cs typeface="Arial" pitchFamily="34" charset="0"/>
                      </a:endParaRPr>
                    </a:p>
                    <a:p>
                      <a:pPr algn="just"/>
                      <a:r>
                        <a:rPr lang="el-GR" sz="1500" b="1" u="sng" kern="1200" dirty="0" smtClean="0">
                          <a:solidFill>
                            <a:schemeClr val="tx1"/>
                          </a:solidFill>
                          <a:latin typeface="Arial" pitchFamily="34" charset="0"/>
                          <a:ea typeface="+mn-ea"/>
                          <a:cs typeface="Arial" pitchFamily="34" charset="0"/>
                        </a:rPr>
                        <a:t>Σκοπός</a:t>
                      </a:r>
                      <a:r>
                        <a:rPr lang="el-GR" sz="1500" b="1"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Η ανάδειξη  των  υγειονομικών  πρωτόκολλων που τηρήθηκαν στο Νοσοκομείο μας ενόψει της Πανδημίας Covid-19, με σκοπό την επιτυχή διαχείριση των σχετικών περιστατικών και την πρόληψη της διασποράς τόσο </a:t>
                      </a:r>
                      <a:r>
                        <a:rPr lang="el-GR" sz="1500" kern="1200" dirty="0" err="1" smtClean="0">
                          <a:solidFill>
                            <a:schemeClr val="tx1"/>
                          </a:solidFill>
                          <a:latin typeface="Arial" pitchFamily="34" charset="0"/>
                          <a:ea typeface="+mn-ea"/>
                          <a:cs typeface="Arial" pitchFamily="34" charset="0"/>
                        </a:rPr>
                        <a:t>ενδονοσοκομειακά</a:t>
                      </a:r>
                      <a:r>
                        <a:rPr lang="el-GR" sz="1500" kern="1200" dirty="0" smtClean="0">
                          <a:solidFill>
                            <a:schemeClr val="tx1"/>
                          </a:solidFill>
                          <a:latin typeface="Arial" pitchFamily="34" charset="0"/>
                          <a:ea typeface="+mn-ea"/>
                          <a:cs typeface="Arial" pitchFamily="34" charset="0"/>
                        </a:rPr>
                        <a:t> όσο και στην κοινότητα. </a:t>
                      </a:r>
                      <a:endParaRPr lang="en-US" sz="1500" kern="1200" dirty="0" smtClean="0">
                        <a:solidFill>
                          <a:schemeClr val="tx1"/>
                        </a:solidFill>
                        <a:latin typeface="Arial" pitchFamily="34" charset="0"/>
                        <a:ea typeface="+mn-ea"/>
                        <a:cs typeface="Arial" pitchFamily="34" charset="0"/>
                      </a:endParaRPr>
                    </a:p>
                    <a:p>
                      <a:pPr algn="just"/>
                      <a:endParaRPr lang="el-GR" sz="1500" kern="1200" dirty="0" smtClean="0">
                        <a:solidFill>
                          <a:schemeClr val="tx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500" b="1" u="sng" kern="1200" dirty="0" smtClean="0">
                          <a:solidFill>
                            <a:schemeClr val="tx1"/>
                          </a:solidFill>
                          <a:latin typeface="Arial" pitchFamily="34" charset="0"/>
                          <a:ea typeface="+mn-ea"/>
                          <a:cs typeface="Arial" pitchFamily="34" charset="0"/>
                        </a:rPr>
                        <a:t>Υλικό και Μέθοδος</a:t>
                      </a:r>
                      <a:r>
                        <a:rPr lang="el-GR" sz="1500" b="1" kern="1200" dirty="0" smtClean="0">
                          <a:solidFill>
                            <a:schemeClr val="tx1"/>
                          </a:solidFill>
                          <a:latin typeface="Arial" pitchFamily="34" charset="0"/>
                          <a:ea typeface="+mn-ea"/>
                          <a:cs typeface="Arial" pitchFamily="34" charset="0"/>
                        </a:rPr>
                        <a:t>. </a:t>
                      </a:r>
                      <a:r>
                        <a:rPr lang="el-GR" sz="1500" kern="1200" dirty="0" smtClean="0">
                          <a:solidFill>
                            <a:schemeClr val="tx1"/>
                          </a:solidFill>
                          <a:latin typeface="Arial" pitchFamily="34" charset="0"/>
                          <a:ea typeface="+mn-ea"/>
                          <a:cs typeface="Arial" pitchFamily="34" charset="0"/>
                        </a:rPr>
                        <a:t> Τα δεδομένα συλλέχθηκαν από το  Γενικό Πρωτόκολλο του Νοσοκομείου, αναζητώντας τις  ισχύουσες Νομικές Διατάξεις και τις αποφάσεις της Διοίκησης και της Επιτροπής Νοσοκομειακών Λοιμώξεων του Νοσοκομείου. Προηγήθηκε υποβολή Ερευνητικού Πρωτοκόλλου προς έγκριση, στο Επιστημονικό Συμβούλιο του Νοσοκομείου.</a:t>
                      </a:r>
                    </a:p>
                    <a:p>
                      <a:endParaRPr lang="el-GR" sz="1400" dirty="0"/>
                    </a:p>
                  </a:txBody>
                  <a:tcPr marT="34290" marB="3429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467545" y="400929"/>
          <a:ext cx="8352927" cy="4220308"/>
        </p:xfrm>
        <a:graphic>
          <a:graphicData uri="http://schemas.openxmlformats.org/drawingml/2006/table">
            <a:tbl>
              <a:tblPr/>
              <a:tblGrid>
                <a:gridCol w="8352927"/>
              </a:tblGrid>
              <a:tr h="4220308">
                <a:tc>
                  <a:txBody>
                    <a:bodyPr/>
                    <a:lstStyle/>
                    <a:p>
                      <a:pPr algn="just"/>
                      <a:r>
                        <a:rPr lang="el-GR" sz="1500" b="1" u="sng" kern="1200" dirty="0" smtClean="0">
                          <a:solidFill>
                            <a:schemeClr val="tx1"/>
                          </a:solidFill>
                          <a:latin typeface="Arial" pitchFamily="34" charset="0"/>
                          <a:ea typeface="+mn-ea"/>
                          <a:cs typeface="Arial" pitchFamily="34" charset="0"/>
                        </a:rPr>
                        <a:t>Αποτελέσματα</a:t>
                      </a:r>
                      <a:r>
                        <a:rPr lang="el-GR" sz="1500" b="1"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Η άριστη συνεργασία όλων των υπηρεσιών του νοσοκομείου και η τήρηση όλων των απαραίτητων μέτρων, περιόρισε τον κίνδυνο μετάδοσης του </a:t>
                      </a:r>
                      <a:r>
                        <a:rPr lang="fr-FR" sz="1500" kern="1200" dirty="0" err="1" smtClean="0">
                          <a:solidFill>
                            <a:schemeClr val="tx1"/>
                          </a:solidFill>
                          <a:latin typeface="Arial" pitchFamily="34" charset="0"/>
                          <a:ea typeface="+mn-ea"/>
                          <a:cs typeface="Arial" pitchFamily="34" charset="0"/>
                        </a:rPr>
                        <a:t>Covid</a:t>
                      </a:r>
                      <a:r>
                        <a:rPr lang="el-GR" sz="1500" kern="1200" dirty="0" smtClean="0">
                          <a:solidFill>
                            <a:schemeClr val="tx1"/>
                          </a:solidFill>
                          <a:latin typeface="Arial" pitchFamily="34" charset="0"/>
                          <a:ea typeface="+mn-ea"/>
                          <a:cs typeface="Arial" pitchFamily="34" charset="0"/>
                        </a:rPr>
                        <a:t>-19 στο προσωπικό, στους ασθενείς και στην κοινότητα.</a:t>
                      </a:r>
                      <a:endParaRPr lang="en-US" sz="1500" kern="1200" dirty="0" smtClean="0">
                        <a:solidFill>
                          <a:schemeClr val="tx1"/>
                        </a:solidFill>
                        <a:latin typeface="Arial" pitchFamily="34" charset="0"/>
                        <a:ea typeface="+mn-ea"/>
                        <a:cs typeface="Arial" pitchFamily="34" charset="0"/>
                      </a:endParaRPr>
                    </a:p>
                    <a:p>
                      <a:pPr algn="just"/>
                      <a:endParaRPr lang="el-GR" sz="1500" kern="1200" dirty="0" smtClean="0">
                        <a:solidFill>
                          <a:schemeClr val="tx1"/>
                        </a:solidFill>
                        <a:latin typeface="Arial" pitchFamily="34" charset="0"/>
                        <a:ea typeface="+mn-ea"/>
                        <a:cs typeface="Arial" pitchFamily="34" charset="0"/>
                      </a:endParaRPr>
                    </a:p>
                    <a:p>
                      <a:pPr algn="just"/>
                      <a:r>
                        <a:rPr lang="el-GR" sz="1500" b="1" u="sng" kern="1200" dirty="0" smtClean="0">
                          <a:solidFill>
                            <a:schemeClr val="tx1"/>
                          </a:solidFill>
                          <a:latin typeface="Arial" pitchFamily="34" charset="0"/>
                          <a:ea typeface="+mn-ea"/>
                          <a:cs typeface="Arial" pitchFamily="34" charset="0"/>
                        </a:rPr>
                        <a:t>Συμπεράσματα</a:t>
                      </a:r>
                      <a:r>
                        <a:rPr lang="el-GR" sz="1500" b="1"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Με την έναρξη μιας έκτακτης ανάγκης</a:t>
                      </a:r>
                      <a:r>
                        <a:rPr lang="en-US" sz="1500"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όπως η αντιμετώπιση μιας πανδημίας</a:t>
                      </a:r>
                      <a:r>
                        <a:rPr lang="en-US" sz="1500" kern="1200" dirty="0" smtClean="0">
                          <a:solidFill>
                            <a:schemeClr val="tx1"/>
                          </a:solidFill>
                          <a:latin typeface="Arial" pitchFamily="34" charset="0"/>
                          <a:ea typeface="+mn-ea"/>
                          <a:cs typeface="Arial" pitchFamily="34" charset="0"/>
                        </a:rPr>
                        <a:t>,</a:t>
                      </a:r>
                      <a:r>
                        <a:rPr lang="el-GR" sz="1500" kern="1200" dirty="0" smtClean="0">
                          <a:solidFill>
                            <a:schemeClr val="tx1"/>
                          </a:solidFill>
                          <a:latin typeface="Arial" pitchFamily="34" charset="0"/>
                          <a:ea typeface="+mn-ea"/>
                          <a:cs typeface="Arial" pitchFamily="34" charset="0"/>
                        </a:rPr>
                        <a:t> κρίνεται απολύτως </a:t>
                      </a:r>
                      <a:r>
                        <a:rPr lang="el-GR" sz="1500" kern="1200" dirty="0" smtClean="0">
                          <a:solidFill>
                            <a:schemeClr val="tx1"/>
                          </a:solidFill>
                          <a:latin typeface="Arial" pitchFamily="34" charset="0"/>
                          <a:ea typeface="+mn-ea"/>
                          <a:cs typeface="Arial" pitchFamily="34" charset="0"/>
                        </a:rPr>
                        <a:t>αναγκαίος</a:t>
                      </a:r>
                      <a:r>
                        <a:rPr lang="en-US" sz="1500" kern="1200" smtClean="0">
                          <a:solidFill>
                            <a:schemeClr val="tx1"/>
                          </a:solidFill>
                          <a:latin typeface="Arial" pitchFamily="34" charset="0"/>
                          <a:ea typeface="+mn-ea"/>
                          <a:cs typeface="Arial" pitchFamily="34" charset="0"/>
                        </a:rPr>
                        <a:t>,</a:t>
                      </a:r>
                      <a:r>
                        <a:rPr lang="el-GR" sz="1500" kern="1200" smtClean="0">
                          <a:solidFill>
                            <a:schemeClr val="tx1"/>
                          </a:solidFill>
                          <a:latin typeface="Arial" pitchFamily="34" charset="0"/>
                          <a:ea typeface="+mn-ea"/>
                          <a:cs typeface="Arial" pitchFamily="34" charset="0"/>
                        </a:rPr>
                        <a:t> </a:t>
                      </a:r>
                      <a:r>
                        <a:rPr lang="el-GR" sz="1500" kern="1200" dirty="0" smtClean="0">
                          <a:solidFill>
                            <a:schemeClr val="tx1"/>
                          </a:solidFill>
                          <a:latin typeface="Arial" pitchFamily="34" charset="0"/>
                          <a:ea typeface="+mn-ea"/>
                          <a:cs typeface="Arial" pitchFamily="34" charset="0"/>
                        </a:rPr>
                        <a:t>ο εκ των προτέρων σχεδιασμός των δράσεων που θα απαιτηθούν για να ελαχιστοποιηθούν οι συνέπειές της. </a:t>
                      </a:r>
                    </a:p>
                    <a:p>
                      <a:endParaRPr lang="el-GR" sz="1400" dirty="0"/>
                    </a:p>
                  </a:txBody>
                  <a:tcPr marT="34290" marB="3429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292</Words>
  <Application>Microsoft Office PowerPoint</Application>
  <PresentationFormat>Προβολή στην οθόνη (16:9)</PresentationFormat>
  <Paragraphs>13</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adminuser</dc:creator>
  <cp:lastModifiedBy>adminuser</cp:lastModifiedBy>
  <cp:revision>8</cp:revision>
  <dcterms:created xsi:type="dcterms:W3CDTF">2022-02-08T19:01:10Z</dcterms:created>
  <dcterms:modified xsi:type="dcterms:W3CDTF">2022-02-13T14:14:59Z</dcterms:modified>
</cp:coreProperties>
</file>