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CA0C4"/>
    <a:srgbClr val="C5A043"/>
    <a:srgbClr val="8A0000"/>
    <a:srgbClr val="B00000"/>
    <a:srgbClr val="B2DE82"/>
    <a:srgbClr val="C39BE1"/>
    <a:srgbClr val="9E5ECE"/>
    <a:srgbClr val="7A00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2" autoAdjust="0"/>
    <p:restoredTop sz="94694" autoAdjust="0"/>
  </p:normalViewPr>
  <p:slideViewPr>
    <p:cSldViewPr snapToGrid="0" snapToObjects="1" showGuides="1">
      <p:cViewPr varScale="1">
        <p:scale>
          <a:sx n="44" d="100"/>
          <a:sy n="44" d="100"/>
        </p:scale>
        <p:origin x="435" y="60"/>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Φύλλο1!$B$1</c:f>
              <c:strCache>
                <c:ptCount val="1"/>
                <c:pt idx="0">
                  <c:v>Mean</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Φύλλο1!$A$2:$A$6</c:f>
              <c:strCache>
                <c:ptCount val="5"/>
                <c:pt idx="0">
                  <c:v>&lt;25</c:v>
                </c:pt>
                <c:pt idx="1">
                  <c:v>26-35</c:v>
                </c:pt>
                <c:pt idx="2">
                  <c:v>36-45</c:v>
                </c:pt>
                <c:pt idx="3">
                  <c:v>46-55</c:v>
                </c:pt>
                <c:pt idx="4">
                  <c:v>56-65</c:v>
                </c:pt>
              </c:strCache>
            </c:strRef>
          </c:cat>
          <c:val>
            <c:numRef>
              <c:f>Φύλλο1!$B$2:$B$6</c:f>
              <c:numCache>
                <c:formatCode>General</c:formatCode>
                <c:ptCount val="5"/>
                <c:pt idx="0">
                  <c:v>39.167000000000002</c:v>
                </c:pt>
                <c:pt idx="1">
                  <c:v>33.4</c:v>
                </c:pt>
                <c:pt idx="2">
                  <c:v>36.050000000000004</c:v>
                </c:pt>
                <c:pt idx="3">
                  <c:v>36.562000000000012</c:v>
                </c:pt>
                <c:pt idx="4">
                  <c:v>35.667000000000002</c:v>
                </c:pt>
              </c:numCache>
            </c:numRef>
          </c:val>
          <c:smooth val="0"/>
          <c:extLst>
            <c:ext xmlns:c16="http://schemas.microsoft.com/office/drawing/2014/chart" uri="{C3380CC4-5D6E-409C-BE32-E72D297353CC}">
              <c16:uniqueId val="{00000000-16E6-4143-BC7F-1963FE48BD44}"/>
            </c:ext>
          </c:extLst>
        </c:ser>
        <c:dLbls>
          <c:showLegendKey val="0"/>
          <c:showVal val="1"/>
          <c:showCatName val="0"/>
          <c:showSerName val="0"/>
          <c:showPercent val="0"/>
          <c:showBubbleSize val="0"/>
        </c:dLbls>
        <c:smooth val="0"/>
        <c:axId val="285650432"/>
        <c:axId val="149008320"/>
      </c:lineChart>
      <c:catAx>
        <c:axId val="28565043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l-GR"/>
          </a:p>
        </c:txPr>
        <c:crossAx val="149008320"/>
        <c:crosses val="autoZero"/>
        <c:auto val="1"/>
        <c:lblAlgn val="ctr"/>
        <c:lblOffset val="100"/>
        <c:noMultiLvlLbl val="0"/>
      </c:catAx>
      <c:valAx>
        <c:axId val="149008320"/>
        <c:scaling>
          <c:orientation val="minMax"/>
          <c:max val="5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l-GR"/>
          </a:p>
        </c:txPr>
        <c:crossAx val="285650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l-G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002060"/>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Φύλλο1!$B$1</c:f>
              <c:strCache>
                <c:ptCount val="1"/>
                <c:pt idx="0">
                  <c:v>Mean</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dLbls>
            <c:dLbl>
              <c:idx val="0"/>
              <c:layout>
                <c:manualLayout>
                  <c:x val="-4.8977702721845484E-2"/>
                  <c:y val="-1.2377380483356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9-4CFF-A743-5933073F58B6}"/>
                </c:ext>
              </c:extLst>
            </c:dLbl>
            <c:dLbl>
              <c:idx val="1"/>
              <c:layout>
                <c:manualLayout>
                  <c:x val="-7.7863204208710207E-2"/>
                  <c:y val="-9.28303536251715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9-4CFF-A743-5933073F58B6}"/>
                </c:ext>
              </c:extLst>
            </c:dLbl>
            <c:dLbl>
              <c:idx val="2"/>
              <c:layout>
                <c:manualLayout>
                  <c:x val="-8.1225893555260234E-2"/>
                  <c:y val="3.09434512083904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9-4CFF-A743-5933073F58B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Φύλλο1!$A$2:$A$4</c:f>
              <c:strCache>
                <c:ptCount val="3"/>
                <c:pt idx="0">
                  <c:v>Δ.Ε.</c:v>
                </c:pt>
                <c:pt idx="1">
                  <c:v>T.E.</c:v>
                </c:pt>
                <c:pt idx="2">
                  <c:v>Π.E.</c:v>
                </c:pt>
              </c:strCache>
            </c:strRef>
          </c:cat>
          <c:val>
            <c:numRef>
              <c:f>Φύλλο1!$B$2:$B$4</c:f>
              <c:numCache>
                <c:formatCode>General</c:formatCode>
                <c:ptCount val="3"/>
                <c:pt idx="0">
                  <c:v>38</c:v>
                </c:pt>
                <c:pt idx="1">
                  <c:v>37.383000000000003</c:v>
                </c:pt>
                <c:pt idx="2">
                  <c:v>35.555999999999997</c:v>
                </c:pt>
              </c:numCache>
            </c:numRef>
          </c:val>
          <c:smooth val="0"/>
          <c:extLst>
            <c:ext xmlns:c16="http://schemas.microsoft.com/office/drawing/2014/chart" uri="{C3380CC4-5D6E-409C-BE32-E72D297353CC}">
              <c16:uniqueId val="{00000000-DAD9-4CFF-A743-5933073F58B6}"/>
            </c:ext>
          </c:extLst>
        </c:ser>
        <c:dLbls>
          <c:showLegendKey val="0"/>
          <c:showVal val="1"/>
          <c:showCatName val="0"/>
          <c:showSerName val="0"/>
          <c:showPercent val="0"/>
          <c:showBubbleSize val="0"/>
        </c:dLbls>
        <c:smooth val="0"/>
        <c:axId val="145063936"/>
        <c:axId val="149010048"/>
      </c:lineChart>
      <c:catAx>
        <c:axId val="14506393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l-GR"/>
          </a:p>
        </c:txPr>
        <c:crossAx val="149010048"/>
        <c:crosses val="autoZero"/>
        <c:auto val="1"/>
        <c:lblAlgn val="ctr"/>
        <c:lblOffset val="100"/>
        <c:noMultiLvlLbl val="0"/>
      </c:catAx>
      <c:valAx>
        <c:axId val="149010048"/>
        <c:scaling>
          <c:orientation val="minMax"/>
          <c:max val="5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l-GR"/>
          </a:p>
        </c:txPr>
        <c:crossAx val="14506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5">
        <a:lumMod val="75000"/>
      </a:schemeClr>
    </a:solidFill>
    <a:ln>
      <a:solidFill>
        <a:schemeClr val="tx1"/>
      </a:solidFill>
    </a:ln>
    <a:effectLst>
      <a:outerShdw blurRad="50800" dist="38100" dir="18900000" algn="bl" rotWithShape="0">
        <a:prstClr val="black">
          <a:alpha val="40000"/>
        </a:prstClr>
      </a:outerShdw>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Χαμηλό</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Φύλλο1!$A$2:$A$7</c:f>
              <c:strCache>
                <c:ptCount val="6"/>
                <c:pt idx="0">
                  <c:v>Αυτοεπίγνωση</c:v>
                </c:pt>
                <c:pt idx="1">
                  <c:v>Αυτορρύθμιση</c:v>
                </c:pt>
                <c:pt idx="2">
                  <c:v>Το κίνητρο</c:v>
                </c:pt>
                <c:pt idx="3">
                  <c:v>Ενσυναίσθηση</c:v>
                </c:pt>
                <c:pt idx="4">
                  <c:v>Κοινωνικές δεξιότητες</c:v>
                </c:pt>
                <c:pt idx="5">
                  <c:v>Συνολική Σ.Ν.</c:v>
                </c:pt>
              </c:strCache>
            </c:strRef>
          </c:cat>
          <c:val>
            <c:numRef>
              <c:f>Φύλλο1!$B$2:$B$7</c:f>
              <c:numCache>
                <c:formatCode>General</c:formatCode>
                <c:ptCount val="6"/>
                <c:pt idx="0">
                  <c:v>0</c:v>
                </c:pt>
                <c:pt idx="1">
                  <c:v>4</c:v>
                </c:pt>
                <c:pt idx="2">
                  <c:v>0</c:v>
                </c:pt>
                <c:pt idx="3">
                  <c:v>0</c:v>
                </c:pt>
                <c:pt idx="4">
                  <c:v>2</c:v>
                </c:pt>
                <c:pt idx="5">
                  <c:v>0</c:v>
                </c:pt>
              </c:numCache>
            </c:numRef>
          </c:val>
          <c:smooth val="0"/>
          <c:extLst>
            <c:ext xmlns:c16="http://schemas.microsoft.com/office/drawing/2014/chart" uri="{C3380CC4-5D6E-409C-BE32-E72D297353CC}">
              <c16:uniqueId val="{00000000-485D-40C3-AAC7-0F71712F2A6C}"/>
            </c:ext>
          </c:extLst>
        </c:ser>
        <c:ser>
          <c:idx val="1"/>
          <c:order val="1"/>
          <c:tx>
            <c:strRef>
              <c:f>Φύλλο1!$C$1</c:f>
              <c:strCache>
                <c:ptCount val="1"/>
                <c:pt idx="0">
                  <c:v>Μέτριο</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Φύλλο1!$A$2:$A$7</c:f>
              <c:strCache>
                <c:ptCount val="6"/>
                <c:pt idx="0">
                  <c:v>Αυτοεπίγνωση</c:v>
                </c:pt>
                <c:pt idx="1">
                  <c:v>Αυτορρύθμιση</c:v>
                </c:pt>
                <c:pt idx="2">
                  <c:v>Το κίνητρο</c:v>
                </c:pt>
                <c:pt idx="3">
                  <c:v>Ενσυναίσθηση</c:v>
                </c:pt>
                <c:pt idx="4">
                  <c:v>Κοινωνικές δεξιότητες</c:v>
                </c:pt>
                <c:pt idx="5">
                  <c:v>Συνολική Σ.Ν.</c:v>
                </c:pt>
              </c:strCache>
            </c:strRef>
          </c:cat>
          <c:val>
            <c:numRef>
              <c:f>Φύλλο1!$C$2:$C$7</c:f>
              <c:numCache>
                <c:formatCode>General</c:formatCode>
                <c:ptCount val="6"/>
                <c:pt idx="0">
                  <c:v>44</c:v>
                </c:pt>
                <c:pt idx="1">
                  <c:v>85</c:v>
                </c:pt>
                <c:pt idx="2">
                  <c:v>81</c:v>
                </c:pt>
                <c:pt idx="3">
                  <c:v>73</c:v>
                </c:pt>
                <c:pt idx="4">
                  <c:v>76</c:v>
                </c:pt>
                <c:pt idx="5">
                  <c:v>81</c:v>
                </c:pt>
              </c:numCache>
            </c:numRef>
          </c:val>
          <c:smooth val="0"/>
          <c:extLst>
            <c:ext xmlns:c16="http://schemas.microsoft.com/office/drawing/2014/chart" uri="{C3380CC4-5D6E-409C-BE32-E72D297353CC}">
              <c16:uniqueId val="{00000001-485D-40C3-AAC7-0F71712F2A6C}"/>
            </c:ext>
          </c:extLst>
        </c:ser>
        <c:ser>
          <c:idx val="2"/>
          <c:order val="2"/>
          <c:tx>
            <c:strRef>
              <c:f>Φύλλο1!$D$1</c:f>
              <c:strCache>
                <c:ptCount val="1"/>
                <c:pt idx="0">
                  <c:v>Υψηλο</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Φύλλο1!$A$2:$A$7</c:f>
              <c:strCache>
                <c:ptCount val="6"/>
                <c:pt idx="0">
                  <c:v>Αυτοεπίγνωση</c:v>
                </c:pt>
                <c:pt idx="1">
                  <c:v>Αυτορρύθμιση</c:v>
                </c:pt>
                <c:pt idx="2">
                  <c:v>Το κίνητρο</c:v>
                </c:pt>
                <c:pt idx="3">
                  <c:v>Ενσυναίσθηση</c:v>
                </c:pt>
                <c:pt idx="4">
                  <c:v>Κοινωνικές δεξιότητες</c:v>
                </c:pt>
                <c:pt idx="5">
                  <c:v>Συνολική Σ.Ν.</c:v>
                </c:pt>
              </c:strCache>
            </c:strRef>
          </c:cat>
          <c:val>
            <c:numRef>
              <c:f>Φύλλο1!$D$2:$D$7</c:f>
              <c:numCache>
                <c:formatCode>General</c:formatCode>
                <c:ptCount val="6"/>
                <c:pt idx="0">
                  <c:v>56</c:v>
                </c:pt>
                <c:pt idx="1">
                  <c:v>11</c:v>
                </c:pt>
                <c:pt idx="2">
                  <c:v>19</c:v>
                </c:pt>
                <c:pt idx="3">
                  <c:v>27</c:v>
                </c:pt>
                <c:pt idx="4">
                  <c:v>22</c:v>
                </c:pt>
                <c:pt idx="5">
                  <c:v>19</c:v>
                </c:pt>
              </c:numCache>
            </c:numRef>
          </c:val>
          <c:smooth val="0"/>
          <c:extLst>
            <c:ext xmlns:c16="http://schemas.microsoft.com/office/drawing/2014/chart" uri="{C3380CC4-5D6E-409C-BE32-E72D297353CC}">
              <c16:uniqueId val="{00000002-485D-40C3-AAC7-0F71712F2A6C}"/>
            </c:ext>
          </c:extLst>
        </c:ser>
        <c:dLbls>
          <c:dLblPos val="ctr"/>
          <c:showLegendKey val="0"/>
          <c:showVal val="1"/>
          <c:showCatName val="0"/>
          <c:showSerName val="0"/>
          <c:showPercent val="0"/>
          <c:showBubbleSize val="0"/>
        </c:dLbls>
        <c:smooth val="0"/>
        <c:axId val="285642240"/>
        <c:axId val="149006592"/>
      </c:lineChart>
      <c:catAx>
        <c:axId val="28564224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49006592"/>
        <c:crosses val="autoZero"/>
        <c:auto val="1"/>
        <c:lblAlgn val="ctr"/>
        <c:lblOffset val="100"/>
        <c:noMultiLvlLbl val="0"/>
      </c:catAx>
      <c:valAx>
        <c:axId val="149006592"/>
        <c:scaling>
          <c:orientation val="minMax"/>
          <c:max val="1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28564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70C0"/>
    </a:solid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455317"/>
            <a:ext cx="670454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30603"/>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650199"/>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455317"/>
            <a:ext cx="6699249"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3030603"/>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455317"/>
            <a:ext cx="6699249"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3030603"/>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3030603"/>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455317"/>
            <a:ext cx="669801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680311"/>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8141695"/>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3383643"/>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824708"/>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8091451"/>
            <a:ext cx="670454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558180"/>
            <a:ext cx="21447761" cy="598230"/>
          </a:xfrm>
          <a:prstGeom prst="rect">
            <a:avLst/>
          </a:prstGeom>
        </p:spPr>
        <p:txBody>
          <a:bodyPr>
            <a:no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2025782"/>
            <a:ext cx="21447761" cy="634555"/>
          </a:xfrm>
          <a:prstGeom prst="rect">
            <a:avLst/>
          </a:prstGeom>
        </p:spPr>
        <p:txBody>
          <a:bodyPr>
            <a:norm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525446"/>
            <a:ext cx="21447761" cy="834414"/>
          </a:xfrm>
          <a:prstGeom prst="rect">
            <a:avLst/>
          </a:prstGeom>
        </p:spPr>
        <p:txBody>
          <a:bodyPr>
            <a:no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455317"/>
            <a:ext cx="670454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30603"/>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650199"/>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455317"/>
            <a:ext cx="6699249"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3030603"/>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455317"/>
            <a:ext cx="6699249"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3030603"/>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3030603"/>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455317"/>
            <a:ext cx="669801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680311"/>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8141695"/>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3383643"/>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824708"/>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8091451"/>
            <a:ext cx="670454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558180"/>
            <a:ext cx="21447761" cy="598230"/>
          </a:xfrm>
          <a:prstGeom prst="rect">
            <a:avLst/>
          </a:prstGeom>
        </p:spPr>
        <p:txBody>
          <a:bodyPr>
            <a:no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2025782"/>
            <a:ext cx="21447761" cy="634555"/>
          </a:xfrm>
          <a:prstGeom prst="rect">
            <a:avLst/>
          </a:prstGeom>
        </p:spPr>
        <p:txBody>
          <a:bodyPr>
            <a:norm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525446"/>
            <a:ext cx="21447761" cy="834414"/>
          </a:xfrm>
          <a:prstGeom prst="rect">
            <a:avLst/>
          </a:prstGeom>
        </p:spPr>
        <p:txBody>
          <a:bodyPr>
            <a:no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18314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465933"/>
            <a:ext cx="9060851"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24868"/>
            <a:ext cx="9048751"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438496"/>
            <a:ext cx="9061909"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9013485"/>
            <a:ext cx="904875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1136118"/>
            <a:ext cx="9047690"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678702"/>
            <a:ext cx="904769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490222"/>
            <a:ext cx="9047690"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3024868"/>
            <a:ext cx="9052983"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3024868"/>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465933"/>
            <a:ext cx="905068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997431"/>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458816"/>
            <a:ext cx="9054041"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3231699"/>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693084"/>
            <a:ext cx="9054041"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34" name="Text Placeholder 76"/>
          <p:cNvSpPr>
            <a:spLocks noGrp="1"/>
          </p:cNvSpPr>
          <p:nvPr>
            <p:ph type="body" sz="quarter" idx="150" hasCustomPrompt="1"/>
          </p:nvPr>
        </p:nvSpPr>
        <p:spPr>
          <a:xfrm>
            <a:off x="3906520" y="1534117"/>
            <a:ext cx="21447761" cy="598230"/>
          </a:xfrm>
          <a:prstGeom prst="rect">
            <a:avLst/>
          </a:prstGeom>
        </p:spPr>
        <p:txBody>
          <a:bodyPr>
            <a:no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5" name="Text Placeholder 76"/>
          <p:cNvSpPr>
            <a:spLocks noGrp="1"/>
          </p:cNvSpPr>
          <p:nvPr>
            <p:ph type="body" sz="quarter" idx="184" hasCustomPrompt="1"/>
          </p:nvPr>
        </p:nvSpPr>
        <p:spPr>
          <a:xfrm>
            <a:off x="3906520" y="2001719"/>
            <a:ext cx="21447761" cy="634555"/>
          </a:xfrm>
          <a:prstGeom prst="rect">
            <a:avLst/>
          </a:prstGeom>
        </p:spPr>
        <p:txBody>
          <a:bodyPr>
            <a:norm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6" name="Text Placeholder 76"/>
          <p:cNvSpPr>
            <a:spLocks noGrp="1"/>
          </p:cNvSpPr>
          <p:nvPr>
            <p:ph type="body" sz="quarter" idx="185" hasCustomPrompt="1"/>
          </p:nvPr>
        </p:nvSpPr>
        <p:spPr>
          <a:xfrm>
            <a:off x="3906520" y="525446"/>
            <a:ext cx="21447761" cy="834414"/>
          </a:xfrm>
          <a:prstGeom prst="rect">
            <a:avLst/>
          </a:prstGeom>
        </p:spPr>
        <p:txBody>
          <a:bodyPr>
            <a:no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400619"/>
            <a:ext cx="670454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959554"/>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878272"/>
            <a:ext cx="6705600"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432941"/>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416970"/>
            <a:ext cx="13813365"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959554"/>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1325442"/>
            <a:ext cx="13813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86405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959554"/>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420939"/>
            <a:ext cx="6698012"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463053"/>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924438"/>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3166385"/>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627770"/>
            <a:ext cx="6701366" cy="493538"/>
          </a:xfrm>
          <a:prstGeom prst="rect">
            <a:avLst/>
          </a:prstGeom>
        </p:spPr>
        <p:txBody>
          <a:bodyPr wrap="square" lIns="130622" tIns="130622" rIns="130622" bIns="130622">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3906520" y="1461928"/>
            <a:ext cx="21447761" cy="598230"/>
          </a:xfrm>
          <a:prstGeom prst="rect">
            <a:avLst/>
          </a:prstGeom>
        </p:spPr>
        <p:txBody>
          <a:bodyPr>
            <a:no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5" name="Text Placeholder 76"/>
          <p:cNvSpPr>
            <a:spLocks noGrp="1"/>
          </p:cNvSpPr>
          <p:nvPr>
            <p:ph type="body" sz="quarter" idx="184" hasCustomPrompt="1"/>
          </p:nvPr>
        </p:nvSpPr>
        <p:spPr>
          <a:xfrm>
            <a:off x="3906520" y="1929530"/>
            <a:ext cx="21447761" cy="634555"/>
          </a:xfrm>
          <a:prstGeom prst="rect">
            <a:avLst/>
          </a:prstGeom>
        </p:spPr>
        <p:txBody>
          <a:bodyPr>
            <a:norm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6" name="Text Placeholder 76"/>
          <p:cNvSpPr>
            <a:spLocks noGrp="1"/>
          </p:cNvSpPr>
          <p:nvPr>
            <p:ph type="body" sz="quarter" idx="185" hasCustomPrompt="1"/>
          </p:nvPr>
        </p:nvSpPr>
        <p:spPr>
          <a:xfrm>
            <a:off x="3906520" y="525446"/>
            <a:ext cx="21447761" cy="834414"/>
          </a:xfrm>
          <a:prstGeom prst="rect">
            <a:avLst/>
          </a:prstGeom>
        </p:spPr>
        <p:txBody>
          <a:bodyPr>
            <a:no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631644"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4" name="Rounded Rectangle 43"/>
          <p:cNvSpPr/>
          <p:nvPr userDrawn="1"/>
        </p:nvSpPr>
        <p:spPr>
          <a:xfrm>
            <a:off x="772399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4" name="Rounded Rectangle 63"/>
          <p:cNvSpPr/>
          <p:nvPr userDrawn="1"/>
        </p:nvSpPr>
        <p:spPr>
          <a:xfrm>
            <a:off x="14856928"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2192497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78" name="Group 77"/>
          <p:cNvGrpSpPr/>
          <p:nvPr userDrawn="1"/>
        </p:nvGrpSpPr>
        <p:grpSpPr>
          <a:xfrm rot="10800000">
            <a:off x="-10294" y="15537514"/>
            <a:ext cx="2929088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87"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18" name="Group 17">
            <a:extLst>
              <a:ext uri="{FF2B5EF4-FFF2-40B4-BE49-F238E27FC236}">
                <a16:creationId xmlns:a16="http://schemas.microsoft.com/office/drawing/2014/main" id="{AAF6957C-6388-7548-A602-CDD546DD69C7}"/>
              </a:ext>
            </a:extLst>
          </p:cNvPr>
          <p:cNvGrpSpPr/>
          <p:nvPr userDrawn="1"/>
        </p:nvGrpSpPr>
        <p:grpSpPr>
          <a:xfrm>
            <a:off x="-46191" y="11288"/>
            <a:ext cx="29306991" cy="2611597"/>
            <a:chOff x="-43304" y="11286"/>
            <a:chExt cx="43905392" cy="4120075"/>
          </a:xfrm>
        </p:grpSpPr>
        <p:sp>
          <p:nvSpPr>
            <p:cNvPr id="19" name="Rectangle 18">
              <a:extLst>
                <a:ext uri="{FF2B5EF4-FFF2-40B4-BE49-F238E27FC236}">
                  <a16:creationId xmlns:a16="http://schemas.microsoft.com/office/drawing/2014/main" id="{2D01F63D-EF19-EE4F-9701-8CE2B656458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0" name="Group 19">
              <a:extLst>
                <a:ext uri="{FF2B5EF4-FFF2-40B4-BE49-F238E27FC236}">
                  <a16:creationId xmlns:a16="http://schemas.microsoft.com/office/drawing/2014/main" id="{5DDFFFE0-DF46-CC45-A1E4-BDDCE21DE885}"/>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4D75AB7-6D7E-6B4B-930D-5D416003DCE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2" name="Rectangle 16">
                <a:extLst>
                  <a:ext uri="{FF2B5EF4-FFF2-40B4-BE49-F238E27FC236}">
                    <a16:creationId xmlns:a16="http://schemas.microsoft.com/office/drawing/2014/main" id="{3AF589CF-28F7-8148-972A-95207880488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3" name="Rectangle 15">
                <a:extLst>
                  <a:ext uri="{FF2B5EF4-FFF2-40B4-BE49-F238E27FC236}">
                    <a16:creationId xmlns:a16="http://schemas.microsoft.com/office/drawing/2014/main" id="{541DE537-8010-044D-AA82-5CE5281ADA4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24" name="Table 23">
            <a:extLst>
              <a:ext uri="{FF2B5EF4-FFF2-40B4-BE49-F238E27FC236}">
                <a16:creationId xmlns:a16="http://schemas.microsoft.com/office/drawing/2014/main" id="{CD58A450-84C3-B04E-A377-113E19806DA1}"/>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5" name="Table 24">
            <a:extLst>
              <a:ext uri="{FF2B5EF4-FFF2-40B4-BE49-F238E27FC236}">
                <a16:creationId xmlns:a16="http://schemas.microsoft.com/office/drawing/2014/main" id="{1C0E2759-B746-0E4E-BECE-2A0A923A2CA6}"/>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631644"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4" name="Rounded Rectangle 43"/>
          <p:cNvSpPr/>
          <p:nvPr userDrawn="1"/>
        </p:nvSpPr>
        <p:spPr>
          <a:xfrm>
            <a:off x="772399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4" name="Rounded Rectangle 63"/>
          <p:cNvSpPr/>
          <p:nvPr userDrawn="1"/>
        </p:nvSpPr>
        <p:spPr>
          <a:xfrm>
            <a:off x="14856928"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2192497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78" name="Group 77"/>
          <p:cNvGrpSpPr/>
          <p:nvPr userDrawn="1"/>
        </p:nvGrpSpPr>
        <p:grpSpPr>
          <a:xfrm rot="10800000">
            <a:off x="-10294" y="15537514"/>
            <a:ext cx="2929088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87"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0EC8E1D4-94FC-2D43-9057-8D3BF4B4C0BC}"/>
              </a:ext>
            </a:extLst>
          </p:cNvPr>
          <p:cNvGrpSpPr/>
          <p:nvPr userDrawn="1"/>
        </p:nvGrpSpPr>
        <p:grpSpPr>
          <a:xfrm>
            <a:off x="-46191" y="11288"/>
            <a:ext cx="29306991" cy="2611597"/>
            <a:chOff x="-43304" y="11286"/>
            <a:chExt cx="43905392" cy="4120075"/>
          </a:xfrm>
        </p:grpSpPr>
        <p:sp>
          <p:nvSpPr>
            <p:cNvPr id="22" name="Rectangle 21">
              <a:extLst>
                <a:ext uri="{FF2B5EF4-FFF2-40B4-BE49-F238E27FC236}">
                  <a16:creationId xmlns:a16="http://schemas.microsoft.com/office/drawing/2014/main" id="{F6F0FDFA-5192-2E48-8EF4-CC5EAAB9E3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3" name="Group 22">
              <a:extLst>
                <a:ext uri="{FF2B5EF4-FFF2-40B4-BE49-F238E27FC236}">
                  <a16:creationId xmlns:a16="http://schemas.microsoft.com/office/drawing/2014/main" id="{B3EAF022-5A4E-AE4C-B829-176CB0002C9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D55FC2A3-DE78-2A4D-980B-A08668A1A4B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5" name="Rectangle 16">
                <a:extLst>
                  <a:ext uri="{FF2B5EF4-FFF2-40B4-BE49-F238E27FC236}">
                    <a16:creationId xmlns:a16="http://schemas.microsoft.com/office/drawing/2014/main" id="{84420EF1-727E-194B-8AD0-D5761AE02D6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6" name="Rectangle 15">
                <a:extLst>
                  <a:ext uri="{FF2B5EF4-FFF2-40B4-BE49-F238E27FC236}">
                    <a16:creationId xmlns:a16="http://schemas.microsoft.com/office/drawing/2014/main" id="{CAEF8073-63F1-ED4D-8FAA-8EA5590CE8F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spTree>
    <p:extLst>
      <p:ext uri="{BB962C8B-B14F-4D97-AF65-F5344CB8AC3E}">
        <p14:creationId xmlns:p14="http://schemas.microsoft.com/office/powerpoint/2010/main" val="172280489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 name="Rounded Rectangle 51"/>
          <p:cNvSpPr/>
          <p:nvPr userDrawn="1"/>
        </p:nvSpPr>
        <p:spPr>
          <a:xfrm>
            <a:off x="631644"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3" name="Rounded Rectangle 52"/>
          <p:cNvSpPr/>
          <p:nvPr userDrawn="1"/>
        </p:nvSpPr>
        <p:spPr>
          <a:xfrm>
            <a:off x="10108287"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4" name="Rounded Rectangle 53"/>
          <p:cNvSpPr/>
          <p:nvPr userDrawn="1"/>
        </p:nvSpPr>
        <p:spPr>
          <a:xfrm>
            <a:off x="19584930"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98" name="Group 97"/>
          <p:cNvGrpSpPr/>
          <p:nvPr userDrawn="1"/>
        </p:nvGrpSpPr>
        <p:grpSpPr>
          <a:xfrm rot="10800000">
            <a:off x="-10294" y="15537514"/>
            <a:ext cx="29290880" cy="939075"/>
            <a:chOff x="-14192" y="1382"/>
            <a:chExt cx="27451941" cy="4572641"/>
          </a:xfrm>
        </p:grpSpPr>
        <p:sp>
          <p:nvSpPr>
            <p:cNvPr id="9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10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10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43"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3" name="Group 22">
            <a:extLst>
              <a:ext uri="{FF2B5EF4-FFF2-40B4-BE49-F238E27FC236}">
                <a16:creationId xmlns:a16="http://schemas.microsoft.com/office/drawing/2014/main" id="{1CD42C1A-2F8A-4D49-BCCE-8FB988E47183}"/>
              </a:ext>
            </a:extLst>
          </p:cNvPr>
          <p:cNvGrpSpPr/>
          <p:nvPr userDrawn="1"/>
        </p:nvGrpSpPr>
        <p:grpSpPr>
          <a:xfrm>
            <a:off x="-46191" y="11288"/>
            <a:ext cx="29306991" cy="2611597"/>
            <a:chOff x="-43304" y="11286"/>
            <a:chExt cx="43905392" cy="4120075"/>
          </a:xfrm>
        </p:grpSpPr>
        <p:sp>
          <p:nvSpPr>
            <p:cNvPr id="24" name="Rectangle 23">
              <a:extLst>
                <a:ext uri="{FF2B5EF4-FFF2-40B4-BE49-F238E27FC236}">
                  <a16:creationId xmlns:a16="http://schemas.microsoft.com/office/drawing/2014/main" id="{35727F0C-E5CA-7E41-B9DD-F8599907DFF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5" name="Group 24">
              <a:extLst>
                <a:ext uri="{FF2B5EF4-FFF2-40B4-BE49-F238E27FC236}">
                  <a16:creationId xmlns:a16="http://schemas.microsoft.com/office/drawing/2014/main" id="{8AF4897F-D6C6-5741-BCF7-7CA70D05A7A5}"/>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F7662C5D-1246-9748-ACB4-9C2B93F444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7" name="Rectangle 16">
                <a:extLst>
                  <a:ext uri="{FF2B5EF4-FFF2-40B4-BE49-F238E27FC236}">
                    <a16:creationId xmlns:a16="http://schemas.microsoft.com/office/drawing/2014/main" id="{485C12BB-DA65-4847-BBEB-40C23F87E5B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8" name="Rectangle 15">
                <a:extLst>
                  <a:ext uri="{FF2B5EF4-FFF2-40B4-BE49-F238E27FC236}">
                    <a16:creationId xmlns:a16="http://schemas.microsoft.com/office/drawing/2014/main" id="{44562FFE-3F26-6E4A-93F5-E53D6CB7EE3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18" name="Table 17">
            <a:extLst>
              <a:ext uri="{FF2B5EF4-FFF2-40B4-BE49-F238E27FC236}">
                <a16:creationId xmlns:a16="http://schemas.microsoft.com/office/drawing/2014/main" id="{AE36E69B-E33D-5140-BBEA-B97176859D2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DE09EC49-7015-8B4A-80A8-724C4FC1986E}"/>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631644" y="2946524"/>
            <a:ext cx="6729422"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39" name="Rounded Rectangle 38"/>
          <p:cNvSpPr/>
          <p:nvPr userDrawn="1"/>
        </p:nvSpPr>
        <p:spPr>
          <a:xfrm>
            <a:off x="21933689" y="2946524"/>
            <a:ext cx="6729422"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0" name="Rounded Rectangle 39"/>
          <p:cNvSpPr/>
          <p:nvPr userDrawn="1"/>
        </p:nvSpPr>
        <p:spPr>
          <a:xfrm>
            <a:off x="7701465" y="2946524"/>
            <a:ext cx="13891826" cy="12386005"/>
          </a:xfrm>
          <a:prstGeom prst="roundRect">
            <a:avLst>
              <a:gd name="adj" fmla="val 8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86" name="Group 85"/>
          <p:cNvGrpSpPr/>
          <p:nvPr userDrawn="1"/>
        </p:nvGrpSpPr>
        <p:grpSpPr>
          <a:xfrm rot="10800000">
            <a:off x="-10294" y="15537514"/>
            <a:ext cx="29290880" cy="939075"/>
            <a:chOff x="-14192" y="1382"/>
            <a:chExt cx="27451941" cy="4572641"/>
          </a:xfrm>
        </p:grpSpPr>
        <p:sp>
          <p:nvSpPr>
            <p:cNvPr id="8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43"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3" name="Group 22">
            <a:extLst>
              <a:ext uri="{FF2B5EF4-FFF2-40B4-BE49-F238E27FC236}">
                <a16:creationId xmlns:a16="http://schemas.microsoft.com/office/drawing/2014/main" id="{133B7B53-A5A1-BC49-8955-D18E68BE7B72}"/>
              </a:ext>
            </a:extLst>
          </p:cNvPr>
          <p:cNvGrpSpPr/>
          <p:nvPr userDrawn="1"/>
        </p:nvGrpSpPr>
        <p:grpSpPr>
          <a:xfrm>
            <a:off x="-46191" y="11288"/>
            <a:ext cx="29306991" cy="2611597"/>
            <a:chOff x="-43304" y="11286"/>
            <a:chExt cx="43905392" cy="4120075"/>
          </a:xfrm>
        </p:grpSpPr>
        <p:sp>
          <p:nvSpPr>
            <p:cNvPr id="24" name="Rectangle 23">
              <a:extLst>
                <a:ext uri="{FF2B5EF4-FFF2-40B4-BE49-F238E27FC236}">
                  <a16:creationId xmlns:a16="http://schemas.microsoft.com/office/drawing/2014/main" id="{943C2111-FDA2-C04D-9CDB-FD63C35F209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5" name="Group 24">
              <a:extLst>
                <a:ext uri="{FF2B5EF4-FFF2-40B4-BE49-F238E27FC236}">
                  <a16:creationId xmlns:a16="http://schemas.microsoft.com/office/drawing/2014/main" id="{333455FD-8744-EC42-84E8-75AAF0FAA109}"/>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92268445-1A26-E348-8208-DDDD11317C6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7" name="Rectangle 16">
                <a:extLst>
                  <a:ext uri="{FF2B5EF4-FFF2-40B4-BE49-F238E27FC236}">
                    <a16:creationId xmlns:a16="http://schemas.microsoft.com/office/drawing/2014/main" id="{9DFAFF17-0891-D34A-AF0D-081DD5CF13C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8" name="Rectangle 15">
                <a:extLst>
                  <a:ext uri="{FF2B5EF4-FFF2-40B4-BE49-F238E27FC236}">
                    <a16:creationId xmlns:a16="http://schemas.microsoft.com/office/drawing/2014/main" id="{3F34F18B-1C10-CA48-AE85-AAF2DFB0500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18" name="Table 17">
            <a:extLst>
              <a:ext uri="{FF2B5EF4-FFF2-40B4-BE49-F238E27FC236}">
                <a16:creationId xmlns:a16="http://schemas.microsoft.com/office/drawing/2014/main" id="{4F09DF31-2DB9-7944-B1BC-C71CA025E1A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92A418C-EEE7-404D-AFE3-25F8BFBB47BA}"/>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9.jp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618261" y="3476958"/>
            <a:ext cx="6704542" cy="4168510"/>
          </a:xfrm>
        </p:spPr>
        <p:txBody>
          <a:bodyPr/>
          <a:lstStyle/>
          <a:p>
            <a:pPr algn="just"/>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Το νοσηλευτικό επάγγελμα διακατέχεται από έντονα συναισθήματα, όπως είναι η χαρά και η θλίψη. </a:t>
            </a:r>
          </a:p>
          <a:p>
            <a:pPr marL="285750" indent="-285750" algn="just">
              <a:buFont typeface="Wingdings" panose="05000000000000000000" pitchFamily="2"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Το 1998, ο ψυχολόγος </a:t>
            </a:r>
            <a:r>
              <a:rPr lang="en-US"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Daniel Goleman </a:t>
            </a: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θέσπισε ένα μοντέλο συναισθηματικής νοημοσύνης, το οποίο περιγράφει την συμπεριφορά του ανθρώπου στον χώρο εργασίας. Με αυτή την σκέψη γεννήθηκε το ερευνητικό ερώτημα: ποιο είναι το επίπεδο συναισθηματικής νοημοσύνης των νοσηλευτών στην Ελλάδα; </a:t>
            </a:r>
          </a:p>
          <a:p>
            <a:pPr marL="285750" indent="-285750" algn="just">
              <a:buFont typeface="Wingdings" panose="05000000000000000000" pitchFamily="2"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Στην έρευνα συμμετείχε δείγμα 100 νοσηλευτών. Η στατιστική ανάλυση </a:t>
            </a:r>
            <a:r>
              <a:rPr lang="el-GR" sz="20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ανέδειξε, την σημαντικού βαθμού συναισθηματική νοημοσύνη, που κατέχουν </a:t>
            </a: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οι Έλληνες νοσηλευτές. </a:t>
            </a:r>
          </a:p>
          <a:p>
            <a:pPr marL="285750" indent="-285750" algn="just">
              <a:buFont typeface="Wingdings" panose="05000000000000000000" pitchFamily="2"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Τέλος, ιδιαίτερο ενδιαφέρον αποτελεί η ανάδειξη της σημασίας του επιπέδου εκπαίδευσης και της ηλικίας για αυτήν.</a:t>
            </a:r>
            <a:endParaRPr lang="el-GR" sz="2000" dirty="0">
              <a:solidFill>
                <a:srgbClr val="002060"/>
              </a:solidFill>
              <a:latin typeface="Arial Narrow" panose="020B0606020202030204" pitchFamily="34" charset="0"/>
            </a:endParaRPr>
          </a:p>
          <a:p>
            <a:endParaRPr lang="en-US" dirty="0"/>
          </a:p>
        </p:txBody>
      </p:sp>
      <p:sp>
        <p:nvSpPr>
          <p:cNvPr id="20" name="Text Placeholder 19"/>
          <p:cNvSpPr>
            <a:spLocks noGrp="1"/>
          </p:cNvSpPr>
          <p:nvPr>
            <p:ph type="body" sz="quarter" idx="11"/>
          </p:nvPr>
        </p:nvSpPr>
        <p:spPr>
          <a:xfrm>
            <a:off x="556895" y="2933804"/>
            <a:ext cx="6699250" cy="536406"/>
          </a:xfrm>
        </p:spPr>
        <p:txBody>
          <a:bodyPr/>
          <a:lstStyle/>
          <a:p>
            <a:r>
              <a:rPr lang="el-GR" sz="2800" dirty="0">
                <a:solidFill>
                  <a:srgbClr val="002060"/>
                </a:solidFill>
                <a:latin typeface="Arial Narrow" panose="020B0606020202030204" pitchFamily="34" charset="0"/>
              </a:rPr>
              <a:t>Εισαγωγή</a:t>
            </a:r>
          </a:p>
        </p:txBody>
      </p:sp>
      <p:sp>
        <p:nvSpPr>
          <p:cNvPr id="21" name="Text Placeholder 20"/>
          <p:cNvSpPr>
            <a:spLocks noGrp="1"/>
          </p:cNvSpPr>
          <p:nvPr>
            <p:ph type="body" sz="quarter" idx="19"/>
          </p:nvPr>
        </p:nvSpPr>
        <p:spPr>
          <a:xfrm>
            <a:off x="7779196" y="3801846"/>
            <a:ext cx="7870778" cy="4343973"/>
          </a:xfrm>
        </p:spPr>
        <p:txBody>
          <a:bodyPr/>
          <a:lstStyle/>
          <a:p>
            <a:pPr marL="342900" lvl="0" indent="-342900" algn="just">
              <a:buFont typeface="Symbol" panose="05050102010706020507" pitchFamily="18" charset="2"/>
              <a:buChar char=""/>
            </a:pPr>
            <a:r>
              <a:rPr lang="el-GR" sz="2000" b="1" dirty="0">
                <a:solidFill>
                  <a:srgbClr val="002060"/>
                </a:solidFill>
                <a:effectLst/>
                <a:latin typeface="Arial Narrow" panose="020B0606020202030204" pitchFamily="34" charset="0"/>
                <a:ea typeface="Calibri" panose="020F0502020204030204" pitchFamily="34" charset="0"/>
              </a:rPr>
              <a:t>Η αυτοεπίγνωση</a:t>
            </a:r>
            <a:r>
              <a:rPr lang="el-GR" sz="2000" dirty="0">
                <a:solidFill>
                  <a:srgbClr val="002060"/>
                </a:solidFill>
                <a:effectLst/>
                <a:latin typeface="Arial Narrow" panose="020B0606020202030204" pitchFamily="34" charset="0"/>
                <a:ea typeface="Calibri" panose="020F0502020204030204" pitchFamily="34" charset="0"/>
              </a:rPr>
              <a:t>: είναι η ικανότητα του να αναγνωρίζεις τα συναισθήματα κάποιου, καθώς και το αντίκτυπο αυτών στην λήψη αποφάσεων.</a:t>
            </a:r>
          </a:p>
          <a:p>
            <a:pPr marL="342900" lvl="0" indent="-342900" algn="just">
              <a:buFont typeface="Symbol" panose="05050102010706020507" pitchFamily="18" charset="2"/>
              <a:buChar char=""/>
            </a:pPr>
            <a:r>
              <a:rPr lang="el-GR" sz="2000" b="1" dirty="0">
                <a:solidFill>
                  <a:srgbClr val="002060"/>
                </a:solidFill>
                <a:effectLst/>
                <a:latin typeface="Arial Narrow" panose="020B0606020202030204" pitchFamily="34" charset="0"/>
                <a:ea typeface="Calibri" panose="020F0502020204030204" pitchFamily="34" charset="0"/>
              </a:rPr>
              <a:t>Η αυτορρύθμιση:</a:t>
            </a:r>
            <a:r>
              <a:rPr lang="el-GR" sz="2000" dirty="0">
                <a:solidFill>
                  <a:srgbClr val="002060"/>
                </a:solidFill>
                <a:effectLst/>
                <a:latin typeface="Arial Narrow" panose="020B0606020202030204" pitchFamily="34" charset="0"/>
                <a:ea typeface="Calibri" panose="020F0502020204030204" pitchFamily="34" charset="0"/>
              </a:rPr>
              <a:t> περιλαμβάνει τον έλεγχο των συναισθημάτων και των  παρορμήσεων, καθώς και την προσαρμογή στην εναλλαγή των περιστάσεων.</a:t>
            </a:r>
          </a:p>
          <a:p>
            <a:pPr marL="342900" lvl="0" indent="-342900" algn="just">
              <a:buFont typeface="Symbol" panose="05050102010706020507" pitchFamily="18" charset="2"/>
              <a:buChar char=""/>
            </a:pPr>
            <a:r>
              <a:rPr lang="el-GR" sz="2000" b="1" dirty="0">
                <a:solidFill>
                  <a:srgbClr val="002060"/>
                </a:solidFill>
                <a:effectLst/>
                <a:latin typeface="Arial Narrow" panose="020B0606020202030204" pitchFamily="34" charset="0"/>
                <a:ea typeface="Calibri" panose="020F0502020204030204" pitchFamily="34" charset="0"/>
              </a:rPr>
              <a:t>Το κίνητρο συμπεριφοράς: </a:t>
            </a:r>
            <a:r>
              <a:rPr lang="el-GR" sz="2000" dirty="0">
                <a:solidFill>
                  <a:srgbClr val="002060"/>
                </a:solidFill>
                <a:effectLst/>
                <a:latin typeface="Arial Narrow" panose="020B0606020202030204" pitchFamily="34" charset="0"/>
                <a:ea typeface="Calibri" panose="020F0502020204030204" pitchFamily="34" charset="0"/>
              </a:rPr>
              <a:t>περιγράφει ότι το άτομο έχει ως κίνητρο να βελτιώσει την ζωή του μέσα από θετικά συναισθήματα, όπως είναι η αισιοδοξία, η να πέτυχει ομαλά τους στόχους του.</a:t>
            </a:r>
          </a:p>
          <a:p>
            <a:pPr marL="342900" lvl="0" indent="-342900" algn="just">
              <a:buFont typeface="Symbol" panose="05050102010706020507" pitchFamily="18" charset="2"/>
              <a:buChar char=""/>
            </a:pPr>
            <a:r>
              <a:rPr lang="el-GR" sz="2000" b="1" dirty="0">
                <a:solidFill>
                  <a:srgbClr val="002060"/>
                </a:solidFill>
                <a:effectLst/>
                <a:latin typeface="Arial Narrow" panose="020B0606020202030204" pitchFamily="34" charset="0"/>
                <a:ea typeface="Calibri" panose="020F0502020204030204" pitchFamily="34" charset="0"/>
              </a:rPr>
              <a:t>Η ενσυναίσθηση:</a:t>
            </a:r>
            <a:r>
              <a:rPr lang="el-GR" sz="2000" dirty="0">
                <a:solidFill>
                  <a:srgbClr val="002060"/>
                </a:solidFill>
                <a:effectLst/>
                <a:latin typeface="Arial Narrow" panose="020B0606020202030204" pitchFamily="34" charset="0"/>
                <a:ea typeface="Calibri" panose="020F0502020204030204" pitchFamily="34" charset="0"/>
              </a:rPr>
              <a:t> περιλαμβάνει την ικανότητα  να διαισθάνεσαι, να κατανοείς και να αντιδράς στα συναισθήματα κάποιου, ενώ ταυτόχρονα κατανοείς τα κοινωνικά δίκτυα (π.χ. τις ομάδες).</a:t>
            </a:r>
          </a:p>
          <a:p>
            <a:pPr marL="342900" lvl="0" indent="-342900" algn="just">
              <a:spcAft>
                <a:spcPts val="800"/>
              </a:spcAft>
              <a:buFont typeface="Symbol" panose="05050102010706020507" pitchFamily="18" charset="2"/>
              <a:buChar char=""/>
            </a:pPr>
            <a:r>
              <a:rPr lang="el-GR" sz="2000" b="1" dirty="0">
                <a:solidFill>
                  <a:srgbClr val="002060"/>
                </a:solidFill>
                <a:effectLst/>
                <a:latin typeface="Arial Narrow" panose="020B0606020202030204" pitchFamily="34" charset="0"/>
                <a:ea typeface="Calibri" panose="020F0502020204030204" pitchFamily="34" charset="0"/>
              </a:rPr>
              <a:t>Οι</a:t>
            </a:r>
            <a:r>
              <a:rPr lang="el-GR" sz="2000" dirty="0">
                <a:solidFill>
                  <a:srgbClr val="002060"/>
                </a:solidFill>
                <a:effectLst/>
                <a:latin typeface="Arial Narrow" panose="020B0606020202030204" pitchFamily="34" charset="0"/>
                <a:ea typeface="Calibri" panose="020F0502020204030204" pitchFamily="34" charset="0"/>
              </a:rPr>
              <a:t> </a:t>
            </a:r>
            <a:r>
              <a:rPr lang="el-GR" sz="2000" b="1" dirty="0">
                <a:solidFill>
                  <a:srgbClr val="002060"/>
                </a:solidFill>
                <a:effectLst/>
                <a:latin typeface="Arial Narrow" panose="020B0606020202030204" pitchFamily="34" charset="0"/>
                <a:ea typeface="Calibri" panose="020F0502020204030204" pitchFamily="34" charset="0"/>
              </a:rPr>
              <a:t>κοινωνικές δεξιότητες</a:t>
            </a:r>
            <a:r>
              <a:rPr lang="el-GR" sz="2000" dirty="0">
                <a:solidFill>
                  <a:srgbClr val="002060"/>
                </a:solidFill>
                <a:effectLst/>
                <a:latin typeface="Arial Narrow" panose="020B0606020202030204" pitchFamily="34" charset="0"/>
                <a:ea typeface="Calibri" panose="020F0502020204030204" pitchFamily="34" charset="0"/>
              </a:rPr>
              <a:t>: περιλαμβάνει την ικανότητα να εμπνέεις, να ασκείς επιρροή, και να εξελίσσεις τους άλλους κατά την διαχείριση των συγκρούσεων.</a:t>
            </a:r>
          </a:p>
        </p:txBody>
      </p:sp>
      <p:sp>
        <p:nvSpPr>
          <p:cNvPr id="22" name="Text Placeholder 21"/>
          <p:cNvSpPr>
            <a:spLocks noGrp="1"/>
          </p:cNvSpPr>
          <p:nvPr>
            <p:ph type="body" sz="quarter" idx="20"/>
          </p:nvPr>
        </p:nvSpPr>
        <p:spPr>
          <a:xfrm>
            <a:off x="11483742" y="2946923"/>
            <a:ext cx="6700308" cy="536406"/>
          </a:xfrm>
        </p:spPr>
        <p:txBody>
          <a:bodyPr/>
          <a:lstStyle/>
          <a:p>
            <a:r>
              <a:rPr lang="el-GR" sz="2800" dirty="0">
                <a:solidFill>
                  <a:srgbClr val="002060"/>
                </a:solidFill>
                <a:latin typeface="Arial Narrow" panose="020B0606020202030204" pitchFamily="34" charset="0"/>
              </a:rPr>
              <a:t>Μοντέλο </a:t>
            </a:r>
            <a:r>
              <a:rPr lang="en-US" sz="2800" dirty="0">
                <a:solidFill>
                  <a:srgbClr val="002060"/>
                </a:solidFill>
                <a:latin typeface="Arial Narrow" panose="020B0606020202030204" pitchFamily="34" charset="0"/>
              </a:rPr>
              <a:t>Daniel Goleman</a:t>
            </a:r>
            <a:endParaRPr lang="el-GR" sz="2800" dirty="0">
              <a:solidFill>
                <a:srgbClr val="002060"/>
              </a:solidFill>
              <a:latin typeface="Arial Narrow" panose="020B0606020202030204" pitchFamily="34" charset="0"/>
            </a:endParaRPr>
          </a:p>
        </p:txBody>
      </p:sp>
      <p:sp>
        <p:nvSpPr>
          <p:cNvPr id="23" name="Text Placeholder 22"/>
          <p:cNvSpPr>
            <a:spLocks noGrp="1"/>
          </p:cNvSpPr>
          <p:nvPr>
            <p:ph type="body" sz="quarter" idx="21"/>
          </p:nvPr>
        </p:nvSpPr>
        <p:spPr>
          <a:xfrm>
            <a:off x="931577" y="8449079"/>
            <a:ext cx="6116033" cy="3957114"/>
          </a:xfrm>
        </p:spPr>
        <p:txBody>
          <a:bodyPr/>
          <a:lstStyle/>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Η συλλογή δεδομένων έγινε με σταθμισμένο ερωτηματολόγιο βασισμένο στο μοντέλο </a:t>
            </a:r>
            <a:r>
              <a:rPr lang="en-US"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Goleman</a:t>
            </a: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Στην έρευνα συμμετείχαν δυο δημόσια νοσοκομεία. </a:t>
            </a:r>
          </a:p>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Οι νοσηλευτές εργάζονταν σε διάφορους τομείς των νοσοκομείων. </a:t>
            </a:r>
          </a:p>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Οι ηλικίες συμμετοχής κυμάνθηκαν από 25 έως 65 έτη. </a:t>
            </a:r>
          </a:p>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Το μορφωτικό επίπεδο ήταν διετούς εκπαίδευσης, τεχνολογικής εκπαίδευσης και πανεπιστημιακής εκπαίδευσης. </a:t>
            </a:r>
          </a:p>
          <a:p>
            <a:pPr marL="342900" lvl="0" indent="-342900" algn="just">
              <a:buFont typeface="Symbol" panose="05050102010706020507" pitchFamily="18" charset="2"/>
              <a:buChar char=""/>
            </a:pPr>
            <a:r>
              <a:rPr lang="el-GR" sz="2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Η ανάλυση των δεδομένων έγινε με ηλεκτρονική εφαρμογή στατιστικής ανάλυσης.</a:t>
            </a:r>
            <a:endParaRPr lang="el-GR" sz="2000" dirty="0">
              <a:solidFill>
                <a:srgbClr val="002060"/>
              </a:solidFill>
              <a:latin typeface="Arial Narrow" panose="020B0606020202030204" pitchFamily="34" charset="0"/>
            </a:endParaRPr>
          </a:p>
        </p:txBody>
      </p:sp>
      <p:sp>
        <p:nvSpPr>
          <p:cNvPr id="24" name="Text Placeholder 23"/>
          <p:cNvSpPr>
            <a:spLocks noGrp="1"/>
          </p:cNvSpPr>
          <p:nvPr>
            <p:ph type="body" sz="quarter" idx="22"/>
          </p:nvPr>
        </p:nvSpPr>
        <p:spPr>
          <a:xfrm>
            <a:off x="1226348" y="7740296"/>
            <a:ext cx="5588071" cy="536406"/>
          </a:xfrm>
        </p:spPr>
        <p:txBody>
          <a:bodyPr/>
          <a:lstStyle/>
          <a:p>
            <a:r>
              <a:rPr lang="el-GR" sz="2800" b="1" dirty="0">
                <a:solidFill>
                  <a:srgbClr val="002060"/>
                </a:solidFill>
                <a:latin typeface="Arial Narrow" panose="020B0606020202030204" pitchFamily="34" charset="0"/>
              </a:rPr>
              <a:t>Μέθοδος</a:t>
            </a:r>
          </a:p>
        </p:txBody>
      </p:sp>
      <p:sp>
        <p:nvSpPr>
          <p:cNvPr id="26" name="Text Placeholder 25"/>
          <p:cNvSpPr>
            <a:spLocks noGrp="1"/>
          </p:cNvSpPr>
          <p:nvPr>
            <p:ph type="body" sz="quarter" idx="24"/>
          </p:nvPr>
        </p:nvSpPr>
        <p:spPr>
          <a:xfrm>
            <a:off x="7726632" y="8332894"/>
            <a:ext cx="13813366" cy="536406"/>
          </a:xfrm>
        </p:spPr>
        <p:txBody>
          <a:bodyPr/>
          <a:lstStyle/>
          <a:p>
            <a:r>
              <a:rPr lang="el-GR" sz="2800" dirty="0">
                <a:solidFill>
                  <a:srgbClr val="002060"/>
                </a:solidFill>
                <a:latin typeface="Arial Narrow" panose="020B0606020202030204" pitchFamily="34" charset="0"/>
              </a:rPr>
              <a:t>Ευρήματα</a:t>
            </a:r>
          </a:p>
        </p:txBody>
      </p:sp>
      <p:sp>
        <p:nvSpPr>
          <p:cNvPr id="27" name="Text Placeholder 26"/>
          <p:cNvSpPr>
            <a:spLocks noGrp="1"/>
          </p:cNvSpPr>
          <p:nvPr>
            <p:ph type="body" sz="quarter" idx="25"/>
          </p:nvPr>
        </p:nvSpPr>
        <p:spPr>
          <a:xfrm>
            <a:off x="22204587" y="7269273"/>
            <a:ext cx="6698012" cy="536406"/>
          </a:xfrm>
        </p:spPr>
        <p:txBody>
          <a:bodyPr/>
          <a:lstStyle/>
          <a:p>
            <a:r>
              <a:rPr lang="el-GR" sz="2800" dirty="0">
                <a:solidFill>
                  <a:srgbClr val="002060"/>
                </a:solidFill>
                <a:latin typeface="Arial Narrow" panose="020B0606020202030204" pitchFamily="34" charset="0"/>
              </a:rPr>
              <a:t>Μελλοντικές έρευνες</a:t>
            </a:r>
          </a:p>
        </p:txBody>
      </p:sp>
      <p:sp>
        <p:nvSpPr>
          <p:cNvPr id="28" name="Text Placeholder 27"/>
          <p:cNvSpPr>
            <a:spLocks noGrp="1"/>
          </p:cNvSpPr>
          <p:nvPr>
            <p:ph type="body" sz="quarter" idx="26"/>
          </p:nvPr>
        </p:nvSpPr>
        <p:spPr>
          <a:xfrm>
            <a:off x="22009843" y="7776320"/>
            <a:ext cx="6626236" cy="2233565"/>
          </a:xfrm>
        </p:spPr>
        <p:txBody>
          <a:bodyPr/>
          <a:lstStyle/>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Η συναισθηματική νοημοσύνη προσπαθεί να αιτιολογήσει την ανθρώπινη συμπεριφορά. </a:t>
            </a:r>
          </a:p>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Η συμπεριφορά ωστόσο, εξαρτάται από πολλούς παράγοντες. </a:t>
            </a:r>
          </a:p>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Η συγκεκριμένη έρευνα έριξε, εν μέρει, φως σε αυτό το ερώτημα που χρίζει πολύχρονης μελέτης, καθώς και μεγαλύτερου δείγματος ατόμων.</a:t>
            </a:r>
          </a:p>
        </p:txBody>
      </p:sp>
      <p:sp>
        <p:nvSpPr>
          <p:cNvPr id="29" name="Text Placeholder 28"/>
          <p:cNvSpPr>
            <a:spLocks noGrp="1"/>
          </p:cNvSpPr>
          <p:nvPr>
            <p:ph type="body" sz="quarter" idx="27"/>
          </p:nvPr>
        </p:nvSpPr>
        <p:spPr>
          <a:xfrm>
            <a:off x="22043011" y="2946923"/>
            <a:ext cx="6698012" cy="536406"/>
          </a:xfrm>
        </p:spPr>
        <p:txBody>
          <a:bodyPr/>
          <a:lstStyle/>
          <a:p>
            <a:r>
              <a:rPr lang="el-GR" sz="2800" dirty="0">
                <a:solidFill>
                  <a:srgbClr val="002060"/>
                </a:solidFill>
                <a:latin typeface="Arial Narrow" panose="020B0606020202030204" pitchFamily="34" charset="0"/>
              </a:rPr>
              <a:t>Συμπεράσματα</a:t>
            </a:r>
          </a:p>
        </p:txBody>
      </p:sp>
      <p:sp>
        <p:nvSpPr>
          <p:cNvPr id="30" name="Text Placeholder 29"/>
          <p:cNvSpPr>
            <a:spLocks noGrp="1"/>
          </p:cNvSpPr>
          <p:nvPr>
            <p:ph type="body" sz="quarter" idx="28"/>
          </p:nvPr>
        </p:nvSpPr>
        <p:spPr>
          <a:xfrm>
            <a:off x="21975830" y="3543578"/>
            <a:ext cx="6701366" cy="3772448"/>
          </a:xfrm>
        </p:spPr>
        <p:txBody>
          <a:bodyPr/>
          <a:lstStyle/>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Οι νοσηλευτές μέσα από αυτή την έρευνα φάνηκε να έχουν αυξημένο επίπεδο συναισθηματικής νοημοσύνης, το οποίο αιτιολογείται και από την φύση της εργασίας (1). </a:t>
            </a:r>
          </a:p>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Οι νεαροί νοσηλευτές εμφάνισαν υψηλότερο επίπεδο συναισθηματικής νοημοσύνης έναντι των άλλων ηλικιών, που ίσως να έχει να κάνει με την επιλογή του επαγγέλματος και την φύση αυτού (2). </a:t>
            </a:r>
          </a:p>
          <a:p>
            <a:pPr marL="285750" indent="-285750" algn="just">
              <a:buFont typeface="Wingdings" panose="05000000000000000000" pitchFamily="2" charset="2"/>
              <a:buChar char="§"/>
            </a:pPr>
            <a:r>
              <a:rPr lang="el-GR" sz="2000" dirty="0">
                <a:solidFill>
                  <a:srgbClr val="002060"/>
                </a:solidFill>
                <a:latin typeface="Arial Narrow" panose="020B0606020202030204" pitchFamily="34" charset="0"/>
              </a:rPr>
              <a:t>Το επίπεδο εκπαίδευσης φάνηκε να μην επηρεάζει το επίπεδο συναισθηματικής νοημοσύνης, καθώς οι διετούς εκπαίδευσης νοσηλευτές εμφάνισαν υψηλότερο επίπεδο συναισθηματική νοημοσύνης από αυτούς των άλλων βαθμίδων εκπαίδευσης (3). </a:t>
            </a:r>
          </a:p>
        </p:txBody>
      </p:sp>
      <p:sp>
        <p:nvSpPr>
          <p:cNvPr id="31" name="Text Placeholder 30"/>
          <p:cNvSpPr>
            <a:spLocks noGrp="1"/>
          </p:cNvSpPr>
          <p:nvPr>
            <p:ph type="body" sz="quarter" idx="29"/>
          </p:nvPr>
        </p:nvSpPr>
        <p:spPr>
          <a:xfrm>
            <a:off x="21929425" y="12219166"/>
            <a:ext cx="6698012" cy="536406"/>
          </a:xfrm>
        </p:spPr>
        <p:txBody>
          <a:bodyPr/>
          <a:lstStyle/>
          <a:p>
            <a:r>
              <a:rPr lang="el-GR" sz="2800" dirty="0">
                <a:solidFill>
                  <a:srgbClr val="002060"/>
                </a:solidFill>
                <a:latin typeface="Arial Narrow" panose="020B0606020202030204" pitchFamily="34" charset="0"/>
              </a:rPr>
              <a:t>Παραπομπές</a:t>
            </a:r>
          </a:p>
        </p:txBody>
      </p:sp>
      <p:sp>
        <p:nvSpPr>
          <p:cNvPr id="32" name="Text Placeholder 31"/>
          <p:cNvSpPr>
            <a:spLocks noGrp="1"/>
          </p:cNvSpPr>
          <p:nvPr>
            <p:ph type="body" sz="quarter" idx="30"/>
          </p:nvPr>
        </p:nvSpPr>
        <p:spPr>
          <a:xfrm>
            <a:off x="21979184" y="12817353"/>
            <a:ext cx="6698012" cy="2459107"/>
          </a:xfrm>
        </p:spPr>
        <p:txBody>
          <a:bodyPr/>
          <a:lstStyle/>
          <a:p>
            <a:pPr marL="342900" indent="-342900" algn="just">
              <a:buFont typeface="Symbol" panose="05050102010706020507" pitchFamily="18" charset="2"/>
              <a:buAutoNum type="arabicParenR"/>
            </a:pPr>
            <a:r>
              <a:rPr lang="en-US" sz="1600" dirty="0">
                <a:solidFill>
                  <a:srgbClr val="002060"/>
                </a:solidFill>
                <a:latin typeface="Arial Narrow" panose="020B0606020202030204" pitchFamily="34" charset="0"/>
              </a:rPr>
              <a:t>Mary G. Harper (2012) The Emotional Intelligence Profile of Successful Staff Nurses, The Journal of Continuing Education in Nursing, 43 (8), 354-361. doi:10.3928/00220124-20120615-44</a:t>
            </a:r>
            <a:endParaRPr lang="el-GR" sz="1600" dirty="0">
              <a:solidFill>
                <a:srgbClr val="002060"/>
              </a:solidFill>
              <a:latin typeface="Arial Narrow" panose="020B0606020202030204" pitchFamily="34" charset="0"/>
            </a:endParaRPr>
          </a:p>
          <a:p>
            <a:pPr marL="342900" indent="-342900" algn="just">
              <a:buFont typeface="Symbol" panose="05050102010706020507" pitchFamily="18" charset="2"/>
              <a:buAutoNum type="arabicParenR"/>
            </a:pPr>
            <a:r>
              <a:rPr lang="en-US" sz="1600" dirty="0">
                <a:solidFill>
                  <a:srgbClr val="002060"/>
                </a:solidFill>
                <a:latin typeface="Arial Narrow" panose="020B0606020202030204" pitchFamily="34" charset="0"/>
              </a:rPr>
              <a:t>Gregor </a:t>
            </a:r>
            <a:r>
              <a:rPr lang="en-US" sz="1600" dirty="0" err="1">
                <a:solidFill>
                  <a:srgbClr val="002060"/>
                </a:solidFill>
                <a:latin typeface="Arial Narrow" panose="020B0606020202030204" pitchFamily="34" charset="0"/>
              </a:rPr>
              <a:t>Štiglic</a:t>
            </a:r>
            <a:r>
              <a:rPr lang="en-US" sz="1600" dirty="0">
                <a:solidFill>
                  <a:srgbClr val="002060"/>
                </a:solidFill>
                <a:latin typeface="Arial Narrow" panose="020B0606020202030204" pitchFamily="34" charset="0"/>
              </a:rPr>
              <a:t> et al (2018) Emotional intelligence among nursing students: Findings from a cross-sectional study. Nurse Education Today, 66 (1), 33-38. doi:10.1016/j.nedt.2018.03.028</a:t>
            </a:r>
            <a:endParaRPr lang="el-GR" sz="1600" dirty="0">
              <a:solidFill>
                <a:srgbClr val="002060"/>
              </a:solidFill>
              <a:latin typeface="Arial Narrow" panose="020B0606020202030204" pitchFamily="34" charset="0"/>
            </a:endParaRPr>
          </a:p>
          <a:p>
            <a:pPr marL="342900" indent="-342900" algn="just">
              <a:spcAft>
                <a:spcPts val="800"/>
              </a:spcAft>
              <a:buFont typeface="Symbol" panose="05050102010706020507" pitchFamily="18" charset="2"/>
              <a:buAutoNum type="arabicParenR"/>
            </a:pPr>
            <a:r>
              <a:rPr lang="en-US" sz="1600" dirty="0">
                <a:solidFill>
                  <a:srgbClr val="002060"/>
                </a:solidFill>
                <a:latin typeface="Arial Narrow" panose="020B0606020202030204" pitchFamily="34" charset="0"/>
              </a:rPr>
              <a:t>Zaid Al-Hamdan et al (2021) The Relationship Between Emotional Intelligence and Nurse–Nurse Collaboration. Journal of Nursing Scholarship (2021), 0:0, 1–8. doi:10.1111/jnu.12687</a:t>
            </a:r>
            <a:endParaRPr lang="el-GR" sz="1600" dirty="0">
              <a:solidFill>
                <a:srgbClr val="002060"/>
              </a:solidFill>
              <a:latin typeface="Arial Narrow" panose="020B0606020202030204" pitchFamily="34" charset="0"/>
            </a:endParaRPr>
          </a:p>
          <a:p>
            <a:endParaRPr lang="en-US" dirty="0"/>
          </a:p>
        </p:txBody>
      </p:sp>
      <p:sp>
        <p:nvSpPr>
          <p:cNvPr id="33" name="Text Placeholder 32"/>
          <p:cNvSpPr>
            <a:spLocks noGrp="1"/>
          </p:cNvSpPr>
          <p:nvPr>
            <p:ph type="body" sz="quarter" idx="150"/>
          </p:nvPr>
        </p:nvSpPr>
        <p:spPr>
          <a:xfrm>
            <a:off x="8918300" y="1734783"/>
            <a:ext cx="11831191" cy="737360"/>
          </a:xfrm>
          <a:ln w="38100" cap="sq">
            <a:noFill/>
            <a:prstDash val="solid"/>
            <a:bevel/>
            <a:extLst>
              <a:ext uri="{C807C97D-BFC1-408E-A445-0C87EB9F89A2}">
                <ask:lineSketchStyleProps xmlns:ask="http://schemas.microsoft.com/office/drawing/2018/sketchyshapes">
                  <ask:type>
                    <ask:lineSketchNone/>
                  </ask:type>
                </ask:lineSketchStyleProps>
              </a:ext>
            </a:extLst>
          </a:ln>
        </p:spPr>
        <p:txBody>
          <a:bodyPr/>
          <a:lstStyle/>
          <a:p>
            <a:r>
              <a:rPr lang="el-GR"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Θωμάς Καούρας</a:t>
            </a:r>
            <a:r>
              <a:rPr lang="en-US"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r>
              <a:rPr lang="el-GR" sz="3600" baseline="30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1</a:t>
            </a:r>
            <a:r>
              <a:rPr lang="el-GR"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Αγγελική Λιαριγκοβινού</a:t>
            </a:r>
            <a:r>
              <a:rPr lang="en-US"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3600" baseline="30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2</a:t>
            </a:r>
            <a:r>
              <a:rPr lang="el-GR"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Νίκος Μανιαδάκης</a:t>
            </a:r>
            <a:r>
              <a:rPr lang="en-US" sz="3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3600" baseline="30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US" sz="3600" dirty="0">
              <a:solidFill>
                <a:srgbClr val="002060"/>
              </a:solidFill>
            </a:endParaRPr>
          </a:p>
        </p:txBody>
      </p:sp>
      <p:sp>
        <p:nvSpPr>
          <p:cNvPr id="35" name="Text Placeholder 34"/>
          <p:cNvSpPr>
            <a:spLocks noGrp="1"/>
          </p:cNvSpPr>
          <p:nvPr>
            <p:ph type="body" sz="quarter" idx="185"/>
          </p:nvPr>
        </p:nvSpPr>
        <p:spPr>
          <a:xfrm>
            <a:off x="6880962" y="461936"/>
            <a:ext cx="15451239" cy="778156"/>
          </a:xfrm>
          <a:solidFill>
            <a:srgbClr val="FFC000"/>
          </a:solidFill>
        </p:spPr>
        <p:txBody>
          <a:bodyPr/>
          <a:lstStyle/>
          <a:p>
            <a:r>
              <a:rPr lang="el-GR" sz="4800" dirty="0">
                <a:solidFill>
                  <a:srgbClr val="002060"/>
                </a:solidFill>
                <a:latin typeface="Arial Narrow" panose="020B0606020202030204" pitchFamily="34" charset="0"/>
              </a:rPr>
              <a:t>Η ΣΥΝΑΙΣΘΗΜΑΤΙΚΗ ΝΟΗΜΟΣΥΝΗ ΣΤΟ ΝΟΣΗΛΕΥΤΙΚΟ ΚΛΑΔΟ</a:t>
            </a:r>
            <a:endParaRPr lang="en-US" sz="4800" dirty="0">
              <a:solidFill>
                <a:srgbClr val="002060"/>
              </a:solidFill>
            </a:endParaRPr>
          </a:p>
        </p:txBody>
      </p:sp>
      <p:pic>
        <p:nvPicPr>
          <p:cNvPr id="38" name="Εικόνα 37">
            <a:extLst>
              <a:ext uri="{FF2B5EF4-FFF2-40B4-BE49-F238E27FC236}">
                <a16:creationId xmlns:a16="http://schemas.microsoft.com/office/drawing/2014/main" id="{83D293A8-51BF-4619-8CE3-5B187DBB5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5014" y="9965599"/>
            <a:ext cx="2085633" cy="2231458"/>
          </a:xfrm>
          <a:prstGeom prst="rect">
            <a:avLst/>
          </a:prstGeom>
          <a:ln w="111125">
            <a:solidFill>
              <a:schemeClr val="accent5"/>
            </a:solidFill>
          </a:ln>
          <a:effectLst>
            <a:softEdge rad="112500"/>
          </a:effectLst>
        </p:spPr>
      </p:pic>
      <p:pic>
        <p:nvPicPr>
          <p:cNvPr id="3" name="Εικόνα 2">
            <a:extLst>
              <a:ext uri="{FF2B5EF4-FFF2-40B4-BE49-F238E27FC236}">
                <a16:creationId xmlns:a16="http://schemas.microsoft.com/office/drawing/2014/main" id="{4EA6ECB6-BFA4-40A0-8325-E37083D0398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Effect>
                      <a14:brightnessContrast bright="20000"/>
                    </a14:imgEffect>
                  </a14:imgLayer>
                </a14:imgProps>
              </a:ext>
            </a:extLst>
          </a:blip>
          <a:stretch>
            <a:fillRect/>
          </a:stretch>
        </p:blipFill>
        <p:spPr>
          <a:xfrm>
            <a:off x="15826631" y="4355042"/>
            <a:ext cx="5586740" cy="3166820"/>
          </a:xfrm>
          <a:prstGeom prst="rect">
            <a:avLst/>
          </a:prstGeom>
          <a:ln w="38100" cmpd="sng">
            <a:solidFill>
              <a:schemeClr val="accent5"/>
            </a:solidFill>
            <a:bevel/>
          </a:ln>
          <a:effectLst>
            <a:outerShdw blurRad="215900" dist="38100" dir="18900000" algn="bl" rotWithShape="0">
              <a:schemeClr val="accent1">
                <a:alpha val="40000"/>
              </a:schemeClr>
            </a:outerShdw>
          </a:effectLst>
        </p:spPr>
      </p:pic>
      <p:cxnSp>
        <p:nvCxnSpPr>
          <p:cNvPr id="5" name="Ευθεία γραμμή σύνδεσης 4">
            <a:extLst>
              <a:ext uri="{FF2B5EF4-FFF2-40B4-BE49-F238E27FC236}">
                <a16:creationId xmlns:a16="http://schemas.microsoft.com/office/drawing/2014/main" id="{9E5AE29B-DD4E-4098-A478-2ACF63C78D9E}"/>
              </a:ext>
            </a:extLst>
          </p:cNvPr>
          <p:cNvCxnSpPr/>
          <p:nvPr/>
        </p:nvCxnSpPr>
        <p:spPr>
          <a:xfrm>
            <a:off x="21895471" y="12836348"/>
            <a:ext cx="670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a:extLst>
              <a:ext uri="{FF2B5EF4-FFF2-40B4-BE49-F238E27FC236}">
                <a16:creationId xmlns:a16="http://schemas.microsoft.com/office/drawing/2014/main" id="{BA016A32-475E-4474-912C-E63E59D273D9}"/>
              </a:ext>
            </a:extLst>
          </p:cNvPr>
          <p:cNvCxnSpPr/>
          <p:nvPr/>
        </p:nvCxnSpPr>
        <p:spPr>
          <a:xfrm>
            <a:off x="637234" y="8377843"/>
            <a:ext cx="670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AF6A674E-F841-4BFF-A83B-24D67BD53F53}"/>
              </a:ext>
            </a:extLst>
          </p:cNvPr>
          <p:cNvCxnSpPr/>
          <p:nvPr/>
        </p:nvCxnSpPr>
        <p:spPr>
          <a:xfrm>
            <a:off x="660609" y="3483329"/>
            <a:ext cx="670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38AD005A-6858-48F5-AE75-A229A2479251}"/>
              </a:ext>
            </a:extLst>
          </p:cNvPr>
          <p:cNvCxnSpPr>
            <a:cxnSpLocks/>
          </p:cNvCxnSpPr>
          <p:nvPr/>
        </p:nvCxnSpPr>
        <p:spPr>
          <a:xfrm flipV="1">
            <a:off x="7724776" y="3543656"/>
            <a:ext cx="13896102" cy="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a:extLst>
              <a:ext uri="{FF2B5EF4-FFF2-40B4-BE49-F238E27FC236}">
                <a16:creationId xmlns:a16="http://schemas.microsoft.com/office/drawing/2014/main" id="{EABEB00E-6651-40D1-8E95-99D58BD73F8C}"/>
              </a:ext>
            </a:extLst>
          </p:cNvPr>
          <p:cNvCxnSpPr>
            <a:cxnSpLocks/>
          </p:cNvCxnSpPr>
          <p:nvPr/>
        </p:nvCxnSpPr>
        <p:spPr>
          <a:xfrm>
            <a:off x="7726632" y="8929981"/>
            <a:ext cx="13759901" cy="31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a:extLst>
              <a:ext uri="{FF2B5EF4-FFF2-40B4-BE49-F238E27FC236}">
                <a16:creationId xmlns:a16="http://schemas.microsoft.com/office/drawing/2014/main" id="{86586AB8-A6C7-4AD0-878F-E67FA5636576}"/>
              </a:ext>
            </a:extLst>
          </p:cNvPr>
          <p:cNvCxnSpPr/>
          <p:nvPr/>
        </p:nvCxnSpPr>
        <p:spPr>
          <a:xfrm>
            <a:off x="21919363" y="3544010"/>
            <a:ext cx="670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a:extLst>
              <a:ext uri="{FF2B5EF4-FFF2-40B4-BE49-F238E27FC236}">
                <a16:creationId xmlns:a16="http://schemas.microsoft.com/office/drawing/2014/main" id="{982603E1-D52B-4506-8248-5B187BCC3D4A}"/>
              </a:ext>
            </a:extLst>
          </p:cNvPr>
          <p:cNvCxnSpPr/>
          <p:nvPr/>
        </p:nvCxnSpPr>
        <p:spPr>
          <a:xfrm>
            <a:off x="21979184" y="7836569"/>
            <a:ext cx="67047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Group 150">
            <a:extLst>
              <a:ext uri="{FF2B5EF4-FFF2-40B4-BE49-F238E27FC236}">
                <a16:creationId xmlns:a16="http://schemas.microsoft.com/office/drawing/2014/main" id="{1F29467E-0DD7-439A-9C31-32608583EA85}"/>
              </a:ext>
            </a:extLst>
          </p:cNvPr>
          <p:cNvGrpSpPr/>
          <p:nvPr/>
        </p:nvGrpSpPr>
        <p:grpSpPr>
          <a:xfrm flipH="1">
            <a:off x="2951578" y="12702065"/>
            <a:ext cx="2013775" cy="2334782"/>
            <a:chOff x="-4549693" y="3310145"/>
            <a:chExt cx="3437408" cy="3535502"/>
          </a:xfrm>
        </p:grpSpPr>
        <p:sp>
          <p:nvSpPr>
            <p:cNvPr id="46" name="Freeform 5">
              <a:extLst>
                <a:ext uri="{FF2B5EF4-FFF2-40B4-BE49-F238E27FC236}">
                  <a16:creationId xmlns:a16="http://schemas.microsoft.com/office/drawing/2014/main" id="{09051BF2-E41F-4ABA-87ED-C4E6E87317B3}"/>
                </a:ext>
              </a:extLst>
            </p:cNvPr>
            <p:cNvSpPr>
              <a:spLocks/>
            </p:cNvSpPr>
            <p:nvPr/>
          </p:nvSpPr>
          <p:spPr bwMode="auto">
            <a:xfrm flipH="1">
              <a:off x="-4549693" y="4329921"/>
              <a:ext cx="3437408" cy="2515726"/>
            </a:xfrm>
            <a:custGeom>
              <a:avLst/>
              <a:gdLst>
                <a:gd name="T0" fmla="*/ 829 w 893"/>
                <a:gd name="T1" fmla="*/ 0 h 683"/>
                <a:gd name="T2" fmla="*/ 106 w 893"/>
                <a:gd name="T3" fmla="*/ 6 h 683"/>
                <a:gd name="T4" fmla="*/ 98 w 893"/>
                <a:gd name="T5" fmla="*/ 95 h 683"/>
                <a:gd name="T6" fmla="*/ 72 w 893"/>
                <a:gd name="T7" fmla="*/ 208 h 683"/>
                <a:gd name="T8" fmla="*/ 16 w 893"/>
                <a:gd name="T9" fmla="*/ 310 h 683"/>
                <a:gd name="T10" fmla="*/ 77 w 893"/>
                <a:gd name="T11" fmla="*/ 366 h 683"/>
                <a:gd name="T12" fmla="*/ 140 w 893"/>
                <a:gd name="T13" fmla="*/ 509 h 683"/>
                <a:gd name="T14" fmla="*/ 269 w 893"/>
                <a:gd name="T15" fmla="*/ 567 h 683"/>
                <a:gd name="T16" fmla="*/ 287 w 893"/>
                <a:gd name="T17" fmla="*/ 683 h 683"/>
                <a:gd name="T18" fmla="*/ 676 w 893"/>
                <a:gd name="T19" fmla="*/ 681 h 683"/>
                <a:gd name="T20" fmla="*/ 729 w 893"/>
                <a:gd name="T21" fmla="*/ 455 h 683"/>
                <a:gd name="T22" fmla="*/ 829 w 893"/>
                <a:gd name="T23"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3" h="683">
                  <a:moveTo>
                    <a:pt x="829" y="0"/>
                  </a:moveTo>
                  <a:cubicBezTo>
                    <a:pt x="106" y="6"/>
                    <a:pt x="106" y="6"/>
                    <a:pt x="106" y="6"/>
                  </a:cubicBezTo>
                  <a:cubicBezTo>
                    <a:pt x="106" y="6"/>
                    <a:pt x="96" y="49"/>
                    <a:pt x="98" y="95"/>
                  </a:cubicBezTo>
                  <a:cubicBezTo>
                    <a:pt x="100" y="142"/>
                    <a:pt x="93" y="171"/>
                    <a:pt x="72" y="208"/>
                  </a:cubicBezTo>
                  <a:cubicBezTo>
                    <a:pt x="51" y="246"/>
                    <a:pt x="0" y="281"/>
                    <a:pt x="16" y="310"/>
                  </a:cubicBezTo>
                  <a:cubicBezTo>
                    <a:pt x="36" y="346"/>
                    <a:pt x="71" y="329"/>
                    <a:pt x="77" y="366"/>
                  </a:cubicBezTo>
                  <a:cubicBezTo>
                    <a:pt x="83" y="403"/>
                    <a:pt x="56" y="502"/>
                    <a:pt x="140" y="509"/>
                  </a:cubicBezTo>
                  <a:cubicBezTo>
                    <a:pt x="187" y="514"/>
                    <a:pt x="248" y="526"/>
                    <a:pt x="269" y="567"/>
                  </a:cubicBezTo>
                  <a:cubicBezTo>
                    <a:pt x="290" y="608"/>
                    <a:pt x="287" y="683"/>
                    <a:pt x="287" y="683"/>
                  </a:cubicBezTo>
                  <a:cubicBezTo>
                    <a:pt x="676" y="681"/>
                    <a:pt x="676" y="681"/>
                    <a:pt x="676" y="681"/>
                  </a:cubicBezTo>
                  <a:cubicBezTo>
                    <a:pt x="676" y="681"/>
                    <a:pt x="678" y="530"/>
                    <a:pt x="729" y="455"/>
                  </a:cubicBezTo>
                  <a:cubicBezTo>
                    <a:pt x="786" y="371"/>
                    <a:pt x="893" y="235"/>
                    <a:pt x="829" y="0"/>
                  </a:cubicBezTo>
                  <a:close/>
                </a:path>
              </a:pathLst>
            </a:custGeom>
            <a:solidFill>
              <a:schemeClr val="accent4"/>
            </a:solidFill>
            <a:ln w="34925" cmpd="sng">
              <a:solidFill>
                <a:srgbClr val="0070C0"/>
              </a:solidFill>
            </a:ln>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8BBB3544-D2B0-4B20-AE20-B938ABCBF2B4}"/>
                </a:ext>
              </a:extLst>
            </p:cNvPr>
            <p:cNvSpPr>
              <a:spLocks/>
            </p:cNvSpPr>
            <p:nvPr/>
          </p:nvSpPr>
          <p:spPr bwMode="auto">
            <a:xfrm flipH="1">
              <a:off x="-4353505" y="4421887"/>
              <a:ext cx="2850883" cy="1446900"/>
            </a:xfrm>
            <a:custGeom>
              <a:avLst/>
              <a:gdLst>
                <a:gd name="T0" fmla="*/ 44 w 741"/>
                <a:gd name="T1" fmla="*/ 0 h 377"/>
                <a:gd name="T2" fmla="*/ 701 w 741"/>
                <a:gd name="T3" fmla="*/ 0 h 377"/>
                <a:gd name="T4" fmla="*/ 677 w 741"/>
                <a:gd name="T5" fmla="*/ 105 h 377"/>
                <a:gd name="T6" fmla="*/ 647 w 741"/>
                <a:gd name="T7" fmla="*/ 232 h 377"/>
                <a:gd name="T8" fmla="*/ 574 w 741"/>
                <a:gd name="T9" fmla="*/ 310 h 377"/>
                <a:gd name="T10" fmla="*/ 476 w 741"/>
                <a:gd name="T11" fmla="*/ 338 h 377"/>
                <a:gd name="T12" fmla="*/ 379 w 741"/>
                <a:gd name="T13" fmla="*/ 377 h 377"/>
                <a:gd name="T14" fmla="*/ 291 w 741"/>
                <a:gd name="T15" fmla="*/ 340 h 377"/>
                <a:gd name="T16" fmla="*/ 184 w 741"/>
                <a:gd name="T17" fmla="*/ 315 h 377"/>
                <a:gd name="T18" fmla="*/ 112 w 741"/>
                <a:gd name="T19" fmla="*/ 251 h 377"/>
                <a:gd name="T20" fmla="*/ 62 w 741"/>
                <a:gd name="T21" fmla="*/ 122 h 377"/>
                <a:gd name="T22" fmla="*/ 44 w 741"/>
                <a:gd name="T23"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1" h="377">
                  <a:moveTo>
                    <a:pt x="44" y="0"/>
                  </a:moveTo>
                  <a:cubicBezTo>
                    <a:pt x="701" y="0"/>
                    <a:pt x="701" y="0"/>
                    <a:pt x="701" y="0"/>
                  </a:cubicBezTo>
                  <a:cubicBezTo>
                    <a:pt x="701" y="0"/>
                    <a:pt x="741" y="65"/>
                    <a:pt x="677" y="105"/>
                  </a:cubicBezTo>
                  <a:cubicBezTo>
                    <a:pt x="677" y="105"/>
                    <a:pt x="721" y="187"/>
                    <a:pt x="647" y="232"/>
                  </a:cubicBezTo>
                  <a:cubicBezTo>
                    <a:pt x="647" y="232"/>
                    <a:pt x="658" y="305"/>
                    <a:pt x="574" y="310"/>
                  </a:cubicBezTo>
                  <a:cubicBezTo>
                    <a:pt x="574" y="310"/>
                    <a:pt x="543" y="360"/>
                    <a:pt x="476" y="338"/>
                  </a:cubicBezTo>
                  <a:cubicBezTo>
                    <a:pt x="476" y="338"/>
                    <a:pt x="442" y="377"/>
                    <a:pt x="379" y="377"/>
                  </a:cubicBezTo>
                  <a:cubicBezTo>
                    <a:pt x="316" y="377"/>
                    <a:pt x="291" y="340"/>
                    <a:pt x="291" y="340"/>
                  </a:cubicBezTo>
                  <a:cubicBezTo>
                    <a:pt x="291" y="340"/>
                    <a:pt x="218" y="362"/>
                    <a:pt x="184" y="315"/>
                  </a:cubicBezTo>
                  <a:cubicBezTo>
                    <a:pt x="184" y="315"/>
                    <a:pt x="109" y="318"/>
                    <a:pt x="112" y="251"/>
                  </a:cubicBezTo>
                  <a:cubicBezTo>
                    <a:pt x="112" y="251"/>
                    <a:pt x="17" y="221"/>
                    <a:pt x="62" y="122"/>
                  </a:cubicBezTo>
                  <a:cubicBezTo>
                    <a:pt x="62" y="122"/>
                    <a:pt x="0" y="77"/>
                    <a:pt x="44" y="0"/>
                  </a:cubicBezTo>
                  <a:close/>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EAC5EEC1-9BB4-42C3-B960-D1E3C0A6A64B}"/>
                </a:ext>
              </a:extLst>
            </p:cNvPr>
            <p:cNvSpPr>
              <a:spLocks/>
            </p:cNvSpPr>
            <p:nvPr/>
          </p:nvSpPr>
          <p:spPr bwMode="auto">
            <a:xfrm flipH="1">
              <a:off x="-2078929" y="4086729"/>
              <a:ext cx="396467" cy="177798"/>
            </a:xfrm>
            <a:custGeom>
              <a:avLst/>
              <a:gdLst>
                <a:gd name="T0" fmla="*/ 0 w 103"/>
                <a:gd name="T1" fmla="*/ 46 h 46"/>
                <a:gd name="T2" fmla="*/ 40 w 103"/>
                <a:gd name="T3" fmla="*/ 9 h 46"/>
                <a:gd name="T4" fmla="*/ 102 w 103"/>
                <a:gd name="T5" fmla="*/ 46 h 46"/>
                <a:gd name="T6" fmla="*/ 51 w 103"/>
                <a:gd name="T7" fmla="*/ 46 h 46"/>
                <a:gd name="T8" fmla="*/ 55 w 103"/>
                <a:gd name="T9" fmla="*/ 29 h 46"/>
              </a:gdLst>
              <a:ahLst/>
              <a:cxnLst>
                <a:cxn ang="0">
                  <a:pos x="T0" y="T1"/>
                </a:cxn>
                <a:cxn ang="0">
                  <a:pos x="T2" y="T3"/>
                </a:cxn>
                <a:cxn ang="0">
                  <a:pos x="T4" y="T5"/>
                </a:cxn>
                <a:cxn ang="0">
                  <a:pos x="T6" y="T7"/>
                </a:cxn>
                <a:cxn ang="0">
                  <a:pos x="T8" y="T9"/>
                </a:cxn>
              </a:cxnLst>
              <a:rect l="0" t="0" r="r" b="b"/>
              <a:pathLst>
                <a:path w="103" h="46">
                  <a:moveTo>
                    <a:pt x="0" y="46"/>
                  </a:moveTo>
                  <a:cubicBezTo>
                    <a:pt x="0" y="46"/>
                    <a:pt x="11" y="18"/>
                    <a:pt x="40" y="9"/>
                  </a:cubicBezTo>
                  <a:cubicBezTo>
                    <a:pt x="68" y="0"/>
                    <a:pt x="103" y="6"/>
                    <a:pt x="102" y="46"/>
                  </a:cubicBezTo>
                  <a:cubicBezTo>
                    <a:pt x="51" y="46"/>
                    <a:pt x="51" y="46"/>
                    <a:pt x="51" y="46"/>
                  </a:cubicBezTo>
                  <a:cubicBezTo>
                    <a:pt x="51" y="46"/>
                    <a:pt x="45" y="35"/>
                    <a:pt x="55" y="29"/>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CE3C3478-1072-4F19-8546-0A2E217B0E1F}"/>
                </a:ext>
              </a:extLst>
            </p:cNvPr>
            <p:cNvSpPr>
              <a:spLocks/>
            </p:cNvSpPr>
            <p:nvPr/>
          </p:nvSpPr>
          <p:spPr bwMode="auto">
            <a:xfrm flipH="1">
              <a:off x="-2583708" y="3776095"/>
              <a:ext cx="670315" cy="541566"/>
            </a:xfrm>
            <a:custGeom>
              <a:avLst/>
              <a:gdLst>
                <a:gd name="T0" fmla="*/ 133 w 174"/>
                <a:gd name="T1" fmla="*/ 127 h 141"/>
                <a:gd name="T2" fmla="*/ 128 w 174"/>
                <a:gd name="T3" fmla="*/ 48 h 141"/>
                <a:gd name="T4" fmla="*/ 54 w 174"/>
                <a:gd name="T5" fmla="*/ 116 h 141"/>
                <a:gd name="T6" fmla="*/ 81 w 174"/>
                <a:gd name="T7" fmla="*/ 82 h 141"/>
              </a:gdLst>
              <a:ahLst/>
              <a:cxnLst>
                <a:cxn ang="0">
                  <a:pos x="T0" y="T1"/>
                </a:cxn>
                <a:cxn ang="0">
                  <a:pos x="T2" y="T3"/>
                </a:cxn>
                <a:cxn ang="0">
                  <a:pos x="T4" y="T5"/>
                </a:cxn>
                <a:cxn ang="0">
                  <a:pos x="T6" y="T7"/>
                </a:cxn>
              </a:cxnLst>
              <a:rect l="0" t="0" r="r" b="b"/>
              <a:pathLst>
                <a:path w="174" h="141">
                  <a:moveTo>
                    <a:pt x="133" y="127"/>
                  </a:moveTo>
                  <a:cubicBezTo>
                    <a:pt x="133" y="127"/>
                    <a:pt x="174" y="88"/>
                    <a:pt x="128" y="48"/>
                  </a:cubicBezTo>
                  <a:cubicBezTo>
                    <a:pt x="72" y="0"/>
                    <a:pt x="0" y="77"/>
                    <a:pt x="54" y="116"/>
                  </a:cubicBezTo>
                  <a:cubicBezTo>
                    <a:pt x="87" y="141"/>
                    <a:pt x="113" y="93"/>
                    <a:pt x="81" y="82"/>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A27AD715-B0F2-4D3D-ABBC-8921E5A40D49}"/>
                </a:ext>
              </a:extLst>
            </p:cNvPr>
            <p:cNvSpPr>
              <a:spLocks/>
            </p:cNvSpPr>
            <p:nvPr/>
          </p:nvSpPr>
          <p:spPr bwMode="auto">
            <a:xfrm flipH="1">
              <a:off x="-2906605" y="3814925"/>
              <a:ext cx="500693" cy="449602"/>
            </a:xfrm>
            <a:custGeom>
              <a:avLst/>
              <a:gdLst>
                <a:gd name="T0" fmla="*/ 0 w 130"/>
                <a:gd name="T1" fmla="*/ 38 h 117"/>
                <a:gd name="T2" fmla="*/ 63 w 130"/>
                <a:gd name="T3" fmla="*/ 3 h 117"/>
                <a:gd name="T4" fmla="*/ 117 w 130"/>
                <a:gd name="T5" fmla="*/ 85 h 117"/>
                <a:gd name="T6" fmla="*/ 64 w 130"/>
                <a:gd name="T7" fmla="*/ 97 h 117"/>
              </a:gdLst>
              <a:ahLst/>
              <a:cxnLst>
                <a:cxn ang="0">
                  <a:pos x="T0" y="T1"/>
                </a:cxn>
                <a:cxn ang="0">
                  <a:pos x="T2" y="T3"/>
                </a:cxn>
                <a:cxn ang="0">
                  <a:pos x="T4" y="T5"/>
                </a:cxn>
                <a:cxn ang="0">
                  <a:pos x="T6" y="T7"/>
                </a:cxn>
              </a:cxnLst>
              <a:rect l="0" t="0" r="r" b="b"/>
              <a:pathLst>
                <a:path w="130" h="117">
                  <a:moveTo>
                    <a:pt x="0" y="38"/>
                  </a:moveTo>
                  <a:cubicBezTo>
                    <a:pt x="0" y="38"/>
                    <a:pt x="15" y="0"/>
                    <a:pt x="63" y="3"/>
                  </a:cubicBezTo>
                  <a:cubicBezTo>
                    <a:pt x="111" y="6"/>
                    <a:pt x="130" y="52"/>
                    <a:pt x="117" y="85"/>
                  </a:cubicBezTo>
                  <a:cubicBezTo>
                    <a:pt x="103" y="117"/>
                    <a:pt x="65" y="117"/>
                    <a:pt x="64" y="97"/>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AD62054F-CADC-401B-9C92-40B23626F3CB}"/>
                </a:ext>
              </a:extLst>
            </p:cNvPr>
            <p:cNvSpPr>
              <a:spLocks/>
            </p:cNvSpPr>
            <p:nvPr/>
          </p:nvSpPr>
          <p:spPr bwMode="auto">
            <a:xfrm flipH="1">
              <a:off x="-2749244" y="4029507"/>
              <a:ext cx="91965" cy="30655"/>
            </a:xfrm>
            <a:custGeom>
              <a:avLst/>
              <a:gdLst>
                <a:gd name="T0" fmla="*/ 24 w 24"/>
                <a:gd name="T1" fmla="*/ 0 h 8"/>
                <a:gd name="T2" fmla="*/ 0 w 24"/>
                <a:gd name="T3" fmla="*/ 7 h 8"/>
              </a:gdLst>
              <a:ahLst/>
              <a:cxnLst>
                <a:cxn ang="0">
                  <a:pos x="T0" y="T1"/>
                </a:cxn>
                <a:cxn ang="0">
                  <a:pos x="T2" y="T3"/>
                </a:cxn>
              </a:cxnLst>
              <a:rect l="0" t="0" r="r" b="b"/>
              <a:pathLst>
                <a:path w="24" h="8">
                  <a:moveTo>
                    <a:pt x="24" y="0"/>
                  </a:moveTo>
                  <a:cubicBezTo>
                    <a:pt x="24" y="0"/>
                    <a:pt x="13" y="8"/>
                    <a:pt x="0" y="7"/>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BDF0EAE0-7E46-4949-85A6-3F3C15600C46}"/>
                </a:ext>
              </a:extLst>
            </p:cNvPr>
            <p:cNvSpPr>
              <a:spLocks/>
            </p:cNvSpPr>
            <p:nvPr/>
          </p:nvSpPr>
          <p:spPr bwMode="auto">
            <a:xfrm flipH="1">
              <a:off x="-2663411" y="3929369"/>
              <a:ext cx="26568" cy="257499"/>
            </a:xfrm>
            <a:custGeom>
              <a:avLst/>
              <a:gdLst>
                <a:gd name="T0" fmla="*/ 0 w 7"/>
                <a:gd name="T1" fmla="*/ 0 h 67"/>
                <a:gd name="T2" fmla="*/ 4 w 7"/>
                <a:gd name="T3" fmla="*/ 67 h 67"/>
              </a:gdLst>
              <a:ahLst/>
              <a:cxnLst>
                <a:cxn ang="0">
                  <a:pos x="T0" y="T1"/>
                </a:cxn>
                <a:cxn ang="0">
                  <a:pos x="T2" y="T3"/>
                </a:cxn>
              </a:cxnLst>
              <a:rect l="0" t="0" r="r" b="b"/>
              <a:pathLst>
                <a:path w="7" h="67">
                  <a:moveTo>
                    <a:pt x="0" y="0"/>
                  </a:moveTo>
                  <a:cubicBezTo>
                    <a:pt x="0" y="0"/>
                    <a:pt x="7" y="36"/>
                    <a:pt x="4" y="67"/>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F96D01D2-D537-4FDF-B747-5AF3C70260E8}"/>
                </a:ext>
              </a:extLst>
            </p:cNvPr>
            <p:cNvSpPr>
              <a:spLocks/>
            </p:cNvSpPr>
            <p:nvPr/>
          </p:nvSpPr>
          <p:spPr bwMode="auto">
            <a:xfrm flipH="1">
              <a:off x="-3286723" y="3845579"/>
              <a:ext cx="480257" cy="480257"/>
            </a:xfrm>
            <a:custGeom>
              <a:avLst/>
              <a:gdLst>
                <a:gd name="T0" fmla="*/ 125 w 125"/>
                <a:gd name="T1" fmla="*/ 33 h 125"/>
                <a:gd name="T2" fmla="*/ 73 w 125"/>
                <a:gd name="T3" fmla="*/ 0 h 125"/>
                <a:gd name="T4" fmla="*/ 28 w 125"/>
                <a:gd name="T5" fmla="*/ 89 h 125"/>
                <a:gd name="T6" fmla="*/ 104 w 125"/>
                <a:gd name="T7" fmla="*/ 77 h 125"/>
                <a:gd name="T8" fmla="*/ 54 w 125"/>
                <a:gd name="T9" fmla="*/ 65 h 125"/>
              </a:gdLst>
              <a:ahLst/>
              <a:cxnLst>
                <a:cxn ang="0">
                  <a:pos x="T0" y="T1"/>
                </a:cxn>
                <a:cxn ang="0">
                  <a:pos x="T2" y="T3"/>
                </a:cxn>
                <a:cxn ang="0">
                  <a:pos x="T4" y="T5"/>
                </a:cxn>
                <a:cxn ang="0">
                  <a:pos x="T6" y="T7"/>
                </a:cxn>
                <a:cxn ang="0">
                  <a:pos x="T8" y="T9"/>
                </a:cxn>
              </a:cxnLst>
              <a:rect l="0" t="0" r="r" b="b"/>
              <a:pathLst>
                <a:path w="125" h="125">
                  <a:moveTo>
                    <a:pt x="125" y="33"/>
                  </a:moveTo>
                  <a:cubicBezTo>
                    <a:pt x="125" y="33"/>
                    <a:pt x="112" y="0"/>
                    <a:pt x="73" y="0"/>
                  </a:cubicBezTo>
                  <a:cubicBezTo>
                    <a:pt x="28" y="1"/>
                    <a:pt x="0" y="49"/>
                    <a:pt x="28" y="89"/>
                  </a:cubicBezTo>
                  <a:cubicBezTo>
                    <a:pt x="54" y="125"/>
                    <a:pt x="104" y="109"/>
                    <a:pt x="104" y="77"/>
                  </a:cubicBezTo>
                  <a:cubicBezTo>
                    <a:pt x="104" y="33"/>
                    <a:pt x="58" y="31"/>
                    <a:pt x="54" y="65"/>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18D2578E-AE74-491A-BB66-B9307F5CB482}"/>
                </a:ext>
              </a:extLst>
            </p:cNvPr>
            <p:cNvSpPr>
              <a:spLocks/>
            </p:cNvSpPr>
            <p:nvPr/>
          </p:nvSpPr>
          <p:spPr bwMode="auto">
            <a:xfrm flipH="1">
              <a:off x="-3521741" y="4094904"/>
              <a:ext cx="218670" cy="141012"/>
            </a:xfrm>
            <a:custGeom>
              <a:avLst/>
              <a:gdLst>
                <a:gd name="T0" fmla="*/ 3 w 57"/>
                <a:gd name="T1" fmla="*/ 37 h 37"/>
                <a:gd name="T2" fmla="*/ 27 w 57"/>
                <a:gd name="T3" fmla="*/ 3 h 37"/>
                <a:gd name="T4" fmla="*/ 57 w 57"/>
                <a:gd name="T5" fmla="*/ 20 h 37"/>
              </a:gdLst>
              <a:ahLst/>
              <a:cxnLst>
                <a:cxn ang="0">
                  <a:pos x="T0" y="T1"/>
                </a:cxn>
                <a:cxn ang="0">
                  <a:pos x="T2" y="T3"/>
                </a:cxn>
                <a:cxn ang="0">
                  <a:pos x="T4" y="T5"/>
                </a:cxn>
              </a:cxnLst>
              <a:rect l="0" t="0" r="r" b="b"/>
              <a:pathLst>
                <a:path w="57" h="37">
                  <a:moveTo>
                    <a:pt x="3" y="37"/>
                  </a:moveTo>
                  <a:cubicBezTo>
                    <a:pt x="3" y="37"/>
                    <a:pt x="0" y="6"/>
                    <a:pt x="27" y="3"/>
                  </a:cubicBezTo>
                  <a:cubicBezTo>
                    <a:pt x="48" y="0"/>
                    <a:pt x="57" y="20"/>
                    <a:pt x="57" y="20"/>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385A6A7A-D3C6-4AE5-88AF-83BA0F5A86C2}"/>
                </a:ext>
              </a:extLst>
            </p:cNvPr>
            <p:cNvSpPr>
              <a:spLocks/>
            </p:cNvSpPr>
            <p:nvPr/>
          </p:nvSpPr>
          <p:spPr bwMode="auto">
            <a:xfrm flipH="1">
              <a:off x="-4122572" y="3968198"/>
              <a:ext cx="535435" cy="296329"/>
            </a:xfrm>
            <a:custGeom>
              <a:avLst/>
              <a:gdLst>
                <a:gd name="T0" fmla="*/ 132 w 139"/>
                <a:gd name="T1" fmla="*/ 75 h 77"/>
                <a:gd name="T2" fmla="*/ 70 w 139"/>
                <a:gd name="T3" fmla="*/ 1 h 77"/>
                <a:gd name="T4" fmla="*/ 27 w 139"/>
                <a:gd name="T5" fmla="*/ 77 h 77"/>
              </a:gdLst>
              <a:ahLst/>
              <a:cxnLst>
                <a:cxn ang="0">
                  <a:pos x="T0" y="T1"/>
                </a:cxn>
                <a:cxn ang="0">
                  <a:pos x="T2" y="T3"/>
                </a:cxn>
                <a:cxn ang="0">
                  <a:pos x="T4" y="T5"/>
                </a:cxn>
              </a:cxnLst>
              <a:rect l="0" t="0" r="r" b="b"/>
              <a:pathLst>
                <a:path w="139" h="77">
                  <a:moveTo>
                    <a:pt x="132" y="75"/>
                  </a:moveTo>
                  <a:cubicBezTo>
                    <a:pt x="139" y="57"/>
                    <a:pt x="124" y="0"/>
                    <a:pt x="70" y="1"/>
                  </a:cubicBezTo>
                  <a:cubicBezTo>
                    <a:pt x="0" y="1"/>
                    <a:pt x="1" y="70"/>
                    <a:pt x="27" y="77"/>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EE31FE63-B604-4EB7-8E9B-28628E17EC8D}"/>
                </a:ext>
              </a:extLst>
            </p:cNvPr>
            <p:cNvSpPr>
              <a:spLocks/>
            </p:cNvSpPr>
            <p:nvPr/>
          </p:nvSpPr>
          <p:spPr bwMode="auto">
            <a:xfrm flipH="1">
              <a:off x="-3646404" y="3929369"/>
              <a:ext cx="459820" cy="153274"/>
            </a:xfrm>
            <a:custGeom>
              <a:avLst/>
              <a:gdLst>
                <a:gd name="T0" fmla="*/ 0 w 119"/>
                <a:gd name="T1" fmla="*/ 33 h 40"/>
                <a:gd name="T2" fmla="*/ 56 w 119"/>
                <a:gd name="T3" fmla="*/ 5 h 40"/>
                <a:gd name="T4" fmla="*/ 119 w 119"/>
                <a:gd name="T5" fmla="*/ 40 h 40"/>
              </a:gdLst>
              <a:ahLst/>
              <a:cxnLst>
                <a:cxn ang="0">
                  <a:pos x="T0" y="T1"/>
                </a:cxn>
                <a:cxn ang="0">
                  <a:pos x="T2" y="T3"/>
                </a:cxn>
                <a:cxn ang="0">
                  <a:pos x="T4" y="T5"/>
                </a:cxn>
              </a:cxnLst>
              <a:rect l="0" t="0" r="r" b="b"/>
              <a:pathLst>
                <a:path w="119" h="40">
                  <a:moveTo>
                    <a:pt x="0" y="33"/>
                  </a:moveTo>
                  <a:cubicBezTo>
                    <a:pt x="0" y="33"/>
                    <a:pt x="14" y="10"/>
                    <a:pt x="56" y="5"/>
                  </a:cubicBezTo>
                  <a:cubicBezTo>
                    <a:pt x="104" y="0"/>
                    <a:pt x="119" y="40"/>
                    <a:pt x="119" y="40"/>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BE02F9B9-B947-40C9-B9ED-89111F50ECC0}"/>
                </a:ext>
              </a:extLst>
            </p:cNvPr>
            <p:cNvSpPr>
              <a:spLocks/>
            </p:cNvSpPr>
            <p:nvPr/>
          </p:nvSpPr>
          <p:spPr bwMode="auto">
            <a:xfrm flipH="1">
              <a:off x="-3891641" y="4105123"/>
              <a:ext cx="91965" cy="151230"/>
            </a:xfrm>
            <a:custGeom>
              <a:avLst/>
              <a:gdLst>
                <a:gd name="T0" fmla="*/ 0 w 24"/>
                <a:gd name="T1" fmla="*/ 0 h 39"/>
                <a:gd name="T2" fmla="*/ 11 w 24"/>
                <a:gd name="T3" fmla="*/ 39 h 39"/>
              </a:gdLst>
              <a:ahLst/>
              <a:cxnLst>
                <a:cxn ang="0">
                  <a:pos x="T0" y="T1"/>
                </a:cxn>
                <a:cxn ang="0">
                  <a:pos x="T2" y="T3"/>
                </a:cxn>
              </a:cxnLst>
              <a:rect l="0" t="0" r="r" b="b"/>
              <a:pathLst>
                <a:path w="24" h="39">
                  <a:moveTo>
                    <a:pt x="0" y="0"/>
                  </a:moveTo>
                  <a:cubicBezTo>
                    <a:pt x="0" y="0"/>
                    <a:pt x="24" y="5"/>
                    <a:pt x="11" y="39"/>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DEE1A3F1-9C91-4FA4-9581-416E4FF55165}"/>
                </a:ext>
              </a:extLst>
            </p:cNvPr>
            <p:cNvSpPr>
              <a:spLocks/>
            </p:cNvSpPr>
            <p:nvPr/>
          </p:nvSpPr>
          <p:spPr bwMode="auto">
            <a:xfrm flipH="1">
              <a:off x="-3926383" y="4094904"/>
              <a:ext cx="69484" cy="75615"/>
            </a:xfrm>
            <a:custGeom>
              <a:avLst/>
              <a:gdLst>
                <a:gd name="T0" fmla="*/ 18 w 18"/>
                <a:gd name="T1" fmla="*/ 0 h 20"/>
                <a:gd name="T2" fmla="*/ 0 w 18"/>
                <a:gd name="T3" fmla="*/ 20 h 20"/>
              </a:gdLst>
              <a:ahLst/>
              <a:cxnLst>
                <a:cxn ang="0">
                  <a:pos x="T0" y="T1"/>
                </a:cxn>
                <a:cxn ang="0">
                  <a:pos x="T2" y="T3"/>
                </a:cxn>
              </a:cxnLst>
              <a:rect l="0" t="0" r="r" b="b"/>
              <a:pathLst>
                <a:path w="18" h="20">
                  <a:moveTo>
                    <a:pt x="18" y="0"/>
                  </a:moveTo>
                  <a:cubicBezTo>
                    <a:pt x="18" y="0"/>
                    <a:pt x="15" y="16"/>
                    <a:pt x="0" y="20"/>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9">
              <a:extLst>
                <a:ext uri="{FF2B5EF4-FFF2-40B4-BE49-F238E27FC236}">
                  <a16:creationId xmlns:a16="http://schemas.microsoft.com/office/drawing/2014/main" id="{E60740C0-2A72-42FC-A1C8-F1BD9D8B80EA}"/>
                </a:ext>
              </a:extLst>
            </p:cNvPr>
            <p:cNvSpPr>
              <a:spLocks noChangeShapeType="1"/>
            </p:cNvSpPr>
            <p:nvPr/>
          </p:nvSpPr>
          <p:spPr bwMode="auto">
            <a:xfrm flipH="1">
              <a:off x="-1978790" y="4889882"/>
              <a:ext cx="0" cy="314721"/>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20">
              <a:extLst>
                <a:ext uri="{FF2B5EF4-FFF2-40B4-BE49-F238E27FC236}">
                  <a16:creationId xmlns:a16="http://schemas.microsoft.com/office/drawing/2014/main" id="{368E688A-BA68-408B-A3A1-5A4F5C846149}"/>
                </a:ext>
              </a:extLst>
            </p:cNvPr>
            <p:cNvSpPr>
              <a:spLocks noChangeShapeType="1"/>
            </p:cNvSpPr>
            <p:nvPr/>
          </p:nvSpPr>
          <p:spPr bwMode="auto">
            <a:xfrm>
              <a:off x="-2136151" y="5047242"/>
              <a:ext cx="310634"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21">
              <a:extLst>
                <a:ext uri="{FF2B5EF4-FFF2-40B4-BE49-F238E27FC236}">
                  <a16:creationId xmlns:a16="http://schemas.microsoft.com/office/drawing/2014/main" id="{30136DA4-61F5-4C07-ADB5-B5CD79C46967}"/>
                </a:ext>
              </a:extLst>
            </p:cNvPr>
            <p:cNvSpPr>
              <a:spLocks noChangeShapeType="1"/>
            </p:cNvSpPr>
            <p:nvPr/>
          </p:nvSpPr>
          <p:spPr bwMode="auto">
            <a:xfrm flipH="1">
              <a:off x="-2706327" y="4575161"/>
              <a:ext cx="0" cy="261586"/>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2">
              <a:extLst>
                <a:ext uri="{FF2B5EF4-FFF2-40B4-BE49-F238E27FC236}">
                  <a16:creationId xmlns:a16="http://schemas.microsoft.com/office/drawing/2014/main" id="{12EB4B4A-1DFF-4766-B1A2-8642B43FA57F}"/>
                </a:ext>
              </a:extLst>
            </p:cNvPr>
            <p:cNvSpPr>
              <a:spLocks noChangeShapeType="1"/>
            </p:cNvSpPr>
            <p:nvPr/>
          </p:nvSpPr>
          <p:spPr bwMode="auto">
            <a:xfrm>
              <a:off x="-2837120" y="4705954"/>
              <a:ext cx="261586"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23">
              <a:extLst>
                <a:ext uri="{FF2B5EF4-FFF2-40B4-BE49-F238E27FC236}">
                  <a16:creationId xmlns:a16="http://schemas.microsoft.com/office/drawing/2014/main" id="{4A4CDEFF-A1CA-4ADA-97A7-A32E9C9B9534}"/>
                </a:ext>
              </a:extLst>
            </p:cNvPr>
            <p:cNvSpPr>
              <a:spLocks noChangeArrowheads="1"/>
            </p:cNvSpPr>
            <p:nvPr/>
          </p:nvSpPr>
          <p:spPr bwMode="auto">
            <a:xfrm flipH="1">
              <a:off x="-1933831" y="4613989"/>
              <a:ext cx="100139" cy="100139"/>
            </a:xfrm>
            <a:prstGeom prst="ellipse">
              <a:avLst/>
            </a:pr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Oval 24">
              <a:extLst>
                <a:ext uri="{FF2B5EF4-FFF2-40B4-BE49-F238E27FC236}">
                  <a16:creationId xmlns:a16="http://schemas.microsoft.com/office/drawing/2014/main" id="{B5B5E04F-035F-488D-80EB-DD1DF7AD91D0}"/>
                </a:ext>
              </a:extLst>
            </p:cNvPr>
            <p:cNvSpPr>
              <a:spLocks noChangeArrowheads="1"/>
            </p:cNvSpPr>
            <p:nvPr/>
          </p:nvSpPr>
          <p:spPr bwMode="auto">
            <a:xfrm flipH="1">
              <a:off x="-3987692" y="4951191"/>
              <a:ext cx="100139" cy="100139"/>
            </a:xfrm>
            <a:prstGeom prst="ellipse">
              <a:avLst/>
            </a:pr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Oval 25">
              <a:extLst>
                <a:ext uri="{FF2B5EF4-FFF2-40B4-BE49-F238E27FC236}">
                  <a16:creationId xmlns:a16="http://schemas.microsoft.com/office/drawing/2014/main" id="{A820F3DD-5E4A-4FEB-B2A4-BA4834BDC9C4}"/>
                </a:ext>
              </a:extLst>
            </p:cNvPr>
            <p:cNvSpPr>
              <a:spLocks noChangeArrowheads="1"/>
            </p:cNvSpPr>
            <p:nvPr/>
          </p:nvSpPr>
          <p:spPr bwMode="auto">
            <a:xfrm flipH="1">
              <a:off x="-1809168" y="3806751"/>
              <a:ext cx="134880" cy="138968"/>
            </a:xfrm>
            <a:prstGeom prst="ellipse">
              <a:avLst/>
            </a:pr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26">
              <a:extLst>
                <a:ext uri="{FF2B5EF4-FFF2-40B4-BE49-F238E27FC236}">
                  <a16:creationId xmlns:a16="http://schemas.microsoft.com/office/drawing/2014/main" id="{6ABA26B9-CE13-4FC9-8575-098955603870}"/>
                </a:ext>
              </a:extLst>
            </p:cNvPr>
            <p:cNvSpPr>
              <a:spLocks noChangeShapeType="1"/>
            </p:cNvSpPr>
            <p:nvPr/>
          </p:nvSpPr>
          <p:spPr bwMode="auto">
            <a:xfrm flipH="1">
              <a:off x="-2256725" y="4609902"/>
              <a:ext cx="0" cy="61309"/>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7">
              <a:extLst>
                <a:ext uri="{FF2B5EF4-FFF2-40B4-BE49-F238E27FC236}">
                  <a16:creationId xmlns:a16="http://schemas.microsoft.com/office/drawing/2014/main" id="{97CEE932-4E5A-4931-8705-E2DC17F1D0BD}"/>
                </a:ext>
              </a:extLst>
            </p:cNvPr>
            <p:cNvSpPr>
              <a:spLocks noChangeShapeType="1"/>
            </p:cNvSpPr>
            <p:nvPr/>
          </p:nvSpPr>
          <p:spPr bwMode="auto">
            <a:xfrm flipH="1">
              <a:off x="-2256725" y="4755001"/>
              <a:ext cx="0" cy="61309"/>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28">
              <a:extLst>
                <a:ext uri="{FF2B5EF4-FFF2-40B4-BE49-F238E27FC236}">
                  <a16:creationId xmlns:a16="http://schemas.microsoft.com/office/drawing/2014/main" id="{1EBD5356-F561-4889-9D83-AA501084FF9F}"/>
                </a:ext>
              </a:extLst>
            </p:cNvPr>
            <p:cNvSpPr>
              <a:spLocks noChangeShapeType="1"/>
            </p:cNvSpPr>
            <p:nvPr/>
          </p:nvSpPr>
          <p:spPr bwMode="auto">
            <a:xfrm>
              <a:off x="-2360952" y="4714128"/>
              <a:ext cx="63354"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29">
              <a:extLst>
                <a:ext uri="{FF2B5EF4-FFF2-40B4-BE49-F238E27FC236}">
                  <a16:creationId xmlns:a16="http://schemas.microsoft.com/office/drawing/2014/main" id="{AC3AEA57-816C-468D-960E-CB3C56B1BB70}"/>
                </a:ext>
              </a:extLst>
            </p:cNvPr>
            <p:cNvSpPr>
              <a:spLocks noChangeShapeType="1"/>
            </p:cNvSpPr>
            <p:nvPr/>
          </p:nvSpPr>
          <p:spPr bwMode="auto">
            <a:xfrm>
              <a:off x="-2213809" y="4714128"/>
              <a:ext cx="61309"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30">
              <a:extLst>
                <a:ext uri="{FF2B5EF4-FFF2-40B4-BE49-F238E27FC236}">
                  <a16:creationId xmlns:a16="http://schemas.microsoft.com/office/drawing/2014/main" id="{66BAF226-D3FC-48E5-8A74-CC4B71859DCE}"/>
                </a:ext>
              </a:extLst>
            </p:cNvPr>
            <p:cNvSpPr>
              <a:spLocks noChangeShapeType="1"/>
            </p:cNvSpPr>
            <p:nvPr/>
          </p:nvSpPr>
          <p:spPr bwMode="auto">
            <a:xfrm flipH="1">
              <a:off x="-3903902" y="4558811"/>
              <a:ext cx="0" cy="61309"/>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31">
              <a:extLst>
                <a:ext uri="{FF2B5EF4-FFF2-40B4-BE49-F238E27FC236}">
                  <a16:creationId xmlns:a16="http://schemas.microsoft.com/office/drawing/2014/main" id="{B9714C8E-3C5E-4514-8658-F3A4400DD03F}"/>
                </a:ext>
              </a:extLst>
            </p:cNvPr>
            <p:cNvSpPr>
              <a:spLocks noChangeShapeType="1"/>
            </p:cNvSpPr>
            <p:nvPr/>
          </p:nvSpPr>
          <p:spPr bwMode="auto">
            <a:xfrm flipH="1">
              <a:off x="-3903902" y="4705954"/>
              <a:ext cx="0" cy="61309"/>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2">
              <a:extLst>
                <a:ext uri="{FF2B5EF4-FFF2-40B4-BE49-F238E27FC236}">
                  <a16:creationId xmlns:a16="http://schemas.microsoft.com/office/drawing/2014/main" id="{626AF275-6783-4BD4-85EF-8088D517DC49}"/>
                </a:ext>
              </a:extLst>
            </p:cNvPr>
            <p:cNvSpPr>
              <a:spLocks noChangeShapeType="1"/>
            </p:cNvSpPr>
            <p:nvPr/>
          </p:nvSpPr>
          <p:spPr bwMode="auto">
            <a:xfrm>
              <a:off x="-4008128" y="4663037"/>
              <a:ext cx="63354"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3">
              <a:extLst>
                <a:ext uri="{FF2B5EF4-FFF2-40B4-BE49-F238E27FC236}">
                  <a16:creationId xmlns:a16="http://schemas.microsoft.com/office/drawing/2014/main" id="{40BD1115-48A9-4921-917C-27D11F220D7C}"/>
                </a:ext>
              </a:extLst>
            </p:cNvPr>
            <p:cNvSpPr>
              <a:spLocks noChangeShapeType="1"/>
            </p:cNvSpPr>
            <p:nvPr/>
          </p:nvSpPr>
          <p:spPr bwMode="auto">
            <a:xfrm>
              <a:off x="-3860986" y="4663037"/>
              <a:ext cx="61309"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34">
              <a:extLst>
                <a:ext uri="{FF2B5EF4-FFF2-40B4-BE49-F238E27FC236}">
                  <a16:creationId xmlns:a16="http://schemas.microsoft.com/office/drawing/2014/main" id="{1483B654-2940-46D2-9BDB-F4D889B7E006}"/>
                </a:ext>
              </a:extLst>
            </p:cNvPr>
            <p:cNvSpPr>
              <a:spLocks noChangeShapeType="1"/>
            </p:cNvSpPr>
            <p:nvPr/>
          </p:nvSpPr>
          <p:spPr bwMode="auto">
            <a:xfrm flipH="1">
              <a:off x="-2924997" y="5466189"/>
              <a:ext cx="0" cy="61309"/>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5">
              <a:extLst>
                <a:ext uri="{FF2B5EF4-FFF2-40B4-BE49-F238E27FC236}">
                  <a16:creationId xmlns:a16="http://schemas.microsoft.com/office/drawing/2014/main" id="{6A9B0E45-ECEF-478B-8391-DCA15AD73A1A}"/>
                </a:ext>
              </a:extLst>
            </p:cNvPr>
            <p:cNvSpPr>
              <a:spLocks noChangeShapeType="1"/>
            </p:cNvSpPr>
            <p:nvPr/>
          </p:nvSpPr>
          <p:spPr bwMode="auto">
            <a:xfrm flipH="1">
              <a:off x="-2924997" y="5611287"/>
              <a:ext cx="0" cy="63354"/>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6">
              <a:extLst>
                <a:ext uri="{FF2B5EF4-FFF2-40B4-BE49-F238E27FC236}">
                  <a16:creationId xmlns:a16="http://schemas.microsoft.com/office/drawing/2014/main" id="{856B49A6-9AE6-4B59-BDF1-C2F1870734C7}"/>
                </a:ext>
              </a:extLst>
            </p:cNvPr>
            <p:cNvSpPr>
              <a:spLocks noChangeShapeType="1"/>
            </p:cNvSpPr>
            <p:nvPr/>
          </p:nvSpPr>
          <p:spPr bwMode="auto">
            <a:xfrm>
              <a:off x="-3029223" y="5570414"/>
              <a:ext cx="61309"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37">
              <a:extLst>
                <a:ext uri="{FF2B5EF4-FFF2-40B4-BE49-F238E27FC236}">
                  <a16:creationId xmlns:a16="http://schemas.microsoft.com/office/drawing/2014/main" id="{C672DD82-7899-4E67-88C9-CA5EF34F8839}"/>
                </a:ext>
              </a:extLst>
            </p:cNvPr>
            <p:cNvSpPr>
              <a:spLocks noChangeShapeType="1"/>
            </p:cNvSpPr>
            <p:nvPr/>
          </p:nvSpPr>
          <p:spPr bwMode="auto">
            <a:xfrm>
              <a:off x="-2884125" y="5570414"/>
              <a:ext cx="61309"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8">
              <a:extLst>
                <a:ext uri="{FF2B5EF4-FFF2-40B4-BE49-F238E27FC236}">
                  <a16:creationId xmlns:a16="http://schemas.microsoft.com/office/drawing/2014/main" id="{F41FF9CF-4033-421E-909A-9168DC2F936F}"/>
                </a:ext>
              </a:extLst>
            </p:cNvPr>
            <p:cNvSpPr>
              <a:spLocks noChangeShapeType="1"/>
            </p:cNvSpPr>
            <p:nvPr/>
          </p:nvSpPr>
          <p:spPr bwMode="auto">
            <a:xfrm flipH="1">
              <a:off x="-3895727" y="3310145"/>
              <a:ext cx="0" cy="47004"/>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9">
              <a:extLst>
                <a:ext uri="{FF2B5EF4-FFF2-40B4-BE49-F238E27FC236}">
                  <a16:creationId xmlns:a16="http://schemas.microsoft.com/office/drawing/2014/main" id="{A2D056C2-2969-44B5-A208-C30F6529DA29}"/>
                </a:ext>
              </a:extLst>
            </p:cNvPr>
            <p:cNvSpPr>
              <a:spLocks noChangeShapeType="1"/>
            </p:cNvSpPr>
            <p:nvPr/>
          </p:nvSpPr>
          <p:spPr bwMode="auto">
            <a:xfrm flipH="1">
              <a:off x="-3899815" y="3418458"/>
              <a:ext cx="4087" cy="47004"/>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40">
              <a:extLst>
                <a:ext uri="{FF2B5EF4-FFF2-40B4-BE49-F238E27FC236}">
                  <a16:creationId xmlns:a16="http://schemas.microsoft.com/office/drawing/2014/main" id="{6E31E95C-AD57-4F44-9776-4FF95479D3DA}"/>
                </a:ext>
              </a:extLst>
            </p:cNvPr>
            <p:cNvSpPr>
              <a:spLocks noChangeShapeType="1"/>
            </p:cNvSpPr>
            <p:nvPr/>
          </p:nvSpPr>
          <p:spPr bwMode="auto">
            <a:xfrm>
              <a:off x="-3973387" y="3387803"/>
              <a:ext cx="47004"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41">
              <a:extLst>
                <a:ext uri="{FF2B5EF4-FFF2-40B4-BE49-F238E27FC236}">
                  <a16:creationId xmlns:a16="http://schemas.microsoft.com/office/drawing/2014/main" id="{1204CE08-D2AC-4339-9EAF-287A401E52D1}"/>
                </a:ext>
              </a:extLst>
            </p:cNvPr>
            <p:cNvSpPr>
              <a:spLocks noChangeShapeType="1"/>
            </p:cNvSpPr>
            <p:nvPr/>
          </p:nvSpPr>
          <p:spPr bwMode="auto">
            <a:xfrm>
              <a:off x="-3865073" y="3391890"/>
              <a:ext cx="47004" cy="0"/>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42">
              <a:extLst>
                <a:ext uri="{FF2B5EF4-FFF2-40B4-BE49-F238E27FC236}">
                  <a16:creationId xmlns:a16="http://schemas.microsoft.com/office/drawing/2014/main" id="{7F6D7578-501C-49F3-B03E-76BD06492BDB}"/>
                </a:ext>
              </a:extLst>
            </p:cNvPr>
            <p:cNvSpPr>
              <a:spLocks noChangeShapeType="1"/>
            </p:cNvSpPr>
            <p:nvPr/>
          </p:nvSpPr>
          <p:spPr bwMode="auto">
            <a:xfrm flipH="1">
              <a:off x="-2271031" y="3471593"/>
              <a:ext cx="0" cy="77658"/>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43">
              <a:extLst>
                <a:ext uri="{FF2B5EF4-FFF2-40B4-BE49-F238E27FC236}">
                  <a16:creationId xmlns:a16="http://schemas.microsoft.com/office/drawing/2014/main" id="{B54244F6-BB88-4BFC-863F-47051AAE0774}"/>
                </a:ext>
              </a:extLst>
            </p:cNvPr>
            <p:cNvSpPr>
              <a:spLocks noChangeShapeType="1"/>
            </p:cNvSpPr>
            <p:nvPr/>
          </p:nvSpPr>
          <p:spPr bwMode="auto">
            <a:xfrm flipH="1">
              <a:off x="-2275119" y="3649389"/>
              <a:ext cx="0" cy="75615"/>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44">
              <a:extLst>
                <a:ext uri="{FF2B5EF4-FFF2-40B4-BE49-F238E27FC236}">
                  <a16:creationId xmlns:a16="http://schemas.microsoft.com/office/drawing/2014/main" id="{F6816B1B-87A1-4CEA-8954-F6903A1A8B2B}"/>
                </a:ext>
              </a:extLst>
            </p:cNvPr>
            <p:cNvSpPr>
              <a:spLocks noChangeShapeType="1"/>
            </p:cNvSpPr>
            <p:nvPr/>
          </p:nvSpPr>
          <p:spPr bwMode="auto">
            <a:xfrm>
              <a:off x="-2401825" y="3594212"/>
              <a:ext cx="75615" cy="4087"/>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45">
              <a:extLst>
                <a:ext uri="{FF2B5EF4-FFF2-40B4-BE49-F238E27FC236}">
                  <a16:creationId xmlns:a16="http://schemas.microsoft.com/office/drawing/2014/main" id="{1FFC1DBD-832A-42C8-957B-72C3A384C57A}"/>
                </a:ext>
              </a:extLst>
            </p:cNvPr>
            <p:cNvSpPr>
              <a:spLocks noChangeShapeType="1"/>
            </p:cNvSpPr>
            <p:nvPr/>
          </p:nvSpPr>
          <p:spPr bwMode="auto">
            <a:xfrm>
              <a:off x="-2221984" y="3598299"/>
              <a:ext cx="73571" cy="4087"/>
            </a:xfrm>
            <a:prstGeom prst="line">
              <a:avLst/>
            </a:prstGeom>
            <a:noFill/>
            <a:ln w="34925" cap="flat" cmpd="sng">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46">
              <a:extLst>
                <a:ext uri="{FF2B5EF4-FFF2-40B4-BE49-F238E27FC236}">
                  <a16:creationId xmlns:a16="http://schemas.microsoft.com/office/drawing/2014/main" id="{09CE05A2-E380-440F-8E44-C9032C87839C}"/>
                </a:ext>
              </a:extLst>
            </p:cNvPr>
            <p:cNvSpPr>
              <a:spLocks/>
            </p:cNvSpPr>
            <p:nvPr/>
          </p:nvSpPr>
          <p:spPr bwMode="auto">
            <a:xfrm flipH="1">
              <a:off x="-4114398" y="3710699"/>
              <a:ext cx="114444" cy="114444"/>
            </a:xfrm>
            <a:custGeom>
              <a:avLst/>
              <a:gdLst>
                <a:gd name="T0" fmla="*/ 30 w 30"/>
                <a:gd name="T1" fmla="*/ 15 h 30"/>
                <a:gd name="T2" fmla="*/ 14 w 30"/>
                <a:gd name="T3" fmla="*/ 0 h 30"/>
                <a:gd name="T4" fmla="*/ 0 w 30"/>
                <a:gd name="T5" fmla="*/ 16 h 30"/>
                <a:gd name="T6" fmla="*/ 15 w 30"/>
                <a:gd name="T7" fmla="*/ 30 h 30"/>
                <a:gd name="T8" fmla="*/ 30 w 30"/>
                <a:gd name="T9" fmla="*/ 15 h 30"/>
              </a:gdLst>
              <a:ahLst/>
              <a:cxnLst>
                <a:cxn ang="0">
                  <a:pos x="T0" y="T1"/>
                </a:cxn>
                <a:cxn ang="0">
                  <a:pos x="T2" y="T3"/>
                </a:cxn>
                <a:cxn ang="0">
                  <a:pos x="T4" y="T5"/>
                </a:cxn>
                <a:cxn ang="0">
                  <a:pos x="T6" y="T7"/>
                </a:cxn>
                <a:cxn ang="0">
                  <a:pos x="T8" y="T9"/>
                </a:cxn>
              </a:cxnLst>
              <a:rect l="0" t="0" r="r" b="b"/>
              <a:pathLst>
                <a:path w="30" h="30">
                  <a:moveTo>
                    <a:pt x="30" y="15"/>
                  </a:moveTo>
                  <a:cubicBezTo>
                    <a:pt x="30" y="6"/>
                    <a:pt x="23" y="0"/>
                    <a:pt x="14" y="0"/>
                  </a:cubicBezTo>
                  <a:cubicBezTo>
                    <a:pt x="6" y="0"/>
                    <a:pt x="0" y="7"/>
                    <a:pt x="0" y="16"/>
                  </a:cubicBezTo>
                  <a:cubicBezTo>
                    <a:pt x="0" y="24"/>
                    <a:pt x="7" y="30"/>
                    <a:pt x="15" y="30"/>
                  </a:cubicBezTo>
                  <a:cubicBezTo>
                    <a:pt x="24" y="30"/>
                    <a:pt x="30" y="23"/>
                    <a:pt x="30" y="15"/>
                  </a:cubicBezTo>
                  <a:close/>
                </a:path>
              </a:pathLst>
            </a:custGeom>
            <a:noFill/>
            <a:ln w="34925" cap="rnd"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47">
              <a:extLst>
                <a:ext uri="{FF2B5EF4-FFF2-40B4-BE49-F238E27FC236}">
                  <a16:creationId xmlns:a16="http://schemas.microsoft.com/office/drawing/2014/main" id="{A1E89DB6-BE97-46D5-BC00-FE41EAED9901}"/>
                </a:ext>
              </a:extLst>
            </p:cNvPr>
            <p:cNvSpPr>
              <a:spLocks/>
            </p:cNvSpPr>
            <p:nvPr/>
          </p:nvSpPr>
          <p:spPr bwMode="auto">
            <a:xfrm flipH="1">
              <a:off x="-2653193" y="4109210"/>
              <a:ext cx="161448" cy="155317"/>
            </a:xfrm>
            <a:custGeom>
              <a:avLst/>
              <a:gdLst>
                <a:gd name="T0" fmla="*/ 42 w 42"/>
                <a:gd name="T1" fmla="*/ 40 h 40"/>
                <a:gd name="T2" fmla="*/ 0 w 42"/>
                <a:gd name="T3" fmla="*/ 0 h 40"/>
              </a:gdLst>
              <a:ahLst/>
              <a:cxnLst>
                <a:cxn ang="0">
                  <a:pos x="T0" y="T1"/>
                </a:cxn>
                <a:cxn ang="0">
                  <a:pos x="T2" y="T3"/>
                </a:cxn>
              </a:cxnLst>
              <a:rect l="0" t="0" r="r" b="b"/>
              <a:pathLst>
                <a:path w="42" h="40">
                  <a:moveTo>
                    <a:pt x="42" y="40"/>
                  </a:moveTo>
                  <a:cubicBezTo>
                    <a:pt x="42" y="40"/>
                    <a:pt x="38" y="0"/>
                    <a:pt x="0" y="0"/>
                  </a:cubicBezTo>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48">
              <a:extLst>
                <a:ext uri="{FF2B5EF4-FFF2-40B4-BE49-F238E27FC236}">
                  <a16:creationId xmlns:a16="http://schemas.microsoft.com/office/drawing/2014/main" id="{C4B00914-E2B7-437F-8C7E-C8A3EE238F49}"/>
                </a:ext>
              </a:extLst>
            </p:cNvPr>
            <p:cNvSpPr>
              <a:spLocks noEditPoints="1"/>
            </p:cNvSpPr>
            <p:nvPr/>
          </p:nvSpPr>
          <p:spPr bwMode="auto">
            <a:xfrm flipH="1">
              <a:off x="-2788074" y="4920536"/>
              <a:ext cx="562003" cy="598788"/>
            </a:xfrm>
            <a:custGeom>
              <a:avLst/>
              <a:gdLst>
                <a:gd name="T0" fmla="*/ 137 w 146"/>
                <a:gd name="T1" fmla="*/ 115 h 156"/>
                <a:gd name="T2" fmla="*/ 146 w 146"/>
                <a:gd name="T3" fmla="*/ 88 h 156"/>
                <a:gd name="T4" fmla="*/ 135 w 146"/>
                <a:gd name="T5" fmla="*/ 85 h 156"/>
                <a:gd name="T6" fmla="*/ 134 w 146"/>
                <a:gd name="T7" fmla="*/ 64 h 156"/>
                <a:gd name="T8" fmla="*/ 145 w 146"/>
                <a:gd name="T9" fmla="*/ 59 h 156"/>
                <a:gd name="T10" fmla="*/ 132 w 146"/>
                <a:gd name="T11" fmla="*/ 34 h 156"/>
                <a:gd name="T12" fmla="*/ 122 w 146"/>
                <a:gd name="T13" fmla="*/ 39 h 156"/>
                <a:gd name="T14" fmla="*/ 106 w 146"/>
                <a:gd name="T15" fmla="*/ 25 h 156"/>
                <a:gd name="T16" fmla="*/ 110 w 146"/>
                <a:gd name="T17" fmla="*/ 14 h 156"/>
                <a:gd name="T18" fmla="*/ 112 w 146"/>
                <a:gd name="T19" fmla="*/ 9 h 156"/>
                <a:gd name="T20" fmla="*/ 85 w 146"/>
                <a:gd name="T21" fmla="*/ 0 h 156"/>
                <a:gd name="T22" fmla="*/ 83 w 146"/>
                <a:gd name="T23" fmla="*/ 5 h 156"/>
                <a:gd name="T24" fmla="*/ 80 w 146"/>
                <a:gd name="T25" fmla="*/ 16 h 156"/>
                <a:gd name="T26" fmla="*/ 59 w 146"/>
                <a:gd name="T27" fmla="*/ 17 h 156"/>
                <a:gd name="T28" fmla="*/ 54 w 146"/>
                <a:gd name="T29" fmla="*/ 7 h 156"/>
                <a:gd name="T30" fmla="*/ 29 w 146"/>
                <a:gd name="T31" fmla="*/ 19 h 156"/>
                <a:gd name="T32" fmla="*/ 34 w 146"/>
                <a:gd name="T33" fmla="*/ 30 h 156"/>
                <a:gd name="T34" fmla="*/ 20 w 146"/>
                <a:gd name="T35" fmla="*/ 45 h 156"/>
                <a:gd name="T36" fmla="*/ 9 w 146"/>
                <a:gd name="T37" fmla="*/ 41 h 156"/>
                <a:gd name="T38" fmla="*/ 0 w 146"/>
                <a:gd name="T39" fmla="*/ 68 h 156"/>
                <a:gd name="T40" fmla="*/ 11 w 146"/>
                <a:gd name="T41" fmla="*/ 72 h 156"/>
                <a:gd name="T42" fmla="*/ 12 w 146"/>
                <a:gd name="T43" fmla="*/ 92 h 156"/>
                <a:gd name="T44" fmla="*/ 2 w 146"/>
                <a:gd name="T45" fmla="*/ 97 h 156"/>
                <a:gd name="T46" fmla="*/ 14 w 146"/>
                <a:gd name="T47" fmla="*/ 123 h 156"/>
                <a:gd name="T48" fmla="*/ 25 w 146"/>
                <a:gd name="T49" fmla="*/ 118 h 156"/>
                <a:gd name="T50" fmla="*/ 40 w 146"/>
                <a:gd name="T51" fmla="*/ 131 h 156"/>
                <a:gd name="T52" fmla="*/ 36 w 146"/>
                <a:gd name="T53" fmla="*/ 142 h 156"/>
                <a:gd name="T54" fmla="*/ 35 w 146"/>
                <a:gd name="T55" fmla="*/ 147 h 156"/>
                <a:gd name="T56" fmla="*/ 61 w 146"/>
                <a:gd name="T57" fmla="*/ 156 h 156"/>
                <a:gd name="T58" fmla="*/ 63 w 146"/>
                <a:gd name="T59" fmla="*/ 151 h 156"/>
                <a:gd name="T60" fmla="*/ 67 w 146"/>
                <a:gd name="T61" fmla="*/ 140 h 156"/>
                <a:gd name="T62" fmla="*/ 87 w 146"/>
                <a:gd name="T63" fmla="*/ 139 h 156"/>
                <a:gd name="T64" fmla="*/ 92 w 146"/>
                <a:gd name="T65" fmla="*/ 150 h 156"/>
                <a:gd name="T66" fmla="*/ 118 w 146"/>
                <a:gd name="T67" fmla="*/ 137 h 156"/>
                <a:gd name="T68" fmla="*/ 113 w 146"/>
                <a:gd name="T69" fmla="*/ 127 h 156"/>
                <a:gd name="T70" fmla="*/ 126 w 146"/>
                <a:gd name="T71" fmla="*/ 111 h 156"/>
                <a:gd name="T72" fmla="*/ 137 w 146"/>
                <a:gd name="T73" fmla="*/ 115 h 156"/>
                <a:gd name="T74" fmla="*/ 65 w 146"/>
                <a:gd name="T75" fmla="*/ 103 h 156"/>
                <a:gd name="T76" fmla="*/ 49 w 146"/>
                <a:gd name="T77" fmla="*/ 70 h 156"/>
                <a:gd name="T78" fmla="*/ 82 w 146"/>
                <a:gd name="T79" fmla="*/ 54 h 156"/>
                <a:gd name="T80" fmla="*/ 98 w 146"/>
                <a:gd name="T81" fmla="*/ 87 h 156"/>
                <a:gd name="T82" fmla="*/ 65 w 146"/>
                <a:gd name="T83"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6">
                  <a:moveTo>
                    <a:pt x="137" y="115"/>
                  </a:moveTo>
                  <a:cubicBezTo>
                    <a:pt x="146" y="88"/>
                    <a:pt x="146" y="88"/>
                    <a:pt x="146" y="88"/>
                  </a:cubicBezTo>
                  <a:cubicBezTo>
                    <a:pt x="135" y="85"/>
                    <a:pt x="135" y="85"/>
                    <a:pt x="135" y="85"/>
                  </a:cubicBezTo>
                  <a:cubicBezTo>
                    <a:pt x="136" y="78"/>
                    <a:pt x="136" y="71"/>
                    <a:pt x="134" y="64"/>
                  </a:cubicBezTo>
                  <a:cubicBezTo>
                    <a:pt x="145" y="59"/>
                    <a:pt x="145" y="59"/>
                    <a:pt x="145" y="59"/>
                  </a:cubicBezTo>
                  <a:cubicBezTo>
                    <a:pt x="132" y="34"/>
                    <a:pt x="132" y="34"/>
                    <a:pt x="132" y="34"/>
                  </a:cubicBezTo>
                  <a:cubicBezTo>
                    <a:pt x="122" y="39"/>
                    <a:pt x="122" y="39"/>
                    <a:pt x="122" y="39"/>
                  </a:cubicBezTo>
                  <a:cubicBezTo>
                    <a:pt x="117" y="34"/>
                    <a:pt x="112" y="29"/>
                    <a:pt x="106" y="25"/>
                  </a:cubicBezTo>
                  <a:cubicBezTo>
                    <a:pt x="110" y="14"/>
                    <a:pt x="110" y="14"/>
                    <a:pt x="110" y="14"/>
                  </a:cubicBezTo>
                  <a:cubicBezTo>
                    <a:pt x="112" y="9"/>
                    <a:pt x="112" y="9"/>
                    <a:pt x="112" y="9"/>
                  </a:cubicBezTo>
                  <a:cubicBezTo>
                    <a:pt x="85" y="0"/>
                    <a:pt x="85" y="0"/>
                    <a:pt x="85" y="0"/>
                  </a:cubicBezTo>
                  <a:cubicBezTo>
                    <a:pt x="83" y="5"/>
                    <a:pt x="83" y="5"/>
                    <a:pt x="83" y="5"/>
                  </a:cubicBezTo>
                  <a:cubicBezTo>
                    <a:pt x="80" y="16"/>
                    <a:pt x="80" y="16"/>
                    <a:pt x="80" y="16"/>
                  </a:cubicBezTo>
                  <a:cubicBezTo>
                    <a:pt x="73" y="15"/>
                    <a:pt x="66" y="16"/>
                    <a:pt x="59" y="17"/>
                  </a:cubicBezTo>
                  <a:cubicBezTo>
                    <a:pt x="54" y="7"/>
                    <a:pt x="54" y="7"/>
                    <a:pt x="54" y="7"/>
                  </a:cubicBezTo>
                  <a:cubicBezTo>
                    <a:pt x="29" y="19"/>
                    <a:pt x="29" y="19"/>
                    <a:pt x="29" y="19"/>
                  </a:cubicBezTo>
                  <a:cubicBezTo>
                    <a:pt x="34" y="30"/>
                    <a:pt x="34" y="30"/>
                    <a:pt x="34" y="30"/>
                  </a:cubicBezTo>
                  <a:cubicBezTo>
                    <a:pt x="29" y="34"/>
                    <a:pt x="24" y="39"/>
                    <a:pt x="20" y="45"/>
                  </a:cubicBezTo>
                  <a:cubicBezTo>
                    <a:pt x="9" y="41"/>
                    <a:pt x="9" y="41"/>
                    <a:pt x="9" y="41"/>
                  </a:cubicBezTo>
                  <a:cubicBezTo>
                    <a:pt x="0" y="68"/>
                    <a:pt x="0" y="68"/>
                    <a:pt x="0" y="68"/>
                  </a:cubicBezTo>
                  <a:cubicBezTo>
                    <a:pt x="11" y="72"/>
                    <a:pt x="11" y="72"/>
                    <a:pt x="11" y="72"/>
                  </a:cubicBezTo>
                  <a:cubicBezTo>
                    <a:pt x="10" y="79"/>
                    <a:pt x="11" y="86"/>
                    <a:pt x="12" y="92"/>
                  </a:cubicBezTo>
                  <a:cubicBezTo>
                    <a:pt x="2" y="97"/>
                    <a:pt x="2" y="97"/>
                    <a:pt x="2" y="97"/>
                  </a:cubicBezTo>
                  <a:cubicBezTo>
                    <a:pt x="14" y="123"/>
                    <a:pt x="14" y="123"/>
                    <a:pt x="14" y="123"/>
                  </a:cubicBezTo>
                  <a:cubicBezTo>
                    <a:pt x="25" y="118"/>
                    <a:pt x="25" y="118"/>
                    <a:pt x="25" y="118"/>
                  </a:cubicBezTo>
                  <a:cubicBezTo>
                    <a:pt x="29" y="123"/>
                    <a:pt x="34" y="127"/>
                    <a:pt x="40" y="131"/>
                  </a:cubicBezTo>
                  <a:cubicBezTo>
                    <a:pt x="36" y="142"/>
                    <a:pt x="36" y="142"/>
                    <a:pt x="36" y="142"/>
                  </a:cubicBezTo>
                  <a:cubicBezTo>
                    <a:pt x="35" y="147"/>
                    <a:pt x="35" y="147"/>
                    <a:pt x="35" y="147"/>
                  </a:cubicBezTo>
                  <a:cubicBezTo>
                    <a:pt x="61" y="156"/>
                    <a:pt x="61" y="156"/>
                    <a:pt x="61" y="156"/>
                  </a:cubicBezTo>
                  <a:cubicBezTo>
                    <a:pt x="63" y="151"/>
                    <a:pt x="63" y="151"/>
                    <a:pt x="63" y="151"/>
                  </a:cubicBezTo>
                  <a:cubicBezTo>
                    <a:pt x="67" y="140"/>
                    <a:pt x="67" y="140"/>
                    <a:pt x="67" y="140"/>
                  </a:cubicBezTo>
                  <a:cubicBezTo>
                    <a:pt x="74" y="141"/>
                    <a:pt x="81" y="141"/>
                    <a:pt x="87" y="139"/>
                  </a:cubicBezTo>
                  <a:cubicBezTo>
                    <a:pt x="92" y="150"/>
                    <a:pt x="92" y="150"/>
                    <a:pt x="92" y="150"/>
                  </a:cubicBezTo>
                  <a:cubicBezTo>
                    <a:pt x="118" y="137"/>
                    <a:pt x="118" y="137"/>
                    <a:pt x="118" y="137"/>
                  </a:cubicBezTo>
                  <a:cubicBezTo>
                    <a:pt x="113" y="127"/>
                    <a:pt x="113" y="127"/>
                    <a:pt x="113" y="127"/>
                  </a:cubicBezTo>
                  <a:cubicBezTo>
                    <a:pt x="118" y="122"/>
                    <a:pt x="122" y="117"/>
                    <a:pt x="126" y="111"/>
                  </a:cubicBezTo>
                  <a:lnTo>
                    <a:pt x="137" y="115"/>
                  </a:lnTo>
                  <a:close/>
                  <a:moveTo>
                    <a:pt x="65" y="103"/>
                  </a:moveTo>
                  <a:cubicBezTo>
                    <a:pt x="51" y="98"/>
                    <a:pt x="44" y="83"/>
                    <a:pt x="49" y="70"/>
                  </a:cubicBezTo>
                  <a:cubicBezTo>
                    <a:pt x="53" y="56"/>
                    <a:pt x="68" y="49"/>
                    <a:pt x="82" y="54"/>
                  </a:cubicBezTo>
                  <a:cubicBezTo>
                    <a:pt x="95" y="58"/>
                    <a:pt x="102" y="73"/>
                    <a:pt x="98" y="87"/>
                  </a:cubicBezTo>
                  <a:cubicBezTo>
                    <a:pt x="93" y="100"/>
                    <a:pt x="78" y="108"/>
                    <a:pt x="65" y="103"/>
                  </a:cubicBezTo>
                  <a:close/>
                </a:path>
              </a:pathLst>
            </a:custGeom>
            <a:solidFill>
              <a:srgbClr val="F5F5F5"/>
            </a:solidFill>
            <a:ln w="3492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9">
              <a:extLst>
                <a:ext uri="{FF2B5EF4-FFF2-40B4-BE49-F238E27FC236}">
                  <a16:creationId xmlns:a16="http://schemas.microsoft.com/office/drawing/2014/main" id="{C4544A74-5BA9-494A-A466-C7592BCA2938}"/>
                </a:ext>
              </a:extLst>
            </p:cNvPr>
            <p:cNvSpPr>
              <a:spLocks noEditPoints="1"/>
            </p:cNvSpPr>
            <p:nvPr/>
          </p:nvSpPr>
          <p:spPr bwMode="auto">
            <a:xfrm flipH="1">
              <a:off x="-3783328" y="4605815"/>
              <a:ext cx="819502" cy="876724"/>
            </a:xfrm>
            <a:custGeom>
              <a:avLst/>
              <a:gdLst>
                <a:gd name="T0" fmla="*/ 213 w 213"/>
                <a:gd name="T1" fmla="*/ 123 h 228"/>
                <a:gd name="T2" fmla="*/ 209 w 213"/>
                <a:gd name="T3" fmla="*/ 82 h 228"/>
                <a:gd name="T4" fmla="*/ 192 w 213"/>
                <a:gd name="T5" fmla="*/ 84 h 228"/>
                <a:gd name="T6" fmla="*/ 177 w 213"/>
                <a:gd name="T7" fmla="*/ 58 h 228"/>
                <a:gd name="T8" fmla="*/ 188 w 213"/>
                <a:gd name="T9" fmla="*/ 45 h 228"/>
                <a:gd name="T10" fmla="*/ 156 w 213"/>
                <a:gd name="T11" fmla="*/ 19 h 228"/>
                <a:gd name="T12" fmla="*/ 146 w 213"/>
                <a:gd name="T13" fmla="*/ 32 h 228"/>
                <a:gd name="T14" fmla="*/ 117 w 213"/>
                <a:gd name="T15" fmla="*/ 24 h 228"/>
                <a:gd name="T16" fmla="*/ 115 w 213"/>
                <a:gd name="T17" fmla="*/ 7 h 228"/>
                <a:gd name="T18" fmla="*/ 115 w 213"/>
                <a:gd name="T19" fmla="*/ 0 h 228"/>
                <a:gd name="T20" fmla="*/ 74 w 213"/>
                <a:gd name="T21" fmla="*/ 4 h 228"/>
                <a:gd name="T22" fmla="*/ 75 w 213"/>
                <a:gd name="T23" fmla="*/ 11 h 228"/>
                <a:gd name="T24" fmla="*/ 77 w 213"/>
                <a:gd name="T25" fmla="*/ 28 h 228"/>
                <a:gd name="T26" fmla="*/ 51 w 213"/>
                <a:gd name="T27" fmla="*/ 43 h 228"/>
                <a:gd name="T28" fmla="*/ 37 w 213"/>
                <a:gd name="T29" fmla="*/ 32 h 228"/>
                <a:gd name="T30" fmla="*/ 12 w 213"/>
                <a:gd name="T31" fmla="*/ 64 h 228"/>
                <a:gd name="T32" fmla="*/ 25 w 213"/>
                <a:gd name="T33" fmla="*/ 74 h 228"/>
                <a:gd name="T34" fmla="*/ 17 w 213"/>
                <a:gd name="T35" fmla="*/ 103 h 228"/>
                <a:gd name="T36" fmla="*/ 0 w 213"/>
                <a:gd name="T37" fmla="*/ 105 h 228"/>
                <a:gd name="T38" fmla="*/ 4 w 213"/>
                <a:gd name="T39" fmla="*/ 145 h 228"/>
                <a:gd name="T40" fmla="*/ 21 w 213"/>
                <a:gd name="T41" fmla="*/ 143 h 228"/>
                <a:gd name="T42" fmla="*/ 35 w 213"/>
                <a:gd name="T43" fmla="*/ 169 h 228"/>
                <a:gd name="T44" fmla="*/ 25 w 213"/>
                <a:gd name="T45" fmla="*/ 183 h 228"/>
                <a:gd name="T46" fmla="*/ 56 w 213"/>
                <a:gd name="T47" fmla="*/ 208 h 228"/>
                <a:gd name="T48" fmla="*/ 67 w 213"/>
                <a:gd name="T49" fmla="*/ 195 h 228"/>
                <a:gd name="T50" fmla="*/ 96 w 213"/>
                <a:gd name="T51" fmla="*/ 203 h 228"/>
                <a:gd name="T52" fmla="*/ 97 w 213"/>
                <a:gd name="T53" fmla="*/ 220 h 228"/>
                <a:gd name="T54" fmla="*/ 98 w 213"/>
                <a:gd name="T55" fmla="*/ 228 h 228"/>
                <a:gd name="T56" fmla="*/ 139 w 213"/>
                <a:gd name="T57" fmla="*/ 223 h 228"/>
                <a:gd name="T58" fmla="*/ 138 w 213"/>
                <a:gd name="T59" fmla="*/ 216 h 228"/>
                <a:gd name="T60" fmla="*/ 136 w 213"/>
                <a:gd name="T61" fmla="*/ 199 h 228"/>
                <a:gd name="T62" fmla="*/ 162 w 213"/>
                <a:gd name="T63" fmla="*/ 185 h 228"/>
                <a:gd name="T64" fmla="*/ 175 w 213"/>
                <a:gd name="T65" fmla="*/ 195 h 228"/>
                <a:gd name="T66" fmla="*/ 201 w 213"/>
                <a:gd name="T67" fmla="*/ 164 h 228"/>
                <a:gd name="T68" fmla="*/ 188 w 213"/>
                <a:gd name="T69" fmla="*/ 153 h 228"/>
                <a:gd name="T70" fmla="*/ 196 w 213"/>
                <a:gd name="T71" fmla="*/ 124 h 228"/>
                <a:gd name="T72" fmla="*/ 213 w 213"/>
                <a:gd name="T73" fmla="*/ 123 h 228"/>
                <a:gd name="T74" fmla="*/ 110 w 213"/>
                <a:gd name="T75" fmla="*/ 151 h 228"/>
                <a:gd name="T76" fmla="*/ 69 w 213"/>
                <a:gd name="T77" fmla="*/ 118 h 228"/>
                <a:gd name="T78" fmla="*/ 102 w 213"/>
                <a:gd name="T79" fmla="*/ 76 h 228"/>
                <a:gd name="T80" fmla="*/ 144 w 213"/>
                <a:gd name="T81" fmla="*/ 110 h 228"/>
                <a:gd name="T82" fmla="*/ 110 w 213"/>
                <a:gd name="T83" fmla="*/ 15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3" h="228">
                  <a:moveTo>
                    <a:pt x="213" y="123"/>
                  </a:moveTo>
                  <a:cubicBezTo>
                    <a:pt x="209" y="82"/>
                    <a:pt x="209" y="82"/>
                    <a:pt x="209" y="82"/>
                  </a:cubicBezTo>
                  <a:cubicBezTo>
                    <a:pt x="192" y="84"/>
                    <a:pt x="192" y="84"/>
                    <a:pt x="192" y="84"/>
                  </a:cubicBezTo>
                  <a:cubicBezTo>
                    <a:pt x="188" y="74"/>
                    <a:pt x="184" y="65"/>
                    <a:pt x="177" y="58"/>
                  </a:cubicBezTo>
                  <a:cubicBezTo>
                    <a:pt x="188" y="45"/>
                    <a:pt x="188" y="45"/>
                    <a:pt x="188" y="45"/>
                  </a:cubicBezTo>
                  <a:cubicBezTo>
                    <a:pt x="156" y="19"/>
                    <a:pt x="156" y="19"/>
                    <a:pt x="156" y="19"/>
                  </a:cubicBezTo>
                  <a:cubicBezTo>
                    <a:pt x="146" y="32"/>
                    <a:pt x="146" y="32"/>
                    <a:pt x="146" y="32"/>
                  </a:cubicBezTo>
                  <a:cubicBezTo>
                    <a:pt x="137" y="28"/>
                    <a:pt x="127" y="25"/>
                    <a:pt x="117" y="24"/>
                  </a:cubicBezTo>
                  <a:cubicBezTo>
                    <a:pt x="115" y="7"/>
                    <a:pt x="115" y="7"/>
                    <a:pt x="115" y="7"/>
                  </a:cubicBezTo>
                  <a:cubicBezTo>
                    <a:pt x="115" y="0"/>
                    <a:pt x="115" y="0"/>
                    <a:pt x="115" y="0"/>
                  </a:cubicBezTo>
                  <a:cubicBezTo>
                    <a:pt x="74" y="4"/>
                    <a:pt x="74" y="4"/>
                    <a:pt x="74" y="4"/>
                  </a:cubicBezTo>
                  <a:cubicBezTo>
                    <a:pt x="75" y="11"/>
                    <a:pt x="75" y="11"/>
                    <a:pt x="75" y="11"/>
                  </a:cubicBezTo>
                  <a:cubicBezTo>
                    <a:pt x="77" y="28"/>
                    <a:pt x="77" y="28"/>
                    <a:pt x="77" y="28"/>
                  </a:cubicBezTo>
                  <a:cubicBezTo>
                    <a:pt x="67" y="32"/>
                    <a:pt x="58" y="36"/>
                    <a:pt x="51" y="43"/>
                  </a:cubicBezTo>
                  <a:cubicBezTo>
                    <a:pt x="37" y="32"/>
                    <a:pt x="37" y="32"/>
                    <a:pt x="37" y="32"/>
                  </a:cubicBezTo>
                  <a:cubicBezTo>
                    <a:pt x="12" y="64"/>
                    <a:pt x="12" y="64"/>
                    <a:pt x="12" y="64"/>
                  </a:cubicBezTo>
                  <a:cubicBezTo>
                    <a:pt x="25" y="74"/>
                    <a:pt x="25" y="74"/>
                    <a:pt x="25" y="74"/>
                  </a:cubicBezTo>
                  <a:cubicBezTo>
                    <a:pt x="21" y="83"/>
                    <a:pt x="18" y="93"/>
                    <a:pt x="17" y="103"/>
                  </a:cubicBezTo>
                  <a:cubicBezTo>
                    <a:pt x="0" y="105"/>
                    <a:pt x="0" y="105"/>
                    <a:pt x="0" y="105"/>
                  </a:cubicBezTo>
                  <a:cubicBezTo>
                    <a:pt x="4" y="145"/>
                    <a:pt x="4" y="145"/>
                    <a:pt x="4" y="145"/>
                  </a:cubicBezTo>
                  <a:cubicBezTo>
                    <a:pt x="21" y="143"/>
                    <a:pt x="21" y="143"/>
                    <a:pt x="21" y="143"/>
                  </a:cubicBezTo>
                  <a:cubicBezTo>
                    <a:pt x="24" y="153"/>
                    <a:pt x="29" y="162"/>
                    <a:pt x="35" y="169"/>
                  </a:cubicBezTo>
                  <a:cubicBezTo>
                    <a:pt x="25" y="183"/>
                    <a:pt x="25" y="183"/>
                    <a:pt x="25" y="183"/>
                  </a:cubicBezTo>
                  <a:cubicBezTo>
                    <a:pt x="56" y="208"/>
                    <a:pt x="56" y="208"/>
                    <a:pt x="56" y="208"/>
                  </a:cubicBezTo>
                  <a:cubicBezTo>
                    <a:pt x="67" y="195"/>
                    <a:pt x="67" y="195"/>
                    <a:pt x="67" y="195"/>
                  </a:cubicBezTo>
                  <a:cubicBezTo>
                    <a:pt x="76" y="199"/>
                    <a:pt x="86" y="202"/>
                    <a:pt x="96" y="203"/>
                  </a:cubicBezTo>
                  <a:cubicBezTo>
                    <a:pt x="97" y="220"/>
                    <a:pt x="97" y="220"/>
                    <a:pt x="97" y="220"/>
                  </a:cubicBezTo>
                  <a:cubicBezTo>
                    <a:pt x="98" y="228"/>
                    <a:pt x="98" y="228"/>
                    <a:pt x="98" y="228"/>
                  </a:cubicBezTo>
                  <a:cubicBezTo>
                    <a:pt x="139" y="223"/>
                    <a:pt x="139" y="223"/>
                    <a:pt x="139" y="223"/>
                  </a:cubicBezTo>
                  <a:cubicBezTo>
                    <a:pt x="138" y="216"/>
                    <a:pt x="138" y="216"/>
                    <a:pt x="138" y="216"/>
                  </a:cubicBezTo>
                  <a:cubicBezTo>
                    <a:pt x="136" y="199"/>
                    <a:pt x="136" y="199"/>
                    <a:pt x="136" y="199"/>
                  </a:cubicBezTo>
                  <a:cubicBezTo>
                    <a:pt x="146" y="196"/>
                    <a:pt x="155" y="191"/>
                    <a:pt x="162" y="185"/>
                  </a:cubicBezTo>
                  <a:cubicBezTo>
                    <a:pt x="175" y="195"/>
                    <a:pt x="175" y="195"/>
                    <a:pt x="175" y="195"/>
                  </a:cubicBezTo>
                  <a:cubicBezTo>
                    <a:pt x="201" y="164"/>
                    <a:pt x="201" y="164"/>
                    <a:pt x="201" y="164"/>
                  </a:cubicBezTo>
                  <a:cubicBezTo>
                    <a:pt x="188" y="153"/>
                    <a:pt x="188" y="153"/>
                    <a:pt x="188" y="153"/>
                  </a:cubicBezTo>
                  <a:cubicBezTo>
                    <a:pt x="192" y="144"/>
                    <a:pt x="195" y="134"/>
                    <a:pt x="196" y="124"/>
                  </a:cubicBezTo>
                  <a:lnTo>
                    <a:pt x="213" y="123"/>
                  </a:lnTo>
                  <a:close/>
                  <a:moveTo>
                    <a:pt x="110" y="151"/>
                  </a:moveTo>
                  <a:cubicBezTo>
                    <a:pt x="90" y="153"/>
                    <a:pt x="71" y="138"/>
                    <a:pt x="69" y="118"/>
                  </a:cubicBezTo>
                  <a:cubicBezTo>
                    <a:pt x="67" y="97"/>
                    <a:pt x="82" y="78"/>
                    <a:pt x="102" y="76"/>
                  </a:cubicBezTo>
                  <a:cubicBezTo>
                    <a:pt x="123" y="74"/>
                    <a:pt x="142" y="89"/>
                    <a:pt x="144" y="110"/>
                  </a:cubicBezTo>
                  <a:cubicBezTo>
                    <a:pt x="146" y="130"/>
                    <a:pt x="131" y="149"/>
                    <a:pt x="110" y="151"/>
                  </a:cubicBezTo>
                  <a:close/>
                </a:path>
              </a:pathLst>
            </a:custGeom>
            <a:noFill/>
            <a:ln w="34925" cap="flat" cmpd="sng">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6">
            <a:extLst>
              <a:ext uri="{FF2B5EF4-FFF2-40B4-BE49-F238E27FC236}">
                <a16:creationId xmlns:a16="http://schemas.microsoft.com/office/drawing/2014/main" id="{9B7BCD05-7E7B-4EB2-839A-3028382EFAC3}"/>
              </a:ext>
            </a:extLst>
          </p:cNvPr>
          <p:cNvSpPr>
            <a:spLocks/>
          </p:cNvSpPr>
          <p:nvPr/>
        </p:nvSpPr>
        <p:spPr bwMode="auto">
          <a:xfrm>
            <a:off x="4834710" y="11899141"/>
            <a:ext cx="1408387" cy="1472317"/>
          </a:xfrm>
          <a:custGeom>
            <a:avLst/>
            <a:gdLst>
              <a:gd name="T0" fmla="*/ 163 w 337"/>
              <a:gd name="T1" fmla="*/ 0 h 699"/>
              <a:gd name="T2" fmla="*/ 0 w 337"/>
              <a:gd name="T3" fmla="*/ 699 h 699"/>
              <a:gd name="T4" fmla="*/ 278 w 337"/>
              <a:gd name="T5" fmla="*/ 382 h 699"/>
              <a:gd name="T6" fmla="*/ 163 w 337"/>
              <a:gd name="T7" fmla="*/ 0 h 699"/>
            </a:gdLst>
            <a:ahLst/>
            <a:cxnLst>
              <a:cxn ang="0">
                <a:pos x="T0" y="T1"/>
              </a:cxn>
              <a:cxn ang="0">
                <a:pos x="T2" y="T3"/>
              </a:cxn>
              <a:cxn ang="0">
                <a:pos x="T4" y="T5"/>
              </a:cxn>
              <a:cxn ang="0">
                <a:pos x="T6" y="T7"/>
              </a:cxn>
            </a:cxnLst>
            <a:rect l="0" t="0" r="r" b="b"/>
            <a:pathLst>
              <a:path w="337" h="699">
                <a:moveTo>
                  <a:pt x="163" y="0"/>
                </a:moveTo>
                <a:cubicBezTo>
                  <a:pt x="0" y="699"/>
                  <a:pt x="0" y="699"/>
                  <a:pt x="0" y="699"/>
                </a:cubicBezTo>
                <a:cubicBezTo>
                  <a:pt x="0" y="699"/>
                  <a:pt x="217" y="690"/>
                  <a:pt x="278" y="382"/>
                </a:cubicBezTo>
                <a:cubicBezTo>
                  <a:pt x="337" y="82"/>
                  <a:pt x="163" y="0"/>
                  <a:pt x="163" y="0"/>
                </a:cubicBezTo>
                <a:close/>
              </a:path>
            </a:pathLst>
          </a:custGeom>
          <a:solidFill>
            <a:schemeClr val="accent4"/>
          </a:solidFill>
          <a:ln w="34925" cmpd="sng">
            <a:solidFill>
              <a:schemeClr val="accent5"/>
            </a:solidFill>
          </a:ln>
        </p:spPr>
        <p:txBody>
          <a:bodyPr vert="horz" wrap="square" lIns="91440" tIns="45720" rIns="91440" bIns="45720" numCol="1" anchor="t" anchorCtr="0" compatLnSpc="1">
            <a:prstTxWarp prst="textNoShape">
              <a:avLst/>
            </a:prstTxWarp>
          </a:bodyPr>
          <a:lstStyle/>
          <a:p>
            <a:endParaRPr lang="en-US"/>
          </a:p>
        </p:txBody>
      </p:sp>
      <p:graphicFrame>
        <p:nvGraphicFramePr>
          <p:cNvPr id="93" name="Γράφημα 92">
            <a:extLst>
              <a:ext uri="{FF2B5EF4-FFF2-40B4-BE49-F238E27FC236}">
                <a16:creationId xmlns:a16="http://schemas.microsoft.com/office/drawing/2014/main" id="{70ECE7D5-83AD-4474-9E88-0DE513AB5AE5}"/>
              </a:ext>
            </a:extLst>
          </p:cNvPr>
          <p:cNvGraphicFramePr/>
          <p:nvPr>
            <p:extLst>
              <p:ext uri="{D42A27DB-BD31-4B8C-83A1-F6EECF244321}">
                <p14:modId xmlns:p14="http://schemas.microsoft.com/office/powerpoint/2010/main" val="327800577"/>
              </p:ext>
            </p:extLst>
          </p:nvPr>
        </p:nvGraphicFramePr>
        <p:xfrm>
          <a:off x="12738171" y="9944094"/>
          <a:ext cx="3853484" cy="41042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4" name="Γράφημα 93">
            <a:extLst>
              <a:ext uri="{FF2B5EF4-FFF2-40B4-BE49-F238E27FC236}">
                <a16:creationId xmlns:a16="http://schemas.microsoft.com/office/drawing/2014/main" id="{EF572312-D86D-4576-ACD0-869898813CF9}"/>
              </a:ext>
            </a:extLst>
          </p:cNvPr>
          <p:cNvGraphicFramePr/>
          <p:nvPr>
            <p:extLst>
              <p:ext uri="{D42A27DB-BD31-4B8C-83A1-F6EECF244321}">
                <p14:modId xmlns:p14="http://schemas.microsoft.com/office/powerpoint/2010/main" val="1466172482"/>
              </p:ext>
            </p:extLst>
          </p:nvPr>
        </p:nvGraphicFramePr>
        <p:xfrm>
          <a:off x="17226292" y="9969607"/>
          <a:ext cx="3776739" cy="4104261"/>
        </p:xfrm>
        <a:graphic>
          <a:graphicData uri="http://schemas.openxmlformats.org/drawingml/2006/chart">
            <c:chart xmlns:c="http://schemas.openxmlformats.org/drawingml/2006/chart" xmlns:r="http://schemas.openxmlformats.org/officeDocument/2006/relationships" r:id="rId7"/>
          </a:graphicData>
        </a:graphic>
      </p:graphicFrame>
      <p:sp>
        <p:nvSpPr>
          <p:cNvPr id="95" name="TextBox 94">
            <a:extLst>
              <a:ext uri="{FF2B5EF4-FFF2-40B4-BE49-F238E27FC236}">
                <a16:creationId xmlns:a16="http://schemas.microsoft.com/office/drawing/2014/main" id="{B1963199-5386-4D49-856C-A6ADE37D084B}"/>
              </a:ext>
            </a:extLst>
          </p:cNvPr>
          <p:cNvSpPr txBox="1"/>
          <p:nvPr/>
        </p:nvSpPr>
        <p:spPr>
          <a:xfrm>
            <a:off x="8146957" y="9089845"/>
            <a:ext cx="4253207" cy="707886"/>
          </a:xfrm>
          <a:prstGeom prst="rect">
            <a:avLst/>
          </a:prstGeom>
          <a:noFill/>
        </p:spPr>
        <p:txBody>
          <a:bodyPr wrap="square" rtlCol="0">
            <a:spAutoFit/>
          </a:bodyPr>
          <a:lstStyle/>
          <a:p>
            <a:r>
              <a:rPr lang="el-GR" sz="2000" b="1" dirty="0">
                <a:solidFill>
                  <a:srgbClr val="002060"/>
                </a:solidFill>
                <a:latin typeface="Arial Narrow" panose="020B0606020202030204" pitchFamily="34" charset="0"/>
                <a:cs typeface="Times New Roman" panose="02020603050405020304" pitchFamily="18" charset="0"/>
              </a:rPr>
              <a:t>Α) </a:t>
            </a:r>
            <a:r>
              <a:rPr lang="el-GR" sz="2000" dirty="0">
                <a:solidFill>
                  <a:srgbClr val="002060"/>
                </a:solidFill>
                <a:latin typeface="Arial Narrow" panose="020B0606020202030204" pitchFamily="34" charset="0"/>
                <a:cs typeface="Times New Roman" panose="02020603050405020304" pitchFamily="18" charset="0"/>
              </a:rPr>
              <a:t>Η συνολική συναισθηματική νοημοσύνη και οι </a:t>
            </a:r>
            <a:r>
              <a:rPr lang="el-GR" sz="2000" b="1" dirty="0">
                <a:solidFill>
                  <a:srgbClr val="002060"/>
                </a:solidFill>
                <a:latin typeface="Arial Narrow" panose="020B0606020202030204" pitchFamily="34" charset="0"/>
                <a:cs typeface="Times New Roman" panose="02020603050405020304" pitchFamily="18" charset="0"/>
              </a:rPr>
              <a:t>πέντε παράμετροι</a:t>
            </a:r>
          </a:p>
        </p:txBody>
      </p:sp>
      <p:sp>
        <p:nvSpPr>
          <p:cNvPr id="96" name="TextBox 95">
            <a:extLst>
              <a:ext uri="{FF2B5EF4-FFF2-40B4-BE49-F238E27FC236}">
                <a16:creationId xmlns:a16="http://schemas.microsoft.com/office/drawing/2014/main" id="{EAA0EDDB-498B-4B47-AAD8-C052A4CECFA9}"/>
              </a:ext>
            </a:extLst>
          </p:cNvPr>
          <p:cNvSpPr txBox="1"/>
          <p:nvPr/>
        </p:nvSpPr>
        <p:spPr>
          <a:xfrm>
            <a:off x="12691409" y="9089845"/>
            <a:ext cx="4336800" cy="707886"/>
          </a:xfrm>
          <a:prstGeom prst="rect">
            <a:avLst/>
          </a:prstGeom>
          <a:noFill/>
        </p:spPr>
        <p:txBody>
          <a:bodyPr wrap="square" rtlCol="0">
            <a:spAutoFit/>
          </a:bodyPr>
          <a:lstStyle/>
          <a:p>
            <a:r>
              <a:rPr lang="el-GR" sz="2000" b="1" dirty="0">
                <a:solidFill>
                  <a:srgbClr val="002060"/>
                </a:solidFill>
                <a:latin typeface="Arial Narrow" panose="020B0606020202030204" pitchFamily="34" charset="0"/>
                <a:cs typeface="Times New Roman" panose="02020603050405020304" pitchFamily="18" charset="0"/>
              </a:rPr>
              <a:t>Β) </a:t>
            </a:r>
            <a:r>
              <a:rPr lang="el-GR" sz="2000" dirty="0">
                <a:solidFill>
                  <a:srgbClr val="002060"/>
                </a:solidFill>
                <a:latin typeface="Arial Narrow" panose="020B0606020202030204" pitchFamily="34" charset="0"/>
                <a:cs typeface="Times New Roman" panose="02020603050405020304" pitchFamily="18" charset="0"/>
              </a:rPr>
              <a:t>Η συνολική συναισθηματική νοημοσύνη και  η </a:t>
            </a:r>
            <a:r>
              <a:rPr lang="el-GR" sz="2000" b="1" dirty="0">
                <a:solidFill>
                  <a:srgbClr val="002060"/>
                </a:solidFill>
                <a:latin typeface="Arial Narrow" panose="020B0606020202030204" pitchFamily="34" charset="0"/>
                <a:cs typeface="Times New Roman" panose="02020603050405020304" pitchFamily="18" charset="0"/>
              </a:rPr>
              <a:t>ηλικία</a:t>
            </a:r>
          </a:p>
        </p:txBody>
      </p:sp>
      <p:sp>
        <p:nvSpPr>
          <p:cNvPr id="97" name="TextBox 96">
            <a:extLst>
              <a:ext uri="{FF2B5EF4-FFF2-40B4-BE49-F238E27FC236}">
                <a16:creationId xmlns:a16="http://schemas.microsoft.com/office/drawing/2014/main" id="{E9EF55E5-6E81-4BEB-BED2-65755681F9B2}"/>
              </a:ext>
            </a:extLst>
          </p:cNvPr>
          <p:cNvSpPr txBox="1"/>
          <p:nvPr/>
        </p:nvSpPr>
        <p:spPr>
          <a:xfrm>
            <a:off x="17174146" y="9089845"/>
            <a:ext cx="4253207" cy="707886"/>
          </a:xfrm>
          <a:prstGeom prst="rect">
            <a:avLst/>
          </a:prstGeom>
          <a:noFill/>
        </p:spPr>
        <p:txBody>
          <a:bodyPr wrap="square" rtlCol="0">
            <a:spAutoFit/>
          </a:bodyPr>
          <a:lstStyle/>
          <a:p>
            <a:r>
              <a:rPr lang="el-GR" sz="2000" b="1" dirty="0">
                <a:solidFill>
                  <a:srgbClr val="002060"/>
                </a:solidFill>
                <a:latin typeface="Arial Narrow" panose="020B0606020202030204" pitchFamily="34" charset="0"/>
                <a:cs typeface="Times New Roman" panose="02020603050405020304" pitchFamily="18" charset="0"/>
              </a:rPr>
              <a:t>Γ) </a:t>
            </a:r>
            <a:r>
              <a:rPr lang="el-GR" sz="2000" dirty="0">
                <a:solidFill>
                  <a:srgbClr val="002060"/>
                </a:solidFill>
                <a:latin typeface="Arial Narrow" panose="020B0606020202030204" pitchFamily="34" charset="0"/>
                <a:cs typeface="Times New Roman" panose="02020603050405020304" pitchFamily="18" charset="0"/>
              </a:rPr>
              <a:t>Η συνολική συναισθηματική νοημοσύνη και η </a:t>
            </a:r>
            <a:r>
              <a:rPr lang="el-GR" sz="2000" b="1" dirty="0">
                <a:solidFill>
                  <a:srgbClr val="002060"/>
                </a:solidFill>
                <a:latin typeface="Arial Narrow" panose="020B0606020202030204" pitchFamily="34" charset="0"/>
                <a:cs typeface="Times New Roman" panose="02020603050405020304" pitchFamily="18" charset="0"/>
              </a:rPr>
              <a:t>εκπαίδευση</a:t>
            </a:r>
          </a:p>
        </p:txBody>
      </p:sp>
      <p:sp>
        <p:nvSpPr>
          <p:cNvPr id="99" name="TextBox 98">
            <a:extLst>
              <a:ext uri="{FF2B5EF4-FFF2-40B4-BE49-F238E27FC236}">
                <a16:creationId xmlns:a16="http://schemas.microsoft.com/office/drawing/2014/main" id="{61D13A6E-C346-4401-AAB6-3FAF073A0928}"/>
              </a:ext>
            </a:extLst>
          </p:cNvPr>
          <p:cNvSpPr txBox="1"/>
          <p:nvPr/>
        </p:nvSpPr>
        <p:spPr>
          <a:xfrm>
            <a:off x="8272626" y="14226573"/>
            <a:ext cx="12791019" cy="769441"/>
          </a:xfrm>
          <a:prstGeom prst="rect">
            <a:avLst/>
          </a:prstGeom>
          <a:noFill/>
        </p:spPr>
        <p:txBody>
          <a:bodyPr wrap="square" rtlCol="0">
            <a:spAutoFit/>
          </a:bodyPr>
          <a:lstStyle/>
          <a:p>
            <a:pPr marL="342900" indent="-342900" algn="just" defTabSz="2675223">
              <a:spcBef>
                <a:spcPct val="20000"/>
              </a:spcBef>
              <a:buFont typeface="Symbol" panose="05050102010706020507" pitchFamily="18" charset="2"/>
              <a:buChar char=""/>
            </a:pPr>
            <a:r>
              <a:rPr lang="en-US" sz="2000" dirty="0">
                <a:solidFill>
                  <a:srgbClr val="002060"/>
                </a:solidFill>
                <a:latin typeface="Arial Narrow" panose="020B0606020202030204" pitchFamily="34" charset="0"/>
                <a:cs typeface="Times New Roman" panose="02020603050405020304" pitchFamily="18" charset="0"/>
              </a:rPr>
              <a:t>To</a:t>
            </a:r>
            <a:r>
              <a:rPr lang="en-US" sz="2000" b="1" dirty="0">
                <a:solidFill>
                  <a:srgbClr val="002060"/>
                </a:solidFill>
                <a:latin typeface="Arial Narrow" panose="020B0606020202030204" pitchFamily="34" charset="0"/>
                <a:cs typeface="Times New Roman" panose="02020603050405020304" pitchFamily="18" charset="0"/>
              </a:rPr>
              <a:t> A </a:t>
            </a:r>
            <a:r>
              <a:rPr lang="el-GR" sz="2000" dirty="0">
                <a:solidFill>
                  <a:srgbClr val="002060"/>
                </a:solidFill>
                <a:latin typeface="Arial Narrow" panose="020B0606020202030204" pitchFamily="34" charset="0"/>
                <a:cs typeface="Times New Roman" panose="02020603050405020304" pitchFamily="18" charset="0"/>
              </a:rPr>
              <a:t>γράφημα εμφανίζει τις πέντε παραμέτρους σε ποσοστά. </a:t>
            </a:r>
          </a:p>
          <a:p>
            <a:pPr marL="342900" indent="-342900" algn="just" defTabSz="2675223">
              <a:spcBef>
                <a:spcPct val="20000"/>
              </a:spcBef>
              <a:buFont typeface="Symbol" panose="05050102010706020507" pitchFamily="18" charset="2"/>
              <a:buChar char=""/>
            </a:pPr>
            <a:r>
              <a:rPr lang="el-GR" sz="2000" dirty="0">
                <a:solidFill>
                  <a:srgbClr val="002060"/>
                </a:solidFill>
                <a:latin typeface="Arial Narrow" panose="020B0606020202030204" pitchFamily="34" charset="0"/>
                <a:cs typeface="Times New Roman" panose="02020603050405020304" pitchFamily="18" charset="0"/>
              </a:rPr>
              <a:t>Τα γραφήματα</a:t>
            </a:r>
            <a:r>
              <a:rPr lang="el-GR" sz="2000" b="1" dirty="0">
                <a:solidFill>
                  <a:srgbClr val="002060"/>
                </a:solidFill>
                <a:latin typeface="Arial Narrow" panose="020B0606020202030204" pitchFamily="34" charset="0"/>
                <a:cs typeface="Times New Roman" panose="02020603050405020304" pitchFamily="18" charset="0"/>
              </a:rPr>
              <a:t> Β </a:t>
            </a:r>
            <a:r>
              <a:rPr lang="el-GR" sz="2000" dirty="0">
                <a:solidFill>
                  <a:srgbClr val="002060"/>
                </a:solidFill>
                <a:latin typeface="Arial Narrow" panose="020B0606020202030204" pitchFamily="34" charset="0"/>
                <a:cs typeface="Times New Roman" panose="02020603050405020304" pitchFamily="18" charset="0"/>
              </a:rPr>
              <a:t>και</a:t>
            </a:r>
            <a:r>
              <a:rPr lang="el-GR" sz="2000" b="1" dirty="0">
                <a:solidFill>
                  <a:srgbClr val="002060"/>
                </a:solidFill>
                <a:latin typeface="Arial Narrow" panose="020B0606020202030204" pitchFamily="34" charset="0"/>
                <a:cs typeface="Times New Roman" panose="02020603050405020304" pitchFamily="18" charset="0"/>
              </a:rPr>
              <a:t> Γ </a:t>
            </a:r>
            <a:r>
              <a:rPr lang="el-GR" sz="2000" dirty="0">
                <a:solidFill>
                  <a:srgbClr val="002060"/>
                </a:solidFill>
                <a:latin typeface="Arial Narrow" panose="020B0606020202030204" pitchFamily="34" charset="0"/>
                <a:cs typeface="Times New Roman" panose="02020603050405020304" pitchFamily="18" charset="0"/>
              </a:rPr>
              <a:t>εμφανίζουν συσχετίσεις οι οποίες εμφάνισαν στατιστική σημαντικότητα με </a:t>
            </a:r>
            <a:r>
              <a:rPr lang="en-US" sz="2000" dirty="0" err="1">
                <a:solidFill>
                  <a:srgbClr val="002060"/>
                </a:solidFill>
                <a:latin typeface="Arial Narrow" panose="020B0606020202030204" pitchFamily="34" charset="0"/>
                <a:cs typeface="Times New Roman" panose="02020603050405020304" pitchFamily="18" charset="0"/>
              </a:rPr>
              <a:t>pvalue</a:t>
            </a:r>
            <a:r>
              <a:rPr lang="en-US" sz="2000" dirty="0">
                <a:solidFill>
                  <a:srgbClr val="002060"/>
                </a:solidFill>
                <a:latin typeface="Arial Narrow" panose="020B0606020202030204" pitchFamily="34" charset="0"/>
                <a:cs typeface="Times New Roman" panose="02020603050405020304" pitchFamily="18" charset="0"/>
              </a:rPr>
              <a:t> &lt; 0.05</a:t>
            </a:r>
            <a:endParaRPr lang="el-GR" sz="2000" dirty="0">
              <a:solidFill>
                <a:srgbClr val="002060"/>
              </a:solidFill>
              <a:latin typeface="Arial Narrow" panose="020B0606020202030204" pitchFamily="34" charset="0"/>
              <a:cs typeface="Times New Roman" panose="02020603050405020304" pitchFamily="18" charset="0"/>
            </a:endParaRPr>
          </a:p>
        </p:txBody>
      </p:sp>
      <p:graphicFrame>
        <p:nvGraphicFramePr>
          <p:cNvPr id="100" name="Γράφημα 99">
            <a:extLst>
              <a:ext uri="{FF2B5EF4-FFF2-40B4-BE49-F238E27FC236}">
                <a16:creationId xmlns:a16="http://schemas.microsoft.com/office/drawing/2014/main" id="{A5635A9B-2F33-45B0-9F00-C298D44F933B}"/>
              </a:ext>
            </a:extLst>
          </p:cNvPr>
          <p:cNvGraphicFramePr/>
          <p:nvPr>
            <p:extLst>
              <p:ext uri="{D42A27DB-BD31-4B8C-83A1-F6EECF244321}">
                <p14:modId xmlns:p14="http://schemas.microsoft.com/office/powerpoint/2010/main" val="991843283"/>
              </p:ext>
            </p:extLst>
          </p:nvPr>
        </p:nvGraphicFramePr>
        <p:xfrm>
          <a:off x="8184598" y="9941614"/>
          <a:ext cx="3884479" cy="4104261"/>
        </p:xfrm>
        <a:graphic>
          <a:graphicData uri="http://schemas.openxmlformats.org/drawingml/2006/chart">
            <c:chart xmlns:c="http://schemas.openxmlformats.org/drawingml/2006/chart" xmlns:r="http://schemas.openxmlformats.org/officeDocument/2006/relationships" r:id="rId8"/>
          </a:graphicData>
        </a:graphic>
      </p:graphicFrame>
      <p:sp>
        <p:nvSpPr>
          <p:cNvPr id="91" name="TextBox 90">
            <a:extLst>
              <a:ext uri="{FF2B5EF4-FFF2-40B4-BE49-F238E27FC236}">
                <a16:creationId xmlns:a16="http://schemas.microsoft.com/office/drawing/2014/main" id="{6D0A1E0C-7783-42F7-B223-199AF279ACC6}"/>
              </a:ext>
            </a:extLst>
          </p:cNvPr>
          <p:cNvSpPr txBox="1"/>
          <p:nvPr/>
        </p:nvSpPr>
        <p:spPr>
          <a:xfrm>
            <a:off x="7890612" y="15306809"/>
            <a:ext cx="13595921" cy="584775"/>
          </a:xfrm>
          <a:prstGeom prst="rect">
            <a:avLst/>
          </a:prstGeom>
          <a:noFill/>
        </p:spPr>
        <p:txBody>
          <a:bodyPr wrap="square">
            <a:spAutoFit/>
          </a:bodyPr>
          <a:lstStyle/>
          <a:p>
            <a:pPr algn="ctr">
              <a:spcBef>
                <a:spcPts val="0"/>
              </a:spcBef>
            </a:pPr>
            <a:r>
              <a:rPr lang="el-GR" sz="1600" baseline="30000" dirty="0">
                <a:solidFill>
                  <a:srgbClr val="002060"/>
                </a:solidFill>
                <a:effectLst/>
                <a:latin typeface="Arial Narrow" panose="020B0606020202030204" pitchFamily="34" charset="0"/>
                <a:ea typeface="Calibri" panose="020F0502020204030204" pitchFamily="34" charset="0"/>
                <a:cs typeface="Arial" panose="020B0604020202020204" pitchFamily="34" charset="0"/>
              </a:rPr>
              <a:t>1</a:t>
            </a:r>
            <a:r>
              <a:rPr lang="en-US" sz="1600" baseline="30000" dirty="0">
                <a:solidFill>
                  <a:srgbClr val="002060"/>
                </a:solidFill>
                <a:effectLst/>
                <a:latin typeface="Arial Narrow" panose="020B0606020202030204" pitchFamily="34" charset="0"/>
                <a:ea typeface="Calibri" panose="020F0502020204030204" pitchFamily="34" charset="0"/>
                <a:cs typeface="Arial" panose="020B0604020202020204" pitchFamily="34" charset="0"/>
              </a:rPr>
              <a:t> </a:t>
            </a:r>
            <a:r>
              <a:rPr lang="el-GR" sz="1600" dirty="0">
                <a:solidFill>
                  <a:srgbClr val="002060"/>
                </a:solidFill>
                <a:latin typeface="Arial Narrow" panose="020B0606020202030204" pitchFamily="34" charset="0"/>
                <a:cs typeface="Arial" panose="020B0604020202020204" pitchFamily="34" charset="0"/>
              </a:rPr>
              <a:t>Νοσηλευτής ΤΕ, M</a:t>
            </a:r>
            <a:r>
              <a:rPr lang="en-US" sz="1600" dirty="0">
                <a:solidFill>
                  <a:srgbClr val="002060"/>
                </a:solidFill>
                <a:latin typeface="Arial Narrow" panose="020B0606020202030204" pitchFamily="34" charset="0"/>
                <a:cs typeface="Arial" panose="020B0604020202020204" pitchFamily="34" charset="0"/>
              </a:rPr>
              <a:t>S</a:t>
            </a:r>
            <a:r>
              <a:rPr lang="el-GR" sz="1600" dirty="0">
                <a:solidFill>
                  <a:srgbClr val="002060"/>
                </a:solidFill>
                <a:latin typeface="Arial Narrow" panose="020B0606020202030204" pitchFamily="34" charset="0"/>
                <a:cs typeface="Arial" panose="020B0604020202020204" pitchFamily="34" charset="0"/>
              </a:rPr>
              <a:t>c, Νοσοκομείο </a:t>
            </a:r>
            <a:r>
              <a:rPr lang="el-GR" sz="1600" dirty="0" err="1">
                <a:solidFill>
                  <a:srgbClr val="002060"/>
                </a:solidFill>
                <a:latin typeface="Arial Narrow" panose="020B0606020202030204" pitchFamily="34" charset="0"/>
                <a:cs typeface="Arial" panose="020B0604020202020204" pitchFamily="34" charset="0"/>
              </a:rPr>
              <a:t>Παίδων</a:t>
            </a:r>
            <a:r>
              <a:rPr lang="el-GR" sz="1600" dirty="0">
                <a:solidFill>
                  <a:srgbClr val="002060"/>
                </a:solidFill>
                <a:latin typeface="Arial Narrow" panose="020B0606020202030204" pitchFamily="34" charset="0"/>
                <a:cs typeface="Arial" panose="020B0604020202020204" pitchFamily="34" charset="0"/>
              </a:rPr>
              <a:t> «Η Αγία Σοφία», Αθήνα, </a:t>
            </a:r>
            <a:r>
              <a:rPr lang="en-US" sz="1600" baseline="30000" dirty="0">
                <a:solidFill>
                  <a:srgbClr val="002060"/>
                </a:solidFill>
                <a:latin typeface="Arial Narrow" panose="020B0606020202030204" pitchFamily="34" charset="0"/>
                <a:cs typeface="Arial" panose="020B0604020202020204" pitchFamily="34" charset="0"/>
              </a:rPr>
              <a:t>2 </a:t>
            </a:r>
            <a:r>
              <a:rPr lang="el-GR" sz="1600" dirty="0">
                <a:solidFill>
                  <a:srgbClr val="002060"/>
                </a:solidFill>
                <a:latin typeface="Arial Narrow" panose="020B0606020202030204" pitchFamily="34" charset="0"/>
                <a:cs typeface="Arial" panose="020B0604020202020204" pitchFamily="34" charset="0"/>
              </a:rPr>
              <a:t>ΕΔΙΠ Α’, Σχολή Δημόσιας Υγείας, Τμήμα Πολιτικών Δημόσιας Υγείας, </a:t>
            </a:r>
            <a:r>
              <a:rPr lang="el-GR" sz="1600" dirty="0">
                <a:solidFill>
                  <a:srgbClr val="002060"/>
                </a:solidFill>
                <a:latin typeface="Arial Narrow" panose="020B0606020202030204" pitchFamily="34" charset="0"/>
                <a:ea typeface="Calibri" panose="020F0502020204030204" pitchFamily="34" charset="0"/>
                <a:cs typeface="Arial" panose="020B0604020202020204" pitchFamily="34" charset="0"/>
              </a:rPr>
              <a:t>Πανεπιστήμιο Δυτικής Αττικής</a:t>
            </a:r>
            <a:r>
              <a:rPr lang="el-GR" sz="1600" dirty="0">
                <a:solidFill>
                  <a:srgbClr val="002060"/>
                </a:solidFill>
                <a:latin typeface="Arial Narrow" panose="020B0606020202030204" pitchFamily="34" charset="0"/>
                <a:cs typeface="Arial" panose="020B0604020202020204" pitchFamily="34" charset="0"/>
              </a:rPr>
              <a:t>, Αθήνα, </a:t>
            </a:r>
            <a:r>
              <a:rPr lang="en-US" sz="1600" baseline="30000" dirty="0">
                <a:solidFill>
                  <a:srgbClr val="002060"/>
                </a:solidFill>
                <a:latin typeface="Arial Narrow" panose="020B0606020202030204" pitchFamily="34" charset="0"/>
                <a:cs typeface="Arial" panose="020B0604020202020204" pitchFamily="34" charset="0"/>
              </a:rPr>
              <a:t>3 </a:t>
            </a:r>
            <a:r>
              <a:rPr lang="el-GR" sz="1600" dirty="0">
                <a:solidFill>
                  <a:srgbClr val="002060"/>
                </a:solidFill>
                <a:latin typeface="Arial Narrow" panose="020B0606020202030204" pitchFamily="34" charset="0"/>
                <a:cs typeface="Arial" panose="020B0604020202020204" pitchFamily="34" charset="0"/>
              </a:rPr>
              <a:t>Καθηγητής, Σχολή Δημόσιας Υγείας, Τμήμα Πολιτικών Δημόσιας Υγείας, </a:t>
            </a:r>
            <a:r>
              <a:rPr lang="el-GR" sz="1600" dirty="0">
                <a:solidFill>
                  <a:srgbClr val="002060"/>
                </a:solidFill>
                <a:latin typeface="Arial Narrow" panose="020B0606020202030204" pitchFamily="34" charset="0"/>
                <a:ea typeface="Calibri" panose="020F0502020204030204" pitchFamily="34" charset="0"/>
                <a:cs typeface="Arial" panose="020B0604020202020204" pitchFamily="34" charset="0"/>
              </a:rPr>
              <a:t>Πανεπιστήμιο Δυτικής Αττικής</a:t>
            </a:r>
            <a:r>
              <a:rPr lang="el-GR" sz="1600" dirty="0">
                <a:solidFill>
                  <a:srgbClr val="002060"/>
                </a:solidFill>
                <a:latin typeface="Arial Narrow" panose="020B0606020202030204" pitchFamily="34" charset="0"/>
                <a:cs typeface="Arial" panose="020B0604020202020204" pitchFamily="34" charset="0"/>
              </a:rPr>
              <a:t>, Αθήνα</a:t>
            </a:r>
            <a:endParaRPr lang="en-US" sz="1600"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888</TotalTime>
  <Words>673</Words>
  <Application>Microsoft Office PowerPoint</Application>
  <PresentationFormat>Προσαρμογή</PresentationFormat>
  <Paragraphs>43</Paragraphs>
  <Slides>1</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1</vt:i4>
      </vt:variant>
    </vt:vector>
  </HeadingPairs>
  <TitlesOfParts>
    <vt:vector size="13" baseType="lpstr">
      <vt:lpstr>Arial</vt:lpstr>
      <vt:lpstr>Arial Black</vt:lpstr>
      <vt:lpstr>Arial Narrow</vt:lpstr>
      <vt:lpstr>Calibri</vt:lpstr>
      <vt:lpstr>Symbol</vt:lpstr>
      <vt:lpstr>Times New Roman</vt:lpstr>
      <vt:lpstr>Trebuchet MS</vt:lpstr>
      <vt:lpstr>Wingdings</vt:lpstr>
      <vt:lpstr>PosterPresentations.com-36x60-Template-V3</vt:lpstr>
      <vt:lpstr>Without Quick Guides</vt:lpstr>
      <vt:lpstr>1_Classic 3 Columns</vt:lpstr>
      <vt:lpstr>Classic - Wide Center</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angeliki liarigkovinou</cp:lastModifiedBy>
  <cp:revision>71</cp:revision>
  <dcterms:created xsi:type="dcterms:W3CDTF">2012-02-06T18:46:22Z</dcterms:created>
  <dcterms:modified xsi:type="dcterms:W3CDTF">2022-02-10T15:15:53Z</dcterms:modified>
</cp:coreProperties>
</file>