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86D2BE-695A-4C70-8AF6-4AFFDDDB5421}" v="2" dt="2022-02-07T15:22:43.8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29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Αντώνης Παπαδάκης" userId="05e43f0a59b4c264" providerId="LiveId" clId="{2986D2BE-695A-4C70-8AF6-4AFFDDDB5421}"/>
    <pc:docChg chg="undo custSel modSld">
      <pc:chgData name="Αντώνης Παπαδάκης" userId="05e43f0a59b4c264" providerId="LiveId" clId="{2986D2BE-695A-4C70-8AF6-4AFFDDDB5421}" dt="2022-02-07T15:23:54.014" v="123" actId="14100"/>
      <pc:docMkLst>
        <pc:docMk/>
      </pc:docMkLst>
      <pc:sldChg chg="modSp mod">
        <pc:chgData name="Αντώνης Παπαδάκης" userId="05e43f0a59b4c264" providerId="LiveId" clId="{2986D2BE-695A-4C70-8AF6-4AFFDDDB5421}" dt="2022-02-07T15:22:22.060" v="99" actId="20577"/>
        <pc:sldMkLst>
          <pc:docMk/>
          <pc:sldMk cId="3581756974" sldId="257"/>
        </pc:sldMkLst>
        <pc:spChg chg="mod">
          <ac:chgData name="Αντώνης Παπαδάκης" userId="05e43f0a59b4c264" providerId="LiveId" clId="{2986D2BE-695A-4C70-8AF6-4AFFDDDB5421}" dt="2022-02-07T15:22:22.060" v="99" actId="20577"/>
          <ac:spMkLst>
            <pc:docMk/>
            <pc:sldMk cId="3581756974" sldId="257"/>
            <ac:spMk id="18" creationId="{F90543C4-3246-45D3-A1F5-EAA2B6E6351D}"/>
          </ac:spMkLst>
        </pc:spChg>
      </pc:sldChg>
      <pc:sldChg chg="addSp delSp modSp mod">
        <pc:chgData name="Αντώνης Παπαδάκης" userId="05e43f0a59b4c264" providerId="LiveId" clId="{2986D2BE-695A-4C70-8AF6-4AFFDDDB5421}" dt="2022-02-07T15:23:54.014" v="123" actId="14100"/>
        <pc:sldMkLst>
          <pc:docMk/>
          <pc:sldMk cId="1434806910" sldId="258"/>
        </pc:sldMkLst>
        <pc:spChg chg="mod">
          <ac:chgData name="Αντώνης Παπαδάκης" userId="05e43f0a59b4c264" providerId="LiveId" clId="{2986D2BE-695A-4C70-8AF6-4AFFDDDB5421}" dt="2022-02-07T15:23:34.316" v="118" actId="1076"/>
          <ac:spMkLst>
            <pc:docMk/>
            <pc:sldMk cId="1434806910" sldId="258"/>
            <ac:spMk id="19" creationId="{847ED50A-706F-44A3-A9B8-090CDDA3F8F1}"/>
          </ac:spMkLst>
        </pc:spChg>
        <pc:spChg chg="mod">
          <ac:chgData name="Αντώνης Παπαδάκης" userId="05e43f0a59b4c264" providerId="LiveId" clId="{2986D2BE-695A-4C70-8AF6-4AFFDDDB5421}" dt="2022-02-07T15:23:38.838" v="119" actId="12"/>
          <ac:spMkLst>
            <pc:docMk/>
            <pc:sldMk cId="1434806910" sldId="258"/>
            <ac:spMk id="21" creationId="{1663E6D0-200D-4971-AC77-8CA0EE02100D}"/>
          </ac:spMkLst>
        </pc:spChg>
        <pc:picChg chg="add mod">
          <ac:chgData name="Αντώνης Παπαδάκης" userId="05e43f0a59b4c264" providerId="LiveId" clId="{2986D2BE-695A-4C70-8AF6-4AFFDDDB5421}" dt="2022-02-07T15:23:04.256" v="108" actId="1076"/>
          <ac:picMkLst>
            <pc:docMk/>
            <pc:sldMk cId="1434806910" sldId="258"/>
            <ac:picMk id="3" creationId="{19938806-C600-4B80-B187-08C2418B14B0}"/>
          </ac:picMkLst>
        </pc:picChg>
        <pc:picChg chg="mod">
          <ac:chgData name="Αντώνης Παπαδάκης" userId="05e43f0a59b4c264" providerId="LiveId" clId="{2986D2BE-695A-4C70-8AF6-4AFFDDDB5421}" dt="2022-02-07T15:23:54.014" v="123" actId="14100"/>
          <ac:picMkLst>
            <pc:docMk/>
            <pc:sldMk cId="1434806910" sldId="258"/>
            <ac:picMk id="6" creationId="{0548FBE6-2B16-4FF1-B46B-C818ED5B83B4}"/>
          </ac:picMkLst>
        </pc:picChg>
        <pc:picChg chg="del">
          <ac:chgData name="Αντώνης Παπαδάκης" userId="05e43f0a59b4c264" providerId="LiveId" clId="{2986D2BE-695A-4C70-8AF6-4AFFDDDB5421}" dt="2022-02-07T15:22:57.765" v="105" actId="478"/>
          <ac:picMkLst>
            <pc:docMk/>
            <pc:sldMk cId="1434806910" sldId="258"/>
            <ac:picMk id="9" creationId="{9A196475-2555-4C8B-8413-98EEFF0ADC6C}"/>
          </ac:picMkLst>
        </pc:picChg>
        <pc:picChg chg="mod">
          <ac:chgData name="Αντώνης Παπαδάκης" userId="05e43f0a59b4c264" providerId="LiveId" clId="{2986D2BE-695A-4C70-8AF6-4AFFDDDB5421}" dt="2022-02-07T15:23:24.280" v="114" actId="14100"/>
          <ac:picMkLst>
            <pc:docMk/>
            <pc:sldMk cId="1434806910" sldId="258"/>
            <ac:picMk id="15" creationId="{086212FD-D9A1-40C1-96A3-126779CB9944}"/>
          </ac:picMkLst>
        </pc:picChg>
        <pc:picChg chg="mod">
          <ac:chgData name="Αντώνης Παπαδάκης" userId="05e43f0a59b4c264" providerId="LiveId" clId="{2986D2BE-695A-4C70-8AF6-4AFFDDDB5421}" dt="2022-02-07T15:23:50.712" v="121" actId="1076"/>
          <ac:picMkLst>
            <pc:docMk/>
            <pc:sldMk cId="1434806910" sldId="258"/>
            <ac:picMk id="17" creationId="{1F1425C2-D940-4FFD-B887-19EF6792DC47}"/>
          </ac:picMkLst>
        </pc:picChg>
        <pc:picChg chg="mod">
          <ac:chgData name="Αντώνης Παπαδάκης" userId="05e43f0a59b4c264" providerId="LiveId" clId="{2986D2BE-695A-4C70-8AF6-4AFFDDDB5421}" dt="2022-02-07T15:23:28.287" v="116" actId="14100"/>
          <ac:picMkLst>
            <pc:docMk/>
            <pc:sldMk cId="1434806910" sldId="258"/>
            <ac:picMk id="18" creationId="{2D4A75DC-095C-45B8-B379-86BA92B9778E}"/>
          </ac:picMkLst>
        </pc:picChg>
        <pc:picChg chg="mod">
          <ac:chgData name="Αντώνης Παπαδάκης" userId="05e43f0a59b4c264" providerId="LiveId" clId="{2986D2BE-695A-4C70-8AF6-4AFFDDDB5421}" dt="2022-02-07T15:23:46.839" v="120" actId="1076"/>
          <ac:picMkLst>
            <pc:docMk/>
            <pc:sldMk cId="1434806910" sldId="258"/>
            <ac:picMk id="23" creationId="{5E56A428-EB44-4132-B788-DE736AD4627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516F7-2AB5-456A-A23A-40E0CA3E64C1}" type="datetimeFigureOut">
              <a:rPr lang="el-GR" smtClean="0"/>
              <a:t>7/2/2022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8C7E6-CCE9-4CAE-86BC-CFF82E648E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970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8C7E6-CCE9-4CAE-86BC-CFF82E648EDE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598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2364D1-8D82-4823-BEAE-319090E1D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0BAF904-6E33-4087-BCB1-00679F463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6415673-5C14-4482-81F8-E66C063C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A136-7B1F-4862-A7A2-E47FF7305915}" type="datetimeFigureOut">
              <a:rPr lang="el-GR" smtClean="0"/>
              <a:t>7/2/2022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D4C71C1-138A-4AF0-B779-FF21EFBDB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F9BDCB5-8AB2-4A6F-A7FE-50D1ED88F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742-7C21-4537-AC13-399CF09C63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443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30295E-4BE4-491F-BE15-3017816C5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DBF8B3B-DFCB-4C4A-B565-6E59DF1B2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690958F-1BE8-47F8-992A-6FDEED34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A136-7B1F-4862-A7A2-E47FF7305915}" type="datetimeFigureOut">
              <a:rPr lang="el-GR" smtClean="0"/>
              <a:t>7/2/2022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B9774A5-434B-4D00-BF25-1AB669E00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91DD2A7-7305-4081-B057-7E56D3CEE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742-7C21-4537-AC13-399CF09C63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89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E39DE5A-5B37-485E-980B-4BAA11C3AB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A88EA55-7799-48CD-8D48-66F16EAB1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744C2BA-58AF-47FF-8DDE-82D962F09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A136-7B1F-4862-A7A2-E47FF7305915}" type="datetimeFigureOut">
              <a:rPr lang="el-GR" smtClean="0"/>
              <a:t>7/2/2022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362A1BE-724C-4CDC-A16C-D488C321E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DC51F89-A7F7-4C2F-8A5D-7839BF316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742-7C21-4537-AC13-399CF09C63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093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835702-5B70-4346-97DC-B74E8A628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527E156-4158-47A0-B685-CE9C949AF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213D17D-C489-4D6F-BB8A-658883923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A136-7B1F-4862-A7A2-E47FF7305915}" type="datetimeFigureOut">
              <a:rPr lang="el-GR" smtClean="0"/>
              <a:t>7/2/2022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6C8D076-01D1-4563-B6BF-F928DB6FD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D7F208F-1462-4C6C-8290-90BFF7683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742-7C21-4537-AC13-399CF09C63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588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0794DB-4AC6-4959-926B-64B86703F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06A776C-9F99-478F-BEBD-5D7790F36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306BF45-0449-421F-894F-C9804BC9F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A136-7B1F-4862-A7A2-E47FF7305915}" type="datetimeFigureOut">
              <a:rPr lang="el-GR" smtClean="0"/>
              <a:t>7/2/2022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20AFD7E-1231-407B-8869-37A01F3AC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06B428E-1F3A-4573-8245-B11AA0D29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742-7C21-4537-AC13-399CF09C63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990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1EDAB3-63D1-4B2F-891F-7AAD5AC18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9533DA2-77EA-4C08-98F8-9087BC1658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349000A-6930-4661-90B4-4B0A6399B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9C51368-80B2-4128-9E9A-15CE07720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A136-7B1F-4862-A7A2-E47FF7305915}" type="datetimeFigureOut">
              <a:rPr lang="el-GR" smtClean="0"/>
              <a:t>7/2/2022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9EA888C-93BE-400D-993D-8A466271E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8C25E07-3D4B-4AC6-8B45-E8BBA757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742-7C21-4537-AC13-399CF09C63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3668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A66ACC-B97B-43A9-8BEA-76B5D2498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5543DA5-7413-447A-8F7F-18EAD57F4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B65D5E5-6C0C-493D-A3F5-6FF4EC488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9AB8158B-A363-41DD-A3B8-855FE1D32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E4E02D4-08D3-40A8-94A8-8C78959093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BDB0F64-C3D2-472E-A827-ADFEB5653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A136-7B1F-4862-A7A2-E47FF7305915}" type="datetimeFigureOut">
              <a:rPr lang="el-GR" smtClean="0"/>
              <a:t>7/2/2022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AF120B30-F686-4F3A-8F0B-754962A6E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FDD3D316-D024-4014-87C2-9363E2482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742-7C21-4537-AC13-399CF09C63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635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3E5E94-AA58-4AF8-B0FE-E93DD4C4F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3D90ED8E-C945-49C9-A1E2-F1114EAF2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A136-7B1F-4862-A7A2-E47FF7305915}" type="datetimeFigureOut">
              <a:rPr lang="el-GR" smtClean="0"/>
              <a:t>7/2/2022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73EB1C6-2DC8-4716-89BC-9867753DF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DF542F4-1432-4D05-9342-B59E5575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742-7C21-4537-AC13-399CF09C63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367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7BD9E4F-108D-49B5-BD3F-2EE1F7B24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A136-7B1F-4862-A7A2-E47FF7305915}" type="datetimeFigureOut">
              <a:rPr lang="el-GR" smtClean="0"/>
              <a:t>7/2/2022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FF940A6-139D-4916-88B7-D0D2BCA10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E49BBBC-486F-4B23-8983-81788E708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742-7C21-4537-AC13-399CF09C63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0803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9DA7F3-857C-47BD-B815-3BAD210DF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43505A0-4430-4DEC-A15B-F5544BC4C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2A9DB64-B429-408D-8A5A-31967AE4C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70848C6-33D9-42E7-AFCF-42DA531DB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A136-7B1F-4862-A7A2-E47FF7305915}" type="datetimeFigureOut">
              <a:rPr lang="el-GR" smtClean="0"/>
              <a:t>7/2/2022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A190CA0-4D30-41B0-A5BA-0D9D1A920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396C575-DC4E-40A9-82CD-E6A5D3A2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742-7C21-4537-AC13-399CF09C63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998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56B7AE-2D74-4B7D-BFC6-7CD3E7436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08B1BD75-EA9C-46A8-9130-4956C38C07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F3AD4C8-E11B-412A-A9FA-C45589904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AF707C2-E768-4574-B3C7-444DEE915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A136-7B1F-4862-A7A2-E47FF7305915}" type="datetimeFigureOut">
              <a:rPr lang="el-GR" smtClean="0"/>
              <a:t>7/2/2022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E13D6DF-F3C2-4E8E-B001-B6F206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8953C7D-E31D-48F8-B5FB-B27C1C83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742-7C21-4537-AC13-399CF09C63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427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1877016-5784-4E3D-90D0-B83690684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49B67BD-6DBA-44AE-8EE8-C8D55E13F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264F961-2EB7-401E-A9E6-CF83E760E6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AA136-7B1F-4862-A7A2-E47FF7305915}" type="datetimeFigureOut">
              <a:rPr lang="el-GR" smtClean="0"/>
              <a:t>7/2/2022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671C26D-7454-4A56-AF84-D4BA31ECC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08D044B-F136-4127-804C-9EC3BC664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93742-7C21-4537-AC13-399CF09C63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48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67495E-D827-49F8-8EB8-235929541248}"/>
              </a:ext>
            </a:extLst>
          </p:cNvPr>
          <p:cNvSpPr txBox="1"/>
          <p:nvPr/>
        </p:nvSpPr>
        <p:spPr>
          <a:xfrm>
            <a:off x="363166" y="784536"/>
            <a:ext cx="51556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Παπαδάκης Αντώνιο</a:t>
            </a:r>
            <a:r>
              <a:rPr lang="el-GR" sz="1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ς</a:t>
            </a:r>
            <a:r>
              <a:rPr lang="el-GR" sz="1000" b="0" i="0" u="none" strike="noStrike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l-GR" sz="1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l-GR" sz="1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Λουμπούνης Εμμανουήλ</a:t>
            </a:r>
            <a:r>
              <a:rPr lang="el-GR" sz="10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l-GR" sz="1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l-GR" sz="1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Βοζικάκη Μαρία</a:t>
            </a:r>
            <a:r>
              <a:rPr lang="el-GR" sz="10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l-GR" sz="1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l-GR" sz="1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Βαμβακάς Λάμπρος</a:t>
            </a:r>
            <a:r>
              <a:rPr lang="el-GR" sz="10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1,2</a:t>
            </a:r>
            <a:r>
              <a:rPr lang="el-GR" sz="1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2D10BA-A9A3-4F5A-9F54-BD9E7A54AF31}"/>
              </a:ext>
            </a:extLst>
          </p:cNvPr>
          <p:cNvSpPr txBox="1"/>
          <p:nvPr/>
        </p:nvSpPr>
        <p:spPr>
          <a:xfrm>
            <a:off x="637668" y="76650"/>
            <a:ext cx="113359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ΔΡΑΣΕΙΣ ΤΗΣ ΠΕΡΙΦΕΡΕΙΑΣ ΚΡΗΤΗΣ ΣΤΗΝ ΑΝΤΙΜΕΤΩΠΙΣΗ ΤΗΣ ΠΑΝΔΗΜΙΑΣ COVID-19 ΚΑΙ ΤΩΝ ΕΠΙΠΤΩΣΕΩΝ ΤΗΣ</a:t>
            </a:r>
            <a:r>
              <a:rPr lang="el-GR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A757A-2020-4550-9127-FABFD37A6FC8}"/>
              </a:ext>
            </a:extLst>
          </p:cNvPr>
          <p:cNvSpPr txBox="1"/>
          <p:nvPr/>
        </p:nvSpPr>
        <p:spPr>
          <a:xfrm>
            <a:off x="5624718" y="727918"/>
            <a:ext cx="656728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5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l-GR" sz="105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Διεύθυνση Δημόσιας Υγείας Περιφέρειας Κρήτης, 71201, Ηράκλειο, Κρήτη</a:t>
            </a:r>
          </a:p>
          <a:p>
            <a:r>
              <a:rPr lang="el-GR" sz="105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l-GR" sz="105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Αντιπεριφέρεια Δημόσιας Υγείας και Κοινωνικής Πολιτικής, 71201, </a:t>
            </a:r>
            <a:r>
              <a:rPr lang="el-GR" sz="1050" dirty="0">
                <a:solidFill>
                  <a:srgbClr val="000000"/>
                </a:solidFill>
                <a:latin typeface="Calibri" panose="020F0502020204030204" pitchFamily="34" charset="0"/>
              </a:rPr>
              <a:t>Περιφέρεια Κρήτης</a:t>
            </a:r>
            <a:endParaRPr lang="el-GR" sz="105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Τίτλος 1">
            <a:extLst>
              <a:ext uri="{FF2B5EF4-FFF2-40B4-BE49-F238E27FC236}">
                <a16:creationId xmlns:a16="http://schemas.microsoft.com/office/drawing/2014/main" id="{51B52FBB-FF38-475E-BAE1-7BB10B44C308}"/>
              </a:ext>
            </a:extLst>
          </p:cNvPr>
          <p:cNvSpPr txBox="1">
            <a:spLocks/>
          </p:cNvSpPr>
          <p:nvPr/>
        </p:nvSpPr>
        <p:spPr>
          <a:xfrm>
            <a:off x="637668" y="1456129"/>
            <a:ext cx="11020425" cy="2880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all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Βασικοι</a:t>
            </a:r>
            <a:r>
              <a:rPr kumimoji="0" lang="el-GR" sz="1600" b="1" i="0" u="none" strike="noStrike" kern="1200" cap="all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l-GR" sz="1600" b="1" i="0" u="none" strike="noStrike" kern="1200" cap="all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αξονεσ</a:t>
            </a:r>
            <a:r>
              <a:rPr kumimoji="0" lang="el-GR" sz="1600" b="1" i="0" u="none" strike="noStrike" kern="1200" cap="all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 των </a:t>
            </a:r>
            <a:r>
              <a:rPr kumimoji="0" lang="el-GR" sz="1600" b="1" i="0" u="none" strike="noStrike" kern="1200" cap="all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δρασεων</a:t>
            </a:r>
            <a:r>
              <a:rPr kumimoji="0" lang="el-GR" sz="1600" b="1" i="0" u="none" strike="noStrike" kern="1200" cap="all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l-GR" sz="1600" b="1" i="0" u="none" strike="noStrike" kern="1200" cap="all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τησ</a:t>
            </a:r>
            <a:r>
              <a:rPr kumimoji="0" lang="el-GR" sz="1600" b="1" i="0" u="none" strike="noStrike" kern="1200" cap="all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l-GR" sz="1600" b="1" i="0" u="none" strike="noStrike" kern="1200" cap="all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Περιφερειασ</a:t>
            </a:r>
            <a:r>
              <a:rPr kumimoji="0" lang="el-GR" sz="1600" b="1" i="0" u="none" strike="noStrike" kern="1200" cap="all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l-GR" sz="1600" b="1" i="0" u="none" strike="noStrike" kern="1200" cap="all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κρητησ</a:t>
            </a:r>
            <a:r>
              <a:rPr kumimoji="0" lang="el-GR" sz="1600" b="1" i="0" u="none" strike="noStrike" kern="1200" cap="all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 για την </a:t>
            </a:r>
            <a:r>
              <a:rPr kumimoji="0" lang="el-GR" sz="1600" b="1" i="0" u="none" strike="noStrike" kern="1200" cap="all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αντιμετωΠιση</a:t>
            </a:r>
            <a:r>
              <a:rPr kumimoji="0" lang="el-GR" sz="1600" b="1" i="0" u="none" strike="noStrike" kern="1200" cap="all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 τηΣ </a:t>
            </a:r>
            <a:r>
              <a:rPr kumimoji="0" lang="el-GR" sz="1600" b="1" i="0" u="none" strike="noStrike" kern="1200" cap="all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Πανδημιασ</a:t>
            </a:r>
            <a:r>
              <a:rPr kumimoji="0" lang="el-GR" sz="1600" b="1" i="0" u="none" strike="noStrike" kern="1200" cap="all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 του </a:t>
            </a:r>
            <a:r>
              <a:rPr kumimoji="0" lang="el-GR" sz="1600" b="1" i="0" u="none" strike="noStrike" kern="1200" cap="all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</a:rPr>
              <a:t>κορωνοϊοΥ</a:t>
            </a:r>
            <a:endParaRPr kumimoji="0" lang="el-GR" sz="1600" b="1" i="0" u="none" strike="noStrike" kern="1200" cap="all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97BBF66D-5B3D-4C28-B798-AA3BE248F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38" y="1825460"/>
            <a:ext cx="11621311" cy="495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80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10">
            <a:extLst>
              <a:ext uri="{FF2B5EF4-FFF2-40B4-BE49-F238E27FC236}">
                <a16:creationId xmlns:a16="http://schemas.microsoft.com/office/drawing/2014/main" id="{249C86F1-2B4A-489A-88B2-47B64F4477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1485" y="607228"/>
            <a:ext cx="5884515" cy="735190"/>
          </a:xfrm>
        </p:spPr>
        <p:txBody>
          <a:bodyPr>
            <a:noAutofit/>
          </a:bodyPr>
          <a:lstStyle/>
          <a:p>
            <a:r>
              <a:rPr lang="el-GR" sz="1200" b="1" dirty="0">
                <a:latin typeface="Calibri" panose="020F0502020204030204" pitchFamily="34" charset="0"/>
              </a:rPr>
              <a:t>Προμήθευσε το Εργαστήριο Αναφοράς Κορωνοϊού με </a:t>
            </a:r>
            <a:r>
              <a:rPr lang="el-GR" sz="1200" b="1" dirty="0">
                <a:solidFill>
                  <a:srgbClr val="C00000"/>
                </a:solidFill>
                <a:latin typeface="Calibri" panose="020F0502020204030204" pitchFamily="34" charset="0"/>
              </a:rPr>
              <a:t>δυο Θαλάμους </a:t>
            </a:r>
            <a:r>
              <a:rPr lang="el-GR" sz="12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Βιοασφάλειας</a:t>
            </a:r>
            <a:r>
              <a:rPr lang="el-GR" sz="1200" b="1" dirty="0">
                <a:solidFill>
                  <a:srgbClr val="C00000"/>
                </a:solidFill>
                <a:latin typeface="Calibri" panose="020F0502020204030204" pitchFamily="34" charset="0"/>
              </a:rPr>
              <a:t> Τάξης 2 </a:t>
            </a:r>
            <a:r>
              <a:rPr lang="el-GR" sz="1200" dirty="0">
                <a:latin typeface="Calibri" panose="020F0502020204030204" pitchFamily="34" charset="0"/>
              </a:rPr>
              <a:t>για την ενίσχυσή του ώστε να μπορέσει να ανταποκριθεί στην αναγκαιότητα εκτέλεσης μεγάλου αριθμού μοριακών τεστ σε καθημερινή βάση.</a:t>
            </a:r>
          </a:p>
          <a:p>
            <a:pPr algn="just"/>
            <a:r>
              <a:rPr lang="el-GR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Προμήθευσε</a:t>
            </a:r>
            <a:r>
              <a:rPr lang="el-GR" sz="1200" dirty="0">
                <a:solidFill>
                  <a:schemeClr val="tx1"/>
                </a:solidFill>
                <a:latin typeface="Calibri" panose="020F0502020204030204" pitchFamily="34" charset="0"/>
              </a:rPr>
              <a:t> το Νοσοκομείο Ιεράπετρας με έναν </a:t>
            </a:r>
            <a:r>
              <a:rPr lang="el-GR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Οικίσκο Εξέτασης και Βραχείας Νοσηλείας,  με Οικίσκο Βραχείας Νοσηλείας </a:t>
            </a:r>
            <a:r>
              <a:rPr lang="el-GR" sz="1200" dirty="0">
                <a:solidFill>
                  <a:schemeClr val="tx1"/>
                </a:solidFill>
                <a:latin typeface="Calibri" panose="020F0502020204030204" pitchFamily="34" charset="0"/>
              </a:rPr>
              <a:t> το Νοσοκομείο Σητείας και </a:t>
            </a:r>
            <a:r>
              <a:rPr lang="en-US" sz="12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ISOBOX</a:t>
            </a:r>
            <a:r>
              <a:rPr lang="el-GR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l-GR" sz="1200" dirty="0">
                <a:solidFill>
                  <a:schemeClr val="tx1"/>
                </a:solidFill>
                <a:latin typeface="Calibri" panose="020F0502020204030204" pitchFamily="34" charset="0"/>
              </a:rPr>
              <a:t>το Νοσοκομείο Αγίου Νικολάου για την ενίσχυση της ετοιμότητάς τους έναντι του Κορωνοϊού. </a:t>
            </a:r>
          </a:p>
          <a:p>
            <a:pPr algn="just"/>
            <a:r>
              <a:rPr lang="el-GR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Προμήθευσε με δυο οικίσκους, </a:t>
            </a:r>
            <a:r>
              <a:rPr lang="el-GR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τις ανάγκες του παιδιατρικού Τμήματος Επειγόντων Περιστατικών του Γενικού Νοσοκομείου Χανίων «Αγ. Γεώργιος».</a:t>
            </a:r>
            <a:endParaRPr lang="el-GR" sz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el-GR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Προμήθευσε την </a:t>
            </a:r>
            <a:r>
              <a:rPr lang="el-GR" sz="12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ΤΟΜΥ</a:t>
            </a:r>
            <a:r>
              <a:rPr lang="el-GR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 ΡΕΘΥΜΝΟΥ </a:t>
            </a:r>
            <a:r>
              <a:rPr lang="el-GR" sz="1200" dirty="0">
                <a:solidFill>
                  <a:schemeClr val="tx1"/>
                </a:solidFill>
                <a:latin typeface="Calibri" panose="020F0502020204030204" pitchFamily="34" charset="0"/>
              </a:rPr>
              <a:t>με </a:t>
            </a:r>
            <a:r>
              <a:rPr lang="el-GR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Οικίσκο Υποδοχής και Διαλογής Κρουσμάτων Κορωνοϊού </a:t>
            </a:r>
            <a:r>
              <a:rPr lang="el-GR" sz="1200" dirty="0">
                <a:solidFill>
                  <a:schemeClr val="tx1"/>
                </a:solidFill>
                <a:latin typeface="Calibri" panose="020F0502020204030204" pitchFamily="34" charset="0"/>
              </a:rPr>
              <a:t>από την Περιφέρεια Ενότητα Ρεθύμνου.</a:t>
            </a:r>
          </a:p>
          <a:p>
            <a:pPr algn="just"/>
            <a:r>
              <a:rPr lang="el-GR" sz="1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Προμήθευσε </a:t>
            </a:r>
            <a:r>
              <a:rPr lang="el-GR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με δυο οικίσκους </a:t>
            </a:r>
            <a:r>
              <a:rPr lang="el-GR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τις ανάγκες του παιδιατρικού Τμήματος Επειγόντων Περιστατικών του Γενικού Νοσοκομείου Χανίων «Αγ. Γεώργιος».</a:t>
            </a:r>
          </a:p>
          <a:p>
            <a:pPr lvl="0" algn="just">
              <a:spcAft>
                <a:spcPts val="800"/>
              </a:spcAft>
            </a:pPr>
            <a:r>
              <a:rPr lang="el-GR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Προμήθευσε τις Μονάδες Πρωτοβάθμιας Φροντίδας Υγείας των Περιφερειακών Ενοτήτων της Κρήτης (</a:t>
            </a:r>
            <a:r>
              <a:rPr lang="el-GR" sz="1200" dirty="0">
                <a:solidFill>
                  <a:schemeClr val="tx1"/>
                </a:solidFill>
                <a:latin typeface="Calibri" panose="020F0502020204030204" pitchFamily="34" charset="0"/>
              </a:rPr>
              <a:t>2 οικίσκοι για το ΚΥ Χάρακα, 1 οικίσκος για το ΚΥ </a:t>
            </a:r>
            <a:r>
              <a:rPr lang="el-GR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Καστελλίου</a:t>
            </a:r>
            <a:r>
              <a:rPr lang="el-GR" sz="1200" dirty="0">
                <a:solidFill>
                  <a:schemeClr val="tx1"/>
                </a:solidFill>
                <a:latin typeface="Calibri" panose="020F0502020204030204" pitchFamily="34" charset="0"/>
              </a:rPr>
              <a:t>, 1 οικίσκος για το ΚΥ Μοιρών, 2 οικίσκοι για το ΚΥ Χανίων, 2 οικίσκοι για το ΚΥ </a:t>
            </a:r>
            <a:r>
              <a:rPr lang="el-GR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Κισσάμου</a:t>
            </a:r>
            <a:r>
              <a:rPr lang="el-GR" sz="1200" dirty="0">
                <a:solidFill>
                  <a:schemeClr val="tx1"/>
                </a:solidFill>
                <a:latin typeface="Calibri" panose="020F0502020204030204" pitchFamily="34" charset="0"/>
              </a:rPr>
              <a:t>, 1 οικίσκος για τον ΚΥ </a:t>
            </a:r>
            <a:r>
              <a:rPr lang="el-GR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Σπηλίου</a:t>
            </a:r>
            <a:r>
              <a:rPr lang="el-GR" sz="1200" dirty="0">
                <a:solidFill>
                  <a:schemeClr val="tx1"/>
                </a:solidFill>
                <a:latin typeface="Calibri" panose="020F0502020204030204" pitchFamily="34" charset="0"/>
              </a:rPr>
              <a:t>, 1 οικίσκος για το ΚΥ </a:t>
            </a:r>
            <a:r>
              <a:rPr lang="el-GR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Τζερμιάδου</a:t>
            </a:r>
            <a:r>
              <a:rPr lang="el-GR" sz="1200" dirty="0">
                <a:solidFill>
                  <a:schemeClr val="tx1"/>
                </a:solidFill>
                <a:latin typeface="Calibri" panose="020F0502020204030204" pitchFamily="34" charset="0"/>
              </a:rPr>
              <a:t>), </a:t>
            </a:r>
            <a:r>
              <a:rPr lang="el-GR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για την έγκαιρη ανίχνευση ασθενών με </a:t>
            </a: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COVID</a:t>
            </a:r>
            <a:r>
              <a:rPr lang="el-GR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-19</a:t>
            </a:r>
            <a:endParaRPr lang="el-GR" sz="1200" dirty="0">
              <a:latin typeface="Calibri" panose="020F0502020204030204" pitchFamily="34" charset="0"/>
            </a:endParaRPr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3D1887ED-DB23-41C9-9666-270C44032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992" y="253574"/>
            <a:ext cx="7949437" cy="297660"/>
          </a:xfrm>
        </p:spPr>
        <p:txBody>
          <a:bodyPr>
            <a:noAutofit/>
          </a:bodyPr>
          <a:lstStyle/>
          <a:p>
            <a:r>
              <a:rPr lang="el-GR" sz="1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ΑΞΟΝΑΣ 1</a:t>
            </a:r>
            <a:r>
              <a:rPr lang="el-GR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 ΕΝΙΣΧΥΣΗ ΤΩΝ ΔΟΜΩΝ ΤΟΥ ΔΗΜΟΣΙΟΥ ΣΥΣΤΗΜΑΤΟΣ ΥΓΕΙΑΣ: ΕΠΕΝΔΥΣΗ ΣΕ ΒΙΟΙΑΤΡΙΚΟ ΕΞΟΠΛΙΣΜΟ</a:t>
            </a:r>
          </a:p>
        </p:txBody>
      </p:sp>
      <p:pic>
        <p:nvPicPr>
          <p:cNvPr id="6" name="Θέση περιεχομένου 4">
            <a:extLst>
              <a:ext uri="{FF2B5EF4-FFF2-40B4-BE49-F238E27FC236}">
                <a16:creationId xmlns:a16="http://schemas.microsoft.com/office/drawing/2014/main" id="{68D62F15-882B-4B8A-9A8D-1F86A4966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340" y="762315"/>
            <a:ext cx="2283507" cy="1428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8DF473-77A7-46EF-88E1-F73F25EB3EDF}"/>
              </a:ext>
            </a:extLst>
          </p:cNvPr>
          <p:cNvSpPr txBox="1"/>
          <p:nvPr/>
        </p:nvSpPr>
        <p:spPr>
          <a:xfrm>
            <a:off x="391173" y="4436690"/>
            <a:ext cx="53873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l-GR" sz="1200" dirty="0">
                <a:latin typeface="Calibri" panose="020F0502020204030204" pitchFamily="34" charset="0"/>
              </a:rPr>
              <a:t>Προμήθευσε με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el-GR" sz="1200" b="1" dirty="0">
                <a:solidFill>
                  <a:srgbClr val="C00000"/>
                </a:solidFill>
                <a:latin typeface="Calibri" panose="020F0502020204030204" pitchFamily="34" charset="0"/>
              </a:rPr>
              <a:t>έξι συσκευές παροχής αναπνευστικής υποστήριξης µε υψηλή ροή </a:t>
            </a:r>
            <a:r>
              <a:rPr lang="el-GR" sz="1200" dirty="0">
                <a:latin typeface="Calibri" panose="020F0502020204030204" pitchFamily="34" charset="0"/>
              </a:rPr>
              <a:t>τις</a:t>
            </a:r>
            <a:r>
              <a:rPr lang="el-GR" sz="1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l-GR" sz="1200" dirty="0">
                <a:latin typeface="Calibri" panose="020F0502020204030204" pitchFamily="34" charset="0"/>
              </a:rPr>
              <a:t>«Κλινικές </a:t>
            </a:r>
            <a:r>
              <a:rPr lang="en-US" sz="1200" dirty="0">
                <a:latin typeface="Calibri" panose="020F0502020204030204" pitchFamily="34" charset="0"/>
              </a:rPr>
              <a:t>Covid</a:t>
            </a:r>
            <a:r>
              <a:rPr lang="el-GR" sz="1200" dirty="0">
                <a:latin typeface="Calibri" panose="020F0502020204030204" pitchFamily="34" charset="0"/>
              </a:rPr>
              <a:t>»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el-GR" sz="1200" dirty="0">
                <a:latin typeface="Calibri" panose="020F0502020204030204" pitchFamily="34" charset="0"/>
              </a:rPr>
              <a:t>των Νοσοκομείων της Κρήτης.</a:t>
            </a:r>
            <a:endParaRPr lang="en-US" sz="1200" dirty="0">
              <a:latin typeface="Calibri" panose="020F0502020204030204" pitchFamily="34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AF394E6F-F719-488C-8D31-A3EA600CB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757" y="3958492"/>
            <a:ext cx="2206427" cy="1192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Θέση περιεχομένου 3">
            <a:extLst>
              <a:ext uri="{FF2B5EF4-FFF2-40B4-BE49-F238E27FC236}">
                <a16:creationId xmlns:a16="http://schemas.microsoft.com/office/drawing/2014/main" id="{870DA31B-8DF8-4470-ACF6-3C16E5D2F6C0}"/>
              </a:ext>
            </a:extLst>
          </p:cNvPr>
          <p:cNvSpPr txBox="1">
            <a:spLocks/>
          </p:cNvSpPr>
          <p:nvPr/>
        </p:nvSpPr>
        <p:spPr>
          <a:xfrm>
            <a:off x="9332960" y="179424"/>
            <a:ext cx="2490282" cy="9038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B71E42"/>
              </a:buClr>
              <a:buFont typeface="Wingdings" panose="05000000000000000000" pitchFamily="2" charset="2"/>
              <a:buChar char="§"/>
            </a:pPr>
            <a:r>
              <a:rPr lang="el-GR" sz="1200" dirty="0">
                <a:solidFill>
                  <a:prstClr val="black"/>
                </a:solidFill>
                <a:latin typeface="Calibri" panose="020F0502020204030204" pitchFamily="34" charset="0"/>
              </a:rPr>
              <a:t>Προμήθευσε </a:t>
            </a:r>
            <a:r>
              <a:rPr lang="el-GR" sz="1200" b="1" dirty="0">
                <a:solidFill>
                  <a:srgbClr val="C00000"/>
                </a:solidFill>
                <a:latin typeface="Calibri" panose="020F0502020204030204" pitchFamily="34" charset="0"/>
              </a:rPr>
              <a:t>με δυο υπερσύγχρονα </a:t>
            </a:r>
            <a:r>
              <a:rPr lang="el-GR" sz="12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υπερηχογραφικά</a:t>
            </a:r>
            <a:r>
              <a:rPr lang="el-GR" sz="1200" b="1" dirty="0">
                <a:solidFill>
                  <a:srgbClr val="C00000"/>
                </a:solidFill>
                <a:latin typeface="Calibri" panose="020F0502020204030204" pitchFamily="34" charset="0"/>
              </a:rPr>
              <a:t> μηχανήματα </a:t>
            </a:r>
            <a:r>
              <a:rPr lang="el-GR" sz="1200" dirty="0">
                <a:solidFill>
                  <a:prstClr val="black"/>
                </a:solidFill>
                <a:latin typeface="Calibri" panose="020F0502020204030204" pitchFamily="34" charset="0"/>
              </a:rPr>
              <a:t>το </a:t>
            </a:r>
            <a:r>
              <a:rPr lang="el-GR" sz="1200" dirty="0" err="1">
                <a:solidFill>
                  <a:prstClr val="black"/>
                </a:solidFill>
                <a:latin typeface="Calibri" panose="020F0502020204030204" pitchFamily="34" charset="0"/>
              </a:rPr>
              <a:t>ΠαΓΝΗ</a:t>
            </a:r>
            <a:r>
              <a:rPr lang="el-GR" sz="1200" dirty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endParaRPr lang="el-GR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B71E42"/>
              </a:buClr>
            </a:pPr>
            <a:endParaRPr lang="el-GR" sz="16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69F6A4D6-B19D-4727-BB38-8964B08A3E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7309" y="722719"/>
            <a:ext cx="1650792" cy="1937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CC0D26B6-C393-40E8-82E7-58CFDED1E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101" y="853367"/>
            <a:ext cx="1319706" cy="178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Θέση περιεχομένου 2">
            <a:extLst>
              <a:ext uri="{FF2B5EF4-FFF2-40B4-BE49-F238E27FC236}">
                <a16:creationId xmlns:a16="http://schemas.microsoft.com/office/drawing/2014/main" id="{935850B7-E3F3-4B4F-BEAA-6424EF9B5710}"/>
              </a:ext>
            </a:extLst>
          </p:cNvPr>
          <p:cNvSpPr txBox="1">
            <a:spLocks/>
          </p:cNvSpPr>
          <p:nvPr/>
        </p:nvSpPr>
        <p:spPr>
          <a:xfrm>
            <a:off x="6194942" y="2654360"/>
            <a:ext cx="5945178" cy="1029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Προμήθευσε το </a:t>
            </a:r>
            <a:r>
              <a:rPr lang="el-GR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ΠαΓΝΗ</a:t>
            </a:r>
            <a:r>
              <a:rPr lang="el-GR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με έναν ψηφιακό αγγειογράφο, τον πιο σύγχρονο στην Ελλάδα και έναν από τους 5 καλύτερους στην Ελλάδα, ύψους 1,2 εκατομμύρια ευρώ, </a:t>
            </a:r>
            <a:r>
              <a:rPr lang="el-G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οποίος χρησιμοποιείται για </a:t>
            </a:r>
            <a:r>
              <a:rPr lang="el-G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ενδιαγγειακές</a:t>
            </a:r>
            <a:r>
              <a:rPr lang="el-G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επεμβάσεις στον εγκέφαλο, </a:t>
            </a:r>
            <a:r>
              <a:rPr lang="el-G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ενδομοσχεύματα</a:t>
            </a:r>
            <a:r>
              <a:rPr lang="el-G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σε ανευρύσματα κοιλιακής και θωρακικής αορτής, </a:t>
            </a:r>
            <a:r>
              <a:rPr lang="el-G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διακαθετηριακούς</a:t>
            </a:r>
            <a:r>
              <a:rPr lang="el-G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εμβολισμούς σε επείγουσες αιμορραγίες τραυματικές ή μη και τέλος επεμβατικές ογκολογικές πράξεις στο ήπαρ και σε άλλα όργανα.</a:t>
            </a: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9AD6A591-6E10-40F1-877F-BCFE05A732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0410" y="3760688"/>
            <a:ext cx="3518373" cy="1854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Θέση περιεχομένου 2">
            <a:extLst>
              <a:ext uri="{FF2B5EF4-FFF2-40B4-BE49-F238E27FC236}">
                <a16:creationId xmlns:a16="http://schemas.microsoft.com/office/drawing/2014/main" id="{2D0EA2CE-E193-4DE1-98A8-DA1050632427}"/>
              </a:ext>
            </a:extLst>
          </p:cNvPr>
          <p:cNvSpPr txBox="1">
            <a:spLocks/>
          </p:cNvSpPr>
          <p:nvPr/>
        </p:nvSpPr>
        <p:spPr>
          <a:xfrm>
            <a:off x="1735014" y="4957560"/>
            <a:ext cx="3543863" cy="10298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latin typeface="Calibri" panose="020F0502020204030204" pitchFamily="34" charset="0"/>
              </a:rPr>
              <a:t>Η Περιφέρεια Κρήτης, στα πλαίσια των πολιτικών και των δράσεων της για τη θωράκιση των Δομών Υγείας του νησιού, ενίσχυσε τις Μονάδες Εντατικής Θεραπείας των Νοσοκομείων της Κρήτης με </a:t>
            </a:r>
            <a:r>
              <a:rPr lang="el-GR" sz="1200" b="1" dirty="0">
                <a:solidFill>
                  <a:srgbClr val="C00000"/>
                </a:solidFill>
                <a:latin typeface="Calibri" panose="020F0502020204030204" pitchFamily="34" charset="0"/>
              </a:rPr>
              <a:t>Είκοσι Αναπνευστήρες και ένα Θωρακικό Σύστημα Τομογραφίας Ηλεκτρικής </a:t>
            </a:r>
            <a:r>
              <a:rPr lang="el-GR" sz="12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Εμπέδησης</a:t>
            </a:r>
            <a:r>
              <a:rPr lang="el-GR" sz="1200" b="1" dirty="0">
                <a:solidFill>
                  <a:srgbClr val="C00000"/>
                </a:solidFill>
                <a:latin typeface="Calibri" panose="020F0502020204030204" pitchFamily="34" charset="0"/>
              </a:rPr>
              <a:t>.</a:t>
            </a:r>
            <a:endParaRPr lang="el-GR" sz="12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EF22B950-47EC-4ABA-96F9-DB847219BA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0570" y="6250772"/>
            <a:ext cx="1363300" cy="557492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3E2E6F70-8A1B-45D6-98EE-86C1643240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714" y="5074270"/>
            <a:ext cx="1363300" cy="1508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Θέση περιεχομένου 2">
            <a:extLst>
              <a:ext uri="{FF2B5EF4-FFF2-40B4-BE49-F238E27FC236}">
                <a16:creationId xmlns:a16="http://schemas.microsoft.com/office/drawing/2014/main" id="{F90543C4-3246-45D3-A1F5-EAA2B6E6351D}"/>
              </a:ext>
            </a:extLst>
          </p:cNvPr>
          <p:cNvSpPr txBox="1">
            <a:spLocks/>
          </p:cNvSpPr>
          <p:nvPr/>
        </p:nvSpPr>
        <p:spPr>
          <a:xfrm>
            <a:off x="8047595" y="5695057"/>
            <a:ext cx="4092525" cy="10827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latin typeface="Calibri" panose="020F0502020204030204" pitchFamily="34" charset="0"/>
              </a:rPr>
              <a:t>Παραχώρηση χώρου και υποδομών και δημιουργία σταθμού αιμοδοσίας από την ημέρα εγκατάστασης και λειτουργίας του σταθμού. Από τις 24/11/ 2020 έως τις 3</a:t>
            </a:r>
            <a:r>
              <a:rPr lang="en-US" sz="1200" dirty="0">
                <a:latin typeface="Calibri" panose="020F0502020204030204" pitchFamily="34" charset="0"/>
              </a:rPr>
              <a:t>/2</a:t>
            </a:r>
            <a:r>
              <a:rPr lang="el-GR" sz="1200" dirty="0">
                <a:latin typeface="Calibri" panose="020F0502020204030204" pitchFamily="34" charset="0"/>
              </a:rPr>
              <a:t>/202</a:t>
            </a:r>
            <a:r>
              <a:rPr lang="en-US" sz="1200" dirty="0">
                <a:latin typeface="Calibri" panose="020F0502020204030204" pitchFamily="34" charset="0"/>
              </a:rPr>
              <a:t>2</a:t>
            </a:r>
            <a:r>
              <a:rPr lang="el-GR" sz="1200" dirty="0">
                <a:latin typeface="Calibri" panose="020F0502020204030204" pitchFamily="34" charset="0"/>
              </a:rPr>
              <a:t> είχαν συλλεχθεί 3528 φιάλες αίματος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el-GR" sz="1200" dirty="0">
                <a:latin typeface="Calibri" panose="020F0502020204030204" pitchFamily="34" charset="0"/>
              </a:rPr>
              <a:t>εγγράφηκαν 296 εθελοντές μυελού των οστών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el-GR" sz="1200" dirty="0">
                <a:latin typeface="Calibri" panose="020F0502020204030204" pitchFamily="34" charset="0"/>
              </a:rPr>
              <a:t>και 603 εθελοντές αιμοπεταλιοδότες</a:t>
            </a:r>
          </a:p>
        </p:txBody>
      </p:sp>
      <p:pic>
        <p:nvPicPr>
          <p:cNvPr id="1026" name="Picture 2" descr="αιμοδοσία">
            <a:extLst>
              <a:ext uri="{FF2B5EF4-FFF2-40B4-BE49-F238E27FC236}">
                <a16:creationId xmlns:a16="http://schemas.microsoft.com/office/drawing/2014/main" id="{96880CA7-A585-49C7-9962-CEA7B36B7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080" y="5359579"/>
            <a:ext cx="2808052" cy="141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756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Τίτλος 1">
            <a:extLst>
              <a:ext uri="{FF2B5EF4-FFF2-40B4-BE49-F238E27FC236}">
                <a16:creationId xmlns:a16="http://schemas.microsoft.com/office/drawing/2014/main" id="{0B12B259-4B11-4E3D-860D-8D8213D9ADE7}"/>
              </a:ext>
            </a:extLst>
          </p:cNvPr>
          <p:cNvSpPr txBox="1">
            <a:spLocks/>
          </p:cNvSpPr>
          <p:nvPr/>
        </p:nvSpPr>
        <p:spPr>
          <a:xfrm>
            <a:off x="285344" y="243002"/>
            <a:ext cx="11825255" cy="275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sng" strike="noStrike" kern="1200" cap="all" spc="0" normalizeH="0" baseline="0" noProof="0" dirty="0" err="1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Αξονασ</a:t>
            </a:r>
            <a:r>
              <a:rPr kumimoji="0" lang="el-GR" sz="1400" b="1" i="0" u="sng" strike="noStrike" kern="1200" cap="all" spc="0" normalizeH="0" baseline="0" noProof="0" dirty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2</a:t>
            </a:r>
            <a:r>
              <a:rPr kumimoji="0" lang="el-GR" sz="1400" b="1" i="0" u="none" strike="noStrike" kern="1200" cap="all" spc="0" normalizeH="0" baseline="0" noProof="0" dirty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: </a:t>
            </a:r>
            <a:r>
              <a:rPr kumimoji="0" lang="el-GR" sz="1200" b="1" i="0" u="none" strike="noStrike" kern="1200" cap="all" spc="0" normalizeH="0" baseline="0" noProof="0" dirty="0" err="1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προστασια</a:t>
            </a:r>
            <a:r>
              <a:rPr kumimoji="0" lang="el-GR" sz="1200" b="1" i="0" u="none" strike="noStrike" kern="1200" cap="all" spc="0" normalizeH="0" baseline="0" noProof="0" dirty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των </a:t>
            </a:r>
            <a:r>
              <a:rPr kumimoji="0" lang="el-GR" sz="1200" b="1" i="0" u="none" strike="noStrike" kern="1200" cap="all" spc="0" normalizeH="0" baseline="0" noProof="0" dirty="0" err="1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δομων</a:t>
            </a:r>
            <a:r>
              <a:rPr kumimoji="0" lang="el-GR" sz="1200" b="1" i="0" u="none" strike="noStrike" kern="1200" cap="all" spc="0" normalizeH="0" baseline="0" noProof="0" dirty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l-GR" sz="1200" b="1" i="0" u="none" strike="noStrike" kern="1200" cap="all" spc="0" normalizeH="0" baseline="0" noProof="0" dirty="0" err="1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κοινωνικησ</a:t>
            </a:r>
            <a:r>
              <a:rPr kumimoji="0" lang="el-GR" sz="1200" b="1" i="0" u="none" strike="noStrike" kern="1200" cap="all" spc="0" normalizeH="0" baseline="0" noProof="0" dirty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l-GR" sz="1200" b="1" i="0" u="none" strike="noStrike" kern="1200" cap="all" spc="0" normalizeH="0" baseline="0" noProof="0" dirty="0" err="1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φροντιδασ</a:t>
            </a:r>
            <a:r>
              <a:rPr kumimoji="0" lang="el-GR" sz="1200" b="1" i="0" u="none" strike="noStrike" kern="1200" cap="all" spc="0" normalizeH="0" baseline="0" noProof="0" dirty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και των </a:t>
            </a:r>
            <a:r>
              <a:rPr kumimoji="0" lang="el-GR" sz="1200" b="1" i="0" u="none" strike="noStrike" kern="1200" cap="all" spc="0" normalizeH="0" baseline="0" noProof="0" dirty="0" err="1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μοναδων</a:t>
            </a:r>
            <a:r>
              <a:rPr kumimoji="0" lang="el-GR" sz="1200" b="1" i="0" u="none" strike="noStrike" kern="1200" cap="all" spc="0" normalizeH="0" baseline="0" noProof="0" dirty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l-GR" sz="1200" b="1" i="0" u="none" strike="noStrike" kern="1200" cap="all" spc="0" normalizeH="0" baseline="0" noProof="0" dirty="0" err="1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φροντιδασ</a:t>
            </a:r>
            <a:r>
              <a:rPr kumimoji="0" lang="el-GR" sz="1200" b="1" i="0" u="none" strike="noStrike" kern="1200" cap="all" spc="0" normalizeH="0" baseline="0" noProof="0" dirty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l-GR" sz="1200" b="1" i="0" u="none" strike="noStrike" kern="1200" cap="all" spc="0" normalizeH="0" baseline="0" noProof="0" dirty="0" err="1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ηλικιωμενων</a:t>
            </a:r>
            <a:r>
              <a:rPr kumimoji="0" lang="el-GR" sz="1200" b="1" i="0" u="none" strike="noStrike" kern="1200" cap="all" spc="0" normalizeH="0" baseline="0" noProof="0" dirty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και </a:t>
            </a:r>
            <a:r>
              <a:rPr kumimoji="0" lang="el-GR" sz="1200" b="1" i="0" u="none" strike="noStrike" kern="1200" cap="all" spc="0" normalizeH="0" baseline="0" noProof="0" dirty="0" err="1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αντιμετωπιση</a:t>
            </a:r>
            <a:r>
              <a:rPr kumimoji="0" lang="el-GR" sz="1200" b="1" i="0" u="none" strike="noStrike" kern="1200" cap="all" spc="0" normalizeH="0" baseline="0" noProof="0" dirty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των </a:t>
            </a:r>
            <a:r>
              <a:rPr kumimoji="0" lang="el-GR" sz="1200" b="1" i="0" u="none" strike="noStrike" kern="1200" cap="all" spc="0" normalizeH="0" baseline="0" noProof="0" dirty="0" err="1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επιπτωσεων</a:t>
            </a:r>
            <a:r>
              <a:rPr kumimoji="0" lang="el-GR" sz="1200" b="1" i="0" u="none" strike="noStrike" kern="1200" cap="all" spc="0" normalizeH="0" baseline="0" noProof="0" dirty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της </a:t>
            </a:r>
            <a:r>
              <a:rPr kumimoji="0" lang="el-GR" sz="1200" b="1" i="0" u="none" strike="noStrike" kern="1200" cap="all" spc="0" normalizeH="0" baseline="0" noProof="0" dirty="0" err="1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πανδημιασ</a:t>
            </a:r>
            <a:endParaRPr kumimoji="0" lang="el-GR" sz="1200" b="1" i="0" u="none" strike="noStrike" kern="1200" cap="all" spc="0" normalizeH="0" baseline="0" noProof="0" dirty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F6E1624C-299E-4D5E-906E-5F604B270DCC}"/>
              </a:ext>
            </a:extLst>
          </p:cNvPr>
          <p:cNvSpPr txBox="1">
            <a:spLocks/>
          </p:cNvSpPr>
          <p:nvPr/>
        </p:nvSpPr>
        <p:spPr>
          <a:xfrm>
            <a:off x="285344" y="589721"/>
            <a:ext cx="5888477" cy="13338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l-GR" sz="1200" dirty="0"/>
              <a:t>Διαδικτυακή Εκπαίδευση μέσω ειδικής πλατφόρμας, με τη συμμετοχή ειδικών επιστημόνων, διάρκειας 4 ωρών, για την παροχή οδηγιών ως προς τη λήψη των βασικών, ατομικών και συλλογικών, μέτρων προστασίας και διαχείρισης περιστατικών.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Σύσταση </a:t>
            </a:r>
            <a:r>
              <a:rPr lang="el-GR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ειδικών κλιμάκιων από κοινωνικούς λειτουργούς και επόπτες δημόσιας υγείας </a:t>
            </a:r>
            <a:r>
              <a:rPr lang="el-G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τη διενέργεια κοινωνικών και υγειονομικών ελέγχων σε </a:t>
            </a:r>
            <a:r>
              <a:rPr lang="el-G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ΜΦΗ</a:t>
            </a:r>
            <a:r>
              <a:rPr lang="el-G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l-GR" sz="12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0548FBE6-2B16-4FF1-B46B-C818ED5B8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727" y="611096"/>
            <a:ext cx="1727878" cy="1031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3AF772-47EA-46CA-A17D-43BF755B338A}"/>
              </a:ext>
            </a:extLst>
          </p:cNvPr>
          <p:cNvSpPr txBox="1"/>
          <p:nvPr/>
        </p:nvSpPr>
        <p:spPr>
          <a:xfrm>
            <a:off x="7864409" y="611096"/>
            <a:ext cx="4197889" cy="676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Πρόγραμμα «Ολοκληρωμένες Παρεμβάσεις για την Ενίσχυση της Κοινωνικής Συνοχής και τη Βελτίωση της Ποιότητας Ζωής των Ηλικιωμένων που Διαβιούν σε Μ.Φ.Η. </a:t>
            </a:r>
            <a:r>
              <a:rPr lang="el-GR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“ΟΧΙ ΠΙΑ ΜΟΝΟΙ”</a:t>
            </a:r>
            <a:r>
              <a:rPr lang="el-G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8060EA66-C49A-4C5A-BE77-2BD811523BEF}"/>
              </a:ext>
            </a:extLst>
          </p:cNvPr>
          <p:cNvSpPr txBox="1">
            <a:spLocks/>
          </p:cNvSpPr>
          <p:nvPr/>
        </p:nvSpPr>
        <p:spPr>
          <a:xfrm>
            <a:off x="540218" y="1977192"/>
            <a:ext cx="4734128" cy="4788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1400" b="1" u="sng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Αξονασ</a:t>
            </a:r>
            <a:r>
              <a:rPr lang="el-GR" sz="14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  <a:r>
              <a:rPr lang="el-GR" sz="1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12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Επαυξηση</a:t>
            </a:r>
            <a:r>
              <a:rPr lang="el-GR" sz="1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της </a:t>
            </a:r>
            <a:r>
              <a:rPr lang="el-GR" sz="12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Ετοιμοτητας</a:t>
            </a:r>
            <a:r>
              <a:rPr lang="el-GR" sz="1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sz="12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Ενισχυση</a:t>
            </a:r>
            <a:r>
              <a:rPr lang="el-GR" sz="1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της </a:t>
            </a:r>
            <a:r>
              <a:rPr lang="el-GR" sz="12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Γνωσης</a:t>
            </a:r>
            <a:r>
              <a:rPr lang="el-GR" sz="1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και της </a:t>
            </a:r>
            <a:r>
              <a:rPr lang="el-GR" sz="12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Πληροφορησης</a:t>
            </a:r>
            <a:r>
              <a:rPr lang="el-GR" sz="1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των </a:t>
            </a:r>
            <a:r>
              <a:rPr lang="el-GR" sz="12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πολιτων</a:t>
            </a:r>
            <a:r>
              <a:rPr lang="el-GR" sz="1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και των </a:t>
            </a:r>
            <a:r>
              <a:rPr lang="el-GR" sz="12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Εργαζομενων</a:t>
            </a:r>
            <a:r>
              <a:rPr lang="el-GR" sz="1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2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Δημοσιων</a:t>
            </a:r>
            <a:r>
              <a:rPr lang="el-GR" sz="1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2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Υπηρεσιων</a:t>
            </a:r>
            <a:r>
              <a:rPr lang="el-GR" sz="1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2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Επιστημονικων</a:t>
            </a:r>
            <a:r>
              <a:rPr lang="el-GR" sz="1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sz="12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Κοινωνικων</a:t>
            </a:r>
            <a:r>
              <a:rPr lang="el-GR" sz="1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2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Φορεων</a:t>
            </a:r>
            <a:r>
              <a:rPr lang="el-GR" sz="1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sz="12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Δομων</a:t>
            </a:r>
            <a:endParaRPr lang="el-GR" sz="12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DD9711AB-9211-406A-A140-1CD64DC1C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02" y="2589062"/>
            <a:ext cx="3140873" cy="2498556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025A3811-0D30-4A23-B679-755BA3419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600" y="2745724"/>
            <a:ext cx="2656529" cy="2381899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086212FD-D9A1-40C1-96A3-126779CB9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2398" y="1758749"/>
            <a:ext cx="1246096" cy="86660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1F1425C2-D940-4FFD-B887-19EF6792DC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5509" y="1369451"/>
            <a:ext cx="2322414" cy="1783511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2D4A75DC-095C-45B8-B379-86BA92B977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9953" y="1733517"/>
            <a:ext cx="1418651" cy="1182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Τίτλος 1">
            <a:extLst>
              <a:ext uri="{FF2B5EF4-FFF2-40B4-BE49-F238E27FC236}">
                <a16:creationId xmlns:a16="http://schemas.microsoft.com/office/drawing/2014/main" id="{847ED50A-706F-44A3-A9B8-090CDDA3F8F1}"/>
              </a:ext>
            </a:extLst>
          </p:cNvPr>
          <p:cNvSpPr txBox="1">
            <a:spLocks/>
          </p:cNvSpPr>
          <p:nvPr/>
        </p:nvSpPr>
        <p:spPr>
          <a:xfrm>
            <a:off x="169392" y="5319030"/>
            <a:ext cx="6104436" cy="3264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12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ΑΞΟΝΑΣ 4: </a:t>
            </a:r>
            <a:r>
              <a:rPr lang="el-GR" sz="12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προωθηση</a:t>
            </a:r>
            <a:r>
              <a:rPr lang="el-GR" sz="1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της </a:t>
            </a:r>
            <a:r>
              <a:rPr lang="el-GR" sz="12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επιστημονικησ</a:t>
            </a:r>
            <a:r>
              <a:rPr lang="el-GR" sz="1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2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Ερευνασ</a:t>
            </a:r>
            <a:r>
              <a:rPr lang="el-GR" sz="1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sz="12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γνωσησ</a:t>
            </a:r>
            <a:r>
              <a:rPr lang="el-GR" sz="1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για το </a:t>
            </a:r>
            <a:r>
              <a:rPr lang="el-GR" sz="12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νεο</a:t>
            </a:r>
            <a:r>
              <a:rPr lang="el-GR" sz="1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2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κορωνοϊΟ</a:t>
            </a:r>
            <a:endParaRPr lang="el-GR" sz="12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Θέση περιεχομένου 6">
            <a:extLst>
              <a:ext uri="{FF2B5EF4-FFF2-40B4-BE49-F238E27FC236}">
                <a16:creationId xmlns:a16="http://schemas.microsoft.com/office/drawing/2014/main" id="{D080D886-8015-48C3-9819-188B956FAFEF}"/>
              </a:ext>
            </a:extLst>
          </p:cNvPr>
          <p:cNvSpPr txBox="1">
            <a:spLocks/>
          </p:cNvSpPr>
          <p:nvPr/>
        </p:nvSpPr>
        <p:spPr>
          <a:xfrm>
            <a:off x="192602" y="5548081"/>
            <a:ext cx="8131991" cy="5310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b="1" dirty="0"/>
              <a:t>Η Περιφέρεια Κρήτης υπέγραψε προγραμματική σύμβαση με το Πανεπιστήμιο Κρήτης </a:t>
            </a:r>
            <a:r>
              <a:rPr lang="el-GR" sz="1200" dirty="0"/>
              <a:t>για τη χρηματοδότηση της «</a:t>
            </a:r>
            <a:r>
              <a:rPr lang="el-GR" sz="1200" dirty="0" err="1"/>
              <a:t>Οροεπιδημιολογικής</a:t>
            </a:r>
            <a:r>
              <a:rPr lang="el-GR" sz="1200" dirty="0"/>
              <a:t> μελέτης για τον ιό </a:t>
            </a:r>
            <a:r>
              <a:rPr lang="en-US" sz="1200" dirty="0"/>
              <a:t>SARS-COV-2</a:t>
            </a:r>
            <a:r>
              <a:rPr lang="el-GR" sz="1200" dirty="0"/>
              <a:t> (Λοίμωξη </a:t>
            </a:r>
            <a:r>
              <a:rPr lang="en-US" sz="1200" dirty="0"/>
              <a:t>COVID-19) </a:t>
            </a:r>
            <a:r>
              <a:rPr lang="el-GR" sz="1200" dirty="0"/>
              <a:t>στο Γενικό Πληθυσμό της Κρήτης».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l-GR" sz="1200" dirty="0"/>
          </a:p>
        </p:txBody>
      </p:sp>
      <p:sp>
        <p:nvSpPr>
          <p:cNvPr id="21" name="Θέση περιεχομένου 2">
            <a:extLst>
              <a:ext uri="{FF2B5EF4-FFF2-40B4-BE49-F238E27FC236}">
                <a16:creationId xmlns:a16="http://schemas.microsoft.com/office/drawing/2014/main" id="{1663E6D0-200D-4971-AC77-8CA0EE02100D}"/>
              </a:ext>
            </a:extLst>
          </p:cNvPr>
          <p:cNvSpPr txBox="1">
            <a:spLocks/>
          </p:cNvSpPr>
          <p:nvPr/>
        </p:nvSpPr>
        <p:spPr>
          <a:xfrm>
            <a:off x="5566768" y="2979984"/>
            <a:ext cx="2747400" cy="12411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1200" dirty="0"/>
              <a:t>Η Περιφέρεια Κρήτης προμήθευσε το Εργαστήριο «Μηχανολογίας, Ακρίβειας, Αντίστοιχης Μηχανικής και Εμβιομηχανικής» του Τμήματος Μηχανολόγων Μηχανικών του Ελληνικού Μεσογειακού Πανεπιστημίου με </a:t>
            </a:r>
            <a:r>
              <a:rPr lang="el-GR" sz="1200" b="1" dirty="0">
                <a:solidFill>
                  <a:schemeClr val="accent1">
                    <a:lumMod val="75000"/>
                  </a:schemeClr>
                </a:solidFill>
              </a:rPr>
              <a:t>εξειδικευμένο</a:t>
            </a:r>
            <a:r>
              <a:rPr lang="el-GR" sz="1200" dirty="0"/>
              <a:t> </a:t>
            </a:r>
            <a:r>
              <a:rPr lang="el-GR" sz="1200" b="1" dirty="0">
                <a:solidFill>
                  <a:schemeClr val="accent1">
                    <a:lumMod val="75000"/>
                  </a:schemeClr>
                </a:solidFill>
              </a:rPr>
              <a:t>εξοπλισμό παραγωγής νήματος τρισδιάστατης εκτύπωσης </a:t>
            </a:r>
            <a:r>
              <a:rPr lang="el-GR" sz="1200" dirty="0"/>
              <a:t>για την κατασκευή ασπίδων προστασίας προσώπου με σκοπό την προάσπιση της Δημόσιας Υγείας και την πρόληψη της εξάπλωσης του κορωνοϊού</a:t>
            </a:r>
            <a:r>
              <a:rPr lang="en-US" sz="1200" dirty="0"/>
              <a:t>.</a:t>
            </a:r>
            <a:endParaRPr lang="el-GR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68D0EA-2DD0-4D5C-A2DD-970C40D1E51A}"/>
              </a:ext>
            </a:extLst>
          </p:cNvPr>
          <p:cNvSpPr txBox="1"/>
          <p:nvPr/>
        </p:nvSpPr>
        <p:spPr>
          <a:xfrm>
            <a:off x="219997" y="5927578"/>
            <a:ext cx="117464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Διοργάνωση Διαδικτυακής Επιστημονικής Εκδήλωσης: </a:t>
            </a:r>
            <a:r>
              <a:rPr lang="el-GR" sz="1200" b="1" dirty="0">
                <a:solidFill>
                  <a:srgbClr val="A50021"/>
                </a:solidFill>
                <a:latin typeface="Calibri" panose="020F0502020204030204" pitchFamily="34" charset="0"/>
              </a:rPr>
              <a:t>«Ο Εμβολιασμός κατά του Κορωνοϊού </a:t>
            </a:r>
            <a:r>
              <a:rPr lang="en-US" sz="1200" b="1" dirty="0">
                <a:solidFill>
                  <a:srgbClr val="A50021"/>
                </a:solidFill>
                <a:latin typeface="Calibri" panose="020F0502020204030204" pitchFamily="34" charset="0"/>
              </a:rPr>
              <a:t>SARS-CoV-2</a:t>
            </a:r>
            <a:r>
              <a:rPr lang="el-GR" sz="1200" b="1" dirty="0">
                <a:solidFill>
                  <a:srgbClr val="A50021"/>
                </a:solidFill>
                <a:latin typeface="Calibri" panose="020F0502020204030204" pitchFamily="34" charset="0"/>
              </a:rPr>
              <a:t>»,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από την Περιφέρεια Κρήτης, σε συνεργασία με το Πανεπιστήμιο Κρήτης και τους Ιατρικούς Συλλόγους Κρήτης , τους Οδοντιατρικούς και Φαρμακευτικούς Συλλόγους Κρήτης και το 5</a:t>
            </a:r>
            <a:r>
              <a:rPr lang="el-GR" sz="1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ο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Περιφερειακό Τμήμα Κρήτης της ΕΝΕ. </a:t>
            </a:r>
          </a:p>
        </p:txBody>
      </p:sp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5E56A428-EB44-4132-B788-DE736AD4627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0157" t="17163" r="31943" b="9027"/>
          <a:stretch/>
        </p:blipFill>
        <p:spPr>
          <a:xfrm>
            <a:off x="8208645" y="3166854"/>
            <a:ext cx="2182618" cy="2735223"/>
          </a:xfrm>
          <a:prstGeom prst="rect">
            <a:avLst/>
          </a:prstGeom>
        </p:spPr>
      </p:pic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375A565E-7471-4A76-BBF0-A24E817A7D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37923" y="3213821"/>
            <a:ext cx="1796389" cy="250332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B2BF923-E4B2-4FA6-B1CB-31882A47C064}"/>
              </a:ext>
            </a:extLst>
          </p:cNvPr>
          <p:cNvSpPr txBox="1"/>
          <p:nvPr/>
        </p:nvSpPr>
        <p:spPr>
          <a:xfrm>
            <a:off x="219997" y="6328630"/>
            <a:ext cx="11522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Διοργάνωση Διαδικτυακής Επιστημονικής Εκδήλωσης: </a:t>
            </a:r>
            <a:r>
              <a:rPr lang="el-GR" sz="1200" b="1" dirty="0">
                <a:solidFill>
                  <a:srgbClr val="A50021"/>
                </a:solidFill>
                <a:latin typeface="Calibri" panose="020F0502020204030204" pitchFamily="34" charset="0"/>
              </a:rPr>
              <a:t>«Εμβολιασμός έναντι του </a:t>
            </a:r>
            <a:r>
              <a:rPr lang="en-US" sz="1200" b="1" dirty="0">
                <a:solidFill>
                  <a:srgbClr val="A50021"/>
                </a:solidFill>
                <a:latin typeface="Calibri" panose="020F0502020204030204" pitchFamily="34" charset="0"/>
              </a:rPr>
              <a:t>SARS-CoV-2</a:t>
            </a:r>
            <a:r>
              <a:rPr lang="el-GR" sz="1200" b="1" dirty="0">
                <a:solidFill>
                  <a:srgbClr val="A50021"/>
                </a:solidFill>
                <a:latin typeface="Calibri" panose="020F0502020204030204" pitchFamily="34" charset="0"/>
              </a:rPr>
              <a:t>»,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από την Παθολογική Κλινική του </a:t>
            </a:r>
            <a:r>
              <a:rPr lang="el-G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ΠαΓΝΗ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, σε συνεργασία με την Περιφέρεια Κρήτης και την «ΑΛΛΗΛΕΓΓΥΗ» Ηρακλείου για τη Νόσο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Alzheimer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και την Υγιή Γήρανση. </a:t>
            </a:r>
            <a:endParaRPr lang="el-GR" sz="1200" dirty="0"/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19938806-C600-4B80-B187-08C2418B14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057" y="1340557"/>
            <a:ext cx="1796389" cy="179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0691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767</Words>
  <Application>Microsoft Office PowerPoint</Application>
  <PresentationFormat>Ευρεία οθόνη</PresentationFormat>
  <Paragraphs>28</Paragraphs>
  <Slides>3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Θέμα του Office</vt:lpstr>
      <vt:lpstr>Παρουσίαση του PowerPoint</vt:lpstr>
      <vt:lpstr>ΑΞΟΝΑΣ 1: ΕΝΙΣΧΥΣΗ ΤΩΝ ΔΟΜΩΝ ΤΟΥ ΔΗΜΟΣΙΟΥ ΣΥΣΤΗΜΑΤΟΣ ΥΓΕΙΑΣ: ΕΠΕΝΔΥΣΗ ΣΕ ΒΙΟΙΑΤΡΙΚΟ ΕΞΟΠΛΙΣΜΟ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Αντώνης Παπαδάκης</dc:creator>
  <cp:lastModifiedBy>Αντώνης Παπαδάκης</cp:lastModifiedBy>
  <cp:revision>7</cp:revision>
  <dcterms:created xsi:type="dcterms:W3CDTF">2022-02-03T17:34:56Z</dcterms:created>
  <dcterms:modified xsi:type="dcterms:W3CDTF">2022-02-07T15:23:56Z</dcterms:modified>
</cp:coreProperties>
</file>