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106" y="-15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87C0598D-7BDF-4FE6-A7F3-44C020C926E2}" type="datetimeFigureOut">
              <a:rPr lang="en-US"/>
              <a:pPr>
                <a:defRPr/>
              </a:pPr>
              <a:t>2/27/2022</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D7EC7749-4BD2-48C7-A27B-109ED70FBB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BE47ED82-0C7F-47C1-A037-BCCCD0041205}" type="datetimeFigureOut">
              <a:rPr lang="en-US"/>
              <a:pPr>
                <a:defRPr/>
              </a:pPr>
              <a:t>2/27/2022</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B656B054-8DD3-4FD8-BB06-FED28B3CA1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17C851D3-E296-4179-8137-029FDA792770}" type="datetimeFigureOut">
              <a:rPr lang="en-US"/>
              <a:pPr>
                <a:defRPr/>
              </a:pPr>
              <a:t>2/27/2022</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ECC07EE7-446F-471C-A367-DCDA20A3DED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A16474FA-4812-41C1-A93E-52B8AD5196B5}" type="datetimeFigureOut">
              <a:rPr lang="en-US"/>
              <a:pPr>
                <a:defRPr/>
              </a:pPr>
              <a:t>2/27/2022</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25BD4D2B-8AB1-4188-A88A-43FCDF37B3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4FE543AF-6667-425E-856E-EE6134EA72A2}" type="datetimeFigureOut">
              <a:rPr lang="en-US"/>
              <a:pPr>
                <a:defRPr/>
              </a:pPr>
              <a:t>2/27/2022</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D469215F-AD02-4057-9E9A-F90DF680C8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7519128F-3578-4113-9B83-2D7E59EF663A}" type="datetimeFigureOut">
              <a:rPr lang="en-US"/>
              <a:pPr>
                <a:defRPr/>
              </a:pPr>
              <a:t>2/27/2022</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C234B3B3-8F00-4555-9CC9-B86200C4374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extLst>
          </p:cNvPr>
          <p:cNvSpPr>
            <a:spLocks noGrp="1"/>
          </p:cNvSpPr>
          <p:nvPr>
            <p:ph type="dt" sz="half" idx="10"/>
          </p:nvPr>
        </p:nvSpPr>
        <p:spPr/>
        <p:txBody>
          <a:bodyPr/>
          <a:lstStyle>
            <a:lvl1pPr>
              <a:defRPr/>
            </a:lvl1pPr>
          </a:lstStyle>
          <a:p>
            <a:pPr>
              <a:defRPr/>
            </a:pPr>
            <a:fld id="{7C2D2BA3-13EE-42F5-B561-C4079CBDA2BF}" type="datetimeFigureOut">
              <a:rPr lang="en-US"/>
              <a:pPr>
                <a:defRPr/>
              </a:pPr>
              <a:t>2/27/2022</a:t>
            </a:fld>
            <a:endParaRPr lang="en-US"/>
          </a:p>
        </p:txBody>
      </p:sp>
      <p:sp>
        <p:nvSpPr>
          <p:cNvPr id="8"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pPr>
              <a:defRPr/>
            </a:pPr>
            <a:fld id="{BFB3BABF-999E-4CE7-889D-8FDC854860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extLst>
          </p:cNvPr>
          <p:cNvSpPr>
            <a:spLocks noGrp="1"/>
          </p:cNvSpPr>
          <p:nvPr>
            <p:ph type="dt" sz="half" idx="10"/>
          </p:nvPr>
        </p:nvSpPr>
        <p:spPr/>
        <p:txBody>
          <a:bodyPr/>
          <a:lstStyle>
            <a:lvl1pPr>
              <a:defRPr/>
            </a:lvl1pPr>
          </a:lstStyle>
          <a:p>
            <a:pPr>
              <a:defRPr/>
            </a:pPr>
            <a:fld id="{AF221EEC-E51D-4687-AD16-9AAEFC64D281}" type="datetimeFigureOut">
              <a:rPr lang="en-US"/>
              <a:pPr>
                <a:defRPr/>
              </a:pPr>
              <a:t>2/27/2022</a:t>
            </a:fld>
            <a:endParaRPr lang="en-US"/>
          </a:p>
        </p:txBody>
      </p:sp>
      <p:sp>
        <p:nvSpPr>
          <p:cNvPr id="4"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pPr>
              <a:defRPr/>
            </a:pPr>
            <a:fld id="{2F8FFE0B-1777-4958-9023-3139039853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extLst>
          </p:cNvPr>
          <p:cNvSpPr>
            <a:spLocks noGrp="1"/>
          </p:cNvSpPr>
          <p:nvPr>
            <p:ph type="dt" sz="half" idx="10"/>
          </p:nvPr>
        </p:nvSpPr>
        <p:spPr/>
        <p:txBody>
          <a:bodyPr/>
          <a:lstStyle>
            <a:lvl1pPr>
              <a:defRPr/>
            </a:lvl1pPr>
          </a:lstStyle>
          <a:p>
            <a:pPr>
              <a:defRPr/>
            </a:pPr>
            <a:fld id="{B1CBD8D2-B94F-4FCB-B535-7F45A93FF54C}" type="datetimeFigureOut">
              <a:rPr lang="en-US"/>
              <a:pPr>
                <a:defRPr/>
              </a:pPr>
              <a:t>2/27/2022</a:t>
            </a:fld>
            <a:endParaRPr lang="en-US"/>
          </a:p>
        </p:txBody>
      </p:sp>
      <p:sp>
        <p:nvSpPr>
          <p:cNvPr id="3"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extLst>
          </p:cNvPr>
          <p:cNvSpPr>
            <a:spLocks noGrp="1"/>
          </p:cNvSpPr>
          <p:nvPr>
            <p:ph type="sldNum" sz="quarter" idx="12"/>
          </p:nvPr>
        </p:nvSpPr>
        <p:spPr/>
        <p:txBody>
          <a:bodyPr/>
          <a:lstStyle>
            <a:lvl1pPr>
              <a:defRPr/>
            </a:lvl1pPr>
          </a:lstStyle>
          <a:p>
            <a:pPr>
              <a:defRPr/>
            </a:pPr>
            <a:fld id="{D1BA197A-FD6A-4F4F-A381-0CAAC27228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1FC61014-2932-4001-AD1E-93FC95CA72A1}" type="datetimeFigureOut">
              <a:rPr lang="en-US"/>
              <a:pPr>
                <a:defRPr/>
              </a:pPr>
              <a:t>2/27/2022</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D2FE7BF7-5EF6-4333-9D17-126D93A7277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20780E2C-45FF-42AF-B782-1690CCE89AA8}" type="datetimeFigureOut">
              <a:rPr lang="en-US"/>
              <a:pPr>
                <a:defRPr/>
              </a:pPr>
              <a:t>2/27/2022</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755C39FF-4A96-442E-A66A-5324A9269A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00941DB-AE05-4D2F-AB7A-70A0E1BFB965}" type="datetimeFigureOut">
              <a:rPr lang="en-US"/>
              <a:pPr>
                <a:defRPr/>
              </a:pPr>
              <a:t>2/27/2022</a:t>
            </a:fld>
            <a:endParaRPr lang="en-US"/>
          </a:p>
        </p:txBody>
      </p:sp>
      <p:sp>
        <p:nvSpPr>
          <p:cNvPr id="5" name="Footer Placeholder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55ABABF-C91A-4CC1-BA98-E9D6E4DD1B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vectors/coronavirus-icon-corona-virus-5107715/"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9FBFB"/>
            </a:gs>
            <a:gs pos="74001">
              <a:srgbClr val="C8DADE"/>
            </a:gs>
            <a:gs pos="83000">
              <a:srgbClr val="C8DADE"/>
            </a:gs>
            <a:gs pos="100000">
              <a:srgbClr val="DAE6E9"/>
            </a:gs>
          </a:gsLst>
          <a:lin ang="5400000" scaled="1"/>
        </a:gradFill>
        <a:effectLst/>
      </p:bgPr>
    </p:bg>
    <p:spTree>
      <p:nvGrpSpPr>
        <p:cNvPr id="1" name=""/>
        <p:cNvGrpSpPr/>
        <p:nvPr/>
      </p:nvGrpSpPr>
      <p:grpSpPr>
        <a:xfrm>
          <a:off x="0" y="0"/>
          <a:ext cx="0" cy="0"/>
          <a:chOff x="0" y="0"/>
          <a:chExt cx="0" cy="0"/>
        </a:xfrm>
      </p:grpSpPr>
      <p:pic>
        <p:nvPicPr>
          <p:cNvPr id="2050" name="Picture 22" descr="Icon&#10;&#10;Description automatically generated"/>
          <p:cNvPicPr>
            <a:picLocks noChangeAspect="1"/>
          </p:cNvPicPr>
          <p:nvPr/>
        </p:nvPicPr>
        <p:blipFill>
          <a:blip r:embed="rId2" cstate="print"/>
          <a:srcRect/>
          <a:stretch>
            <a:fillRect/>
          </a:stretch>
        </p:blipFill>
        <p:spPr bwMode="auto">
          <a:xfrm>
            <a:off x="3330575" y="2225675"/>
            <a:ext cx="3638550" cy="3636963"/>
          </a:xfrm>
          <a:prstGeom prst="rect">
            <a:avLst/>
          </a:prstGeom>
          <a:noFill/>
          <a:ln w="9525">
            <a:noFill/>
            <a:miter lim="800000"/>
            <a:headEnd/>
            <a:tailEnd/>
          </a:ln>
        </p:spPr>
      </p:pic>
      <p:sp>
        <p:nvSpPr>
          <p:cNvPr id="2" name="Title 1">
            <a:extLst>
              <a:ext uri="{FF2B5EF4-FFF2-40B4-BE49-F238E27FC236}"/>
            </a:extLst>
          </p:cNvPr>
          <p:cNvSpPr>
            <a:spLocks noGrp="1"/>
          </p:cNvSpPr>
          <p:nvPr>
            <p:ph type="title"/>
          </p:nvPr>
        </p:nvSpPr>
        <p:spPr>
          <a:xfrm>
            <a:off x="0" y="0"/>
            <a:ext cx="12192000" cy="1574800"/>
          </a:xfrm>
          <a:solidFill>
            <a:schemeClr val="accent5">
              <a:lumMod val="75000"/>
            </a:schemeClr>
          </a:solidFill>
          <a:effectLst>
            <a:outerShdw blurRad="50800" dist="38100" algn="l" rotWithShape="0">
              <a:prstClr val="black">
                <a:alpha val="40000"/>
              </a:prstClr>
            </a:outerShdw>
          </a:effectLst>
        </p:spPr>
        <p:txBody>
          <a:bodyPr rtlCol="0">
            <a:noAutofit/>
          </a:bodyPr>
          <a:lstStyle/>
          <a:p>
            <a:pPr algn="ctr" eaLnBrk="1" fontAlgn="auto" hangingPunct="1">
              <a:spcAft>
                <a:spcPts val="0"/>
              </a:spcAft>
              <a:defRPr/>
            </a:pPr>
            <a:r>
              <a:rPr lang="en-US" sz="3000" b="1" dirty="0"/>
              <a:t/>
            </a:r>
            <a:br>
              <a:rPr lang="en-US" sz="3000" b="1" dirty="0"/>
            </a:br>
            <a:r>
              <a:rPr lang="el-GR" sz="2400" b="1" dirty="0">
                <a:latin typeface="+mn-lt"/>
                <a:cs typeface="+mn-cs"/>
              </a:rPr>
              <a:t>Η ΕΥΖΩΙΑ ΤΩΝ ΕΡΓΑΖΟΜΕΝΩΝ ΣΤΟ ΔΙΚΤΥΟ ΔΟΜΩΝ ΓΙΑ ΤΗΝ ΠΡΟΛΗΨΗ ΚΑΙ ΚΑΤΑΠΟΛΕΜΗΣΗ ΤΗΣ ΕΜΦΥΛΗΣ ΒΙΑΣ ΚΑΤΑ ΤΗΝ ΠΕΡΙΟΔΟ ΤΟΥ ΠΡΩΤΟΥ ΓΕΝΙΚΕΥΜΕΝΟΥ </a:t>
            </a:r>
            <a:r>
              <a:rPr lang="en-US" sz="2400" b="1" dirty="0">
                <a:latin typeface="+mn-lt"/>
                <a:cs typeface="+mn-cs"/>
              </a:rPr>
              <a:t>COVID</a:t>
            </a:r>
            <a:r>
              <a:rPr lang="el-GR" sz="2400" b="1" dirty="0">
                <a:latin typeface="+mn-lt"/>
                <a:cs typeface="+mn-cs"/>
              </a:rPr>
              <a:t>-19 </a:t>
            </a:r>
            <a:r>
              <a:rPr lang="en-US" sz="2400" b="1" dirty="0">
                <a:latin typeface="+mn-lt"/>
                <a:cs typeface="+mn-cs"/>
              </a:rPr>
              <a:t>LOCKDOWN</a:t>
            </a:r>
            <a:r>
              <a:rPr lang="el-GR" sz="2400" b="1" dirty="0">
                <a:latin typeface="+mn-lt"/>
                <a:cs typeface="+mn-cs"/>
              </a:rPr>
              <a:t> ΚΑΙ Η ΕΠΙΔΡΑΣΗ ΣΤΗΝ ΥΓΕΙΑ ΤΟΥΣ</a:t>
            </a:r>
            <a:r>
              <a:rPr lang="en-US" sz="2400" b="1" dirty="0">
                <a:latin typeface="+mn-lt"/>
                <a:cs typeface="+mn-cs"/>
              </a:rPr>
              <a:t/>
            </a:r>
            <a:br>
              <a:rPr lang="en-US" sz="2400" b="1" dirty="0">
                <a:latin typeface="+mn-lt"/>
                <a:cs typeface="+mn-cs"/>
              </a:rPr>
            </a:br>
            <a:r>
              <a:rPr lang="el-GR" sz="2400" b="1" dirty="0">
                <a:latin typeface="+mn-lt"/>
                <a:cs typeface="+mn-cs"/>
              </a:rPr>
              <a:t>Βασιλική Σαΐνη</a:t>
            </a:r>
            <a:r>
              <a:rPr lang="el-GR" sz="3200" dirty="0">
                <a:solidFill>
                  <a:schemeClr val="accent2">
                    <a:lumMod val="75000"/>
                  </a:schemeClr>
                </a:solidFill>
                <a:latin typeface="+mn-lt"/>
                <a:cs typeface="+mn-cs"/>
              </a:rPr>
              <a:t/>
            </a:r>
            <a:br>
              <a:rPr lang="el-GR" sz="3200" dirty="0">
                <a:solidFill>
                  <a:schemeClr val="accent2">
                    <a:lumMod val="75000"/>
                  </a:schemeClr>
                </a:solidFill>
                <a:latin typeface="+mn-lt"/>
                <a:cs typeface="+mn-cs"/>
              </a:rPr>
            </a:br>
            <a:endParaRPr lang="en-US" sz="2400" b="1" dirty="0"/>
          </a:p>
        </p:txBody>
      </p:sp>
      <p:sp>
        <p:nvSpPr>
          <p:cNvPr id="4" name="TextBox 3">
            <a:extLst>
              <a:ext uri="{FF2B5EF4-FFF2-40B4-BE49-F238E27FC236}"/>
            </a:extLst>
          </p:cNvPr>
          <p:cNvSpPr txBox="1"/>
          <p:nvPr/>
        </p:nvSpPr>
        <p:spPr>
          <a:xfrm>
            <a:off x="0" y="1934287"/>
            <a:ext cx="4469130" cy="2266133"/>
          </a:xfrm>
          <a:custGeom>
            <a:avLst/>
            <a:gdLst>
              <a:gd name="connsiteX0" fmla="*/ 0 w 4469130"/>
              <a:gd name="connsiteY0" fmla="*/ 0 h 1862176"/>
              <a:gd name="connsiteX1" fmla="*/ 593756 w 4469130"/>
              <a:gd name="connsiteY1" fmla="*/ 0 h 1862176"/>
              <a:gd name="connsiteX2" fmla="*/ 1142820 w 4469130"/>
              <a:gd name="connsiteY2" fmla="*/ 0 h 1862176"/>
              <a:gd name="connsiteX3" fmla="*/ 1825959 w 4469130"/>
              <a:gd name="connsiteY3" fmla="*/ 0 h 1862176"/>
              <a:gd name="connsiteX4" fmla="*/ 2464406 w 4469130"/>
              <a:gd name="connsiteY4" fmla="*/ 0 h 1862176"/>
              <a:gd name="connsiteX5" fmla="*/ 3102853 w 4469130"/>
              <a:gd name="connsiteY5" fmla="*/ 0 h 1862176"/>
              <a:gd name="connsiteX6" fmla="*/ 3830683 w 4469130"/>
              <a:gd name="connsiteY6" fmla="*/ 0 h 1862176"/>
              <a:gd name="connsiteX7" fmla="*/ 4469130 w 4469130"/>
              <a:gd name="connsiteY7" fmla="*/ 0 h 1862176"/>
              <a:gd name="connsiteX8" fmla="*/ 4469130 w 4469130"/>
              <a:gd name="connsiteY8" fmla="*/ 564860 h 1862176"/>
              <a:gd name="connsiteX9" fmla="*/ 4469130 w 4469130"/>
              <a:gd name="connsiteY9" fmla="*/ 1204207 h 1862176"/>
              <a:gd name="connsiteX10" fmla="*/ 4469130 w 4469130"/>
              <a:gd name="connsiteY10" fmla="*/ 1862176 h 1862176"/>
              <a:gd name="connsiteX11" fmla="*/ 3785992 w 4469130"/>
              <a:gd name="connsiteY11" fmla="*/ 1862176 h 1862176"/>
              <a:gd name="connsiteX12" fmla="*/ 3102853 w 4469130"/>
              <a:gd name="connsiteY12" fmla="*/ 1862176 h 1862176"/>
              <a:gd name="connsiteX13" fmla="*/ 2375023 w 4469130"/>
              <a:gd name="connsiteY13" fmla="*/ 1862176 h 1862176"/>
              <a:gd name="connsiteX14" fmla="*/ 1781268 w 4469130"/>
              <a:gd name="connsiteY14" fmla="*/ 1862176 h 1862176"/>
              <a:gd name="connsiteX15" fmla="*/ 1053438 w 4469130"/>
              <a:gd name="connsiteY15" fmla="*/ 1862176 h 1862176"/>
              <a:gd name="connsiteX16" fmla="*/ 0 w 4469130"/>
              <a:gd name="connsiteY16" fmla="*/ 1862176 h 1862176"/>
              <a:gd name="connsiteX17" fmla="*/ 0 w 4469130"/>
              <a:gd name="connsiteY17" fmla="*/ 1297316 h 1862176"/>
              <a:gd name="connsiteX18" fmla="*/ 0 w 4469130"/>
              <a:gd name="connsiteY18" fmla="*/ 657969 h 1862176"/>
              <a:gd name="connsiteX19" fmla="*/ 0 w 4469130"/>
              <a:gd name="connsiteY19" fmla="*/ 0 h 186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469130" h="1862176" fill="none" extrusionOk="0">
                <a:moveTo>
                  <a:pt x="0" y="0"/>
                </a:moveTo>
                <a:cubicBezTo>
                  <a:pt x="283543" y="6179"/>
                  <a:pt x="371754" y="19331"/>
                  <a:pt x="593756" y="0"/>
                </a:cubicBezTo>
                <a:cubicBezTo>
                  <a:pt x="815758" y="-19331"/>
                  <a:pt x="960791" y="17461"/>
                  <a:pt x="1142820" y="0"/>
                </a:cubicBezTo>
                <a:cubicBezTo>
                  <a:pt x="1324849" y="-17461"/>
                  <a:pt x="1531978" y="22811"/>
                  <a:pt x="1825959" y="0"/>
                </a:cubicBezTo>
                <a:cubicBezTo>
                  <a:pt x="2119940" y="-22811"/>
                  <a:pt x="2281286" y="-12626"/>
                  <a:pt x="2464406" y="0"/>
                </a:cubicBezTo>
                <a:cubicBezTo>
                  <a:pt x="2647526" y="12626"/>
                  <a:pt x="2800822" y="-16218"/>
                  <a:pt x="3102853" y="0"/>
                </a:cubicBezTo>
                <a:cubicBezTo>
                  <a:pt x="3404884" y="16218"/>
                  <a:pt x="3652916" y="-20116"/>
                  <a:pt x="3830683" y="0"/>
                </a:cubicBezTo>
                <a:cubicBezTo>
                  <a:pt x="4008450" y="20116"/>
                  <a:pt x="4227218" y="22953"/>
                  <a:pt x="4469130" y="0"/>
                </a:cubicBezTo>
                <a:cubicBezTo>
                  <a:pt x="4453380" y="166748"/>
                  <a:pt x="4460349" y="349597"/>
                  <a:pt x="4469130" y="564860"/>
                </a:cubicBezTo>
                <a:cubicBezTo>
                  <a:pt x="4477911" y="780123"/>
                  <a:pt x="4486982" y="1014643"/>
                  <a:pt x="4469130" y="1204207"/>
                </a:cubicBezTo>
                <a:cubicBezTo>
                  <a:pt x="4451278" y="1393771"/>
                  <a:pt x="4441779" y="1684670"/>
                  <a:pt x="4469130" y="1862176"/>
                </a:cubicBezTo>
                <a:cubicBezTo>
                  <a:pt x="4234413" y="1862040"/>
                  <a:pt x="4025501" y="1849247"/>
                  <a:pt x="3785992" y="1862176"/>
                </a:cubicBezTo>
                <a:cubicBezTo>
                  <a:pt x="3546483" y="1875105"/>
                  <a:pt x="3275726" y="1874501"/>
                  <a:pt x="3102853" y="1862176"/>
                </a:cubicBezTo>
                <a:cubicBezTo>
                  <a:pt x="2929980" y="1849851"/>
                  <a:pt x="2573059" y="1851001"/>
                  <a:pt x="2375023" y="1862176"/>
                </a:cubicBezTo>
                <a:cubicBezTo>
                  <a:pt x="2176987" y="1873352"/>
                  <a:pt x="2027446" y="1855547"/>
                  <a:pt x="1781268" y="1862176"/>
                </a:cubicBezTo>
                <a:cubicBezTo>
                  <a:pt x="1535090" y="1868805"/>
                  <a:pt x="1233502" y="1857374"/>
                  <a:pt x="1053438" y="1862176"/>
                </a:cubicBezTo>
                <a:cubicBezTo>
                  <a:pt x="873374" y="1866979"/>
                  <a:pt x="503935" y="1865607"/>
                  <a:pt x="0" y="1862176"/>
                </a:cubicBezTo>
                <a:cubicBezTo>
                  <a:pt x="16240" y="1601535"/>
                  <a:pt x="2987" y="1498870"/>
                  <a:pt x="0" y="1297316"/>
                </a:cubicBezTo>
                <a:cubicBezTo>
                  <a:pt x="-2987" y="1095762"/>
                  <a:pt x="16751" y="877808"/>
                  <a:pt x="0" y="657969"/>
                </a:cubicBezTo>
                <a:cubicBezTo>
                  <a:pt x="-16751" y="438130"/>
                  <a:pt x="-7633" y="291037"/>
                  <a:pt x="0" y="0"/>
                </a:cubicBezTo>
                <a:close/>
              </a:path>
              <a:path w="4469130" h="1862176" stroke="0" extrusionOk="0">
                <a:moveTo>
                  <a:pt x="0" y="0"/>
                </a:moveTo>
                <a:cubicBezTo>
                  <a:pt x="260285" y="-28570"/>
                  <a:pt x="351827" y="-11255"/>
                  <a:pt x="593756" y="0"/>
                </a:cubicBezTo>
                <a:cubicBezTo>
                  <a:pt x="835685" y="11255"/>
                  <a:pt x="987712" y="-6084"/>
                  <a:pt x="1098129" y="0"/>
                </a:cubicBezTo>
                <a:cubicBezTo>
                  <a:pt x="1208546" y="6084"/>
                  <a:pt x="1543944" y="33778"/>
                  <a:pt x="1825959" y="0"/>
                </a:cubicBezTo>
                <a:cubicBezTo>
                  <a:pt x="2107974" y="-33778"/>
                  <a:pt x="2273898" y="-27483"/>
                  <a:pt x="2419715" y="0"/>
                </a:cubicBezTo>
                <a:cubicBezTo>
                  <a:pt x="2565532" y="27483"/>
                  <a:pt x="2887436" y="16775"/>
                  <a:pt x="3013471" y="0"/>
                </a:cubicBezTo>
                <a:cubicBezTo>
                  <a:pt x="3139506" y="-16775"/>
                  <a:pt x="3380972" y="-27787"/>
                  <a:pt x="3741300" y="0"/>
                </a:cubicBezTo>
                <a:cubicBezTo>
                  <a:pt x="4101628" y="27787"/>
                  <a:pt x="4196276" y="-6134"/>
                  <a:pt x="4469130" y="0"/>
                </a:cubicBezTo>
                <a:cubicBezTo>
                  <a:pt x="4464843" y="159743"/>
                  <a:pt x="4499702" y="522800"/>
                  <a:pt x="4469130" y="657969"/>
                </a:cubicBezTo>
                <a:cubicBezTo>
                  <a:pt x="4438558" y="793138"/>
                  <a:pt x="4468676" y="1119957"/>
                  <a:pt x="4469130" y="1241451"/>
                </a:cubicBezTo>
                <a:cubicBezTo>
                  <a:pt x="4469584" y="1362945"/>
                  <a:pt x="4444123" y="1573589"/>
                  <a:pt x="4469130" y="1862176"/>
                </a:cubicBezTo>
                <a:cubicBezTo>
                  <a:pt x="4249362" y="1848622"/>
                  <a:pt x="3965217" y="1836094"/>
                  <a:pt x="3830683" y="1862176"/>
                </a:cubicBezTo>
                <a:cubicBezTo>
                  <a:pt x="3696149" y="1888258"/>
                  <a:pt x="3435648" y="1843529"/>
                  <a:pt x="3236927" y="1862176"/>
                </a:cubicBezTo>
                <a:cubicBezTo>
                  <a:pt x="3038206" y="1880823"/>
                  <a:pt x="2657317" y="1838224"/>
                  <a:pt x="2509097" y="1862176"/>
                </a:cubicBezTo>
                <a:cubicBezTo>
                  <a:pt x="2360877" y="1886129"/>
                  <a:pt x="2049335" y="1830245"/>
                  <a:pt x="1781268" y="1862176"/>
                </a:cubicBezTo>
                <a:cubicBezTo>
                  <a:pt x="1513201" y="1894107"/>
                  <a:pt x="1494463" y="1840285"/>
                  <a:pt x="1232203" y="1862176"/>
                </a:cubicBezTo>
                <a:cubicBezTo>
                  <a:pt x="969943" y="1884067"/>
                  <a:pt x="776259" y="1876753"/>
                  <a:pt x="593756" y="1862176"/>
                </a:cubicBezTo>
                <a:cubicBezTo>
                  <a:pt x="411253" y="1847599"/>
                  <a:pt x="132784" y="1861476"/>
                  <a:pt x="0" y="1862176"/>
                </a:cubicBezTo>
                <a:cubicBezTo>
                  <a:pt x="15476" y="1730734"/>
                  <a:pt x="2677" y="1430314"/>
                  <a:pt x="0" y="1241451"/>
                </a:cubicBezTo>
                <a:cubicBezTo>
                  <a:pt x="-2677" y="1052588"/>
                  <a:pt x="8224" y="781904"/>
                  <a:pt x="0" y="657969"/>
                </a:cubicBezTo>
                <a:cubicBezTo>
                  <a:pt x="-8224" y="534034"/>
                  <a:pt x="15095" y="275742"/>
                  <a:pt x="0" y="0"/>
                </a:cubicBezTo>
                <a:close/>
              </a:path>
            </a:pathLst>
          </a:custGeom>
          <a:solidFill>
            <a:schemeClr val="accent4">
              <a:lumMod val="60000"/>
              <a:lumOff val="40000"/>
            </a:schemeClr>
          </a:solidFill>
          <a:ln cmpd="db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lgDash"/>
            <a:bevel/>
            <a:extLst>
              <a:ext uri="{C807C97D-BFC1-408E-A445-0C87EB9F89A2}"/>
            </a:extLst>
          </a:ln>
        </p:spPr>
        <p:txBody>
          <a:bodyPr>
            <a:spAutoFit/>
          </a:bodyPr>
          <a:lstStyle/>
          <a:p>
            <a:pPr>
              <a:lnSpc>
                <a:spcPct val="107000"/>
              </a:lnSpc>
              <a:spcAft>
                <a:spcPts val="800"/>
              </a:spcAft>
              <a:defRPr/>
            </a:pPr>
            <a:r>
              <a:rPr lang="el-GR" sz="1200">
                <a:latin typeface="Calibri" pitchFamily="34" charset="0"/>
                <a:cs typeface="Calibri" pitchFamily="34" charset="0"/>
              </a:rPr>
              <a:t>Οι εργαζόμενες/οι σε δομές κατά της έμφυλης βίας συγκαταλέγονται στην κατηγορία των εργαζομένων πρώτης γραμμής οι οποίες/οι παρείχαν αδιαλείπτως τις υπηρεσίες τους κατά τη διάρκεια του πρώτου γενικευμένου </a:t>
            </a:r>
            <a:r>
              <a:rPr lang="en-US" sz="1200">
                <a:latin typeface="Calibri" pitchFamily="34" charset="0"/>
                <a:cs typeface="Calibri" pitchFamily="34" charset="0"/>
              </a:rPr>
              <a:t>COVID</a:t>
            </a:r>
            <a:r>
              <a:rPr lang="el-GR" sz="1200">
                <a:latin typeface="Calibri" pitchFamily="34" charset="0"/>
                <a:cs typeface="Calibri" pitchFamily="34" charset="0"/>
              </a:rPr>
              <a:t>-19 </a:t>
            </a:r>
            <a:r>
              <a:rPr lang="en-US" sz="1200">
                <a:latin typeface="Calibri" pitchFamily="34" charset="0"/>
                <a:cs typeface="Calibri" pitchFamily="34" charset="0"/>
              </a:rPr>
              <a:t>lockdown</a:t>
            </a:r>
            <a:r>
              <a:rPr lang="el-GR" sz="1200">
                <a:latin typeface="Calibri" pitchFamily="34" charset="0"/>
                <a:cs typeface="Calibri" pitchFamily="34" charset="0"/>
              </a:rPr>
              <a:t> την άνοιξη του 2019, προκειμένου να ανταποκριθούν στις αυξημένες ανάγκες των γυναικών θυμάτων έμφυλης βίας. Υπό κανονικές συνθήκες οι εργαζόμενες/οι στο</a:t>
            </a:r>
            <a:r>
              <a:rPr lang="en-US" sz="1200">
                <a:latin typeface="Calibri" pitchFamily="34" charset="0"/>
                <a:cs typeface="Calibri" pitchFamily="34" charset="0"/>
              </a:rPr>
              <a:t> </a:t>
            </a:r>
            <a:r>
              <a:rPr lang="el-GR" sz="1200">
                <a:latin typeface="Calibri" pitchFamily="34" charset="0"/>
                <a:cs typeface="Calibri" pitchFamily="34" charset="0"/>
              </a:rPr>
              <a:t>πεδίο της έμφυλης βίας εκτίθενται σε υψηλά στρεσογόνες καταστάσεις οι οποίες επηρεάζουν αρνητικά την ευζωία και την ψυχική τους υγεία. Η έρευνα διεξήχθη στο πλαίσιο του σεμιναρίου </a:t>
            </a:r>
            <a:r>
              <a:rPr lang="el-GR" sz="1200">
                <a:latin typeface="Calibri" pitchFamily="34" charset="0"/>
              </a:rPr>
              <a:t>’</a:t>
            </a:r>
            <a:r>
              <a:rPr lang="el-GR" sz="1200" i="1">
                <a:latin typeface="Calibri" pitchFamily="34" charset="0"/>
              </a:rPr>
              <a:t>Advanced ethnographic methods</a:t>
            </a:r>
            <a:r>
              <a:rPr lang="el-GR" sz="1200">
                <a:latin typeface="Calibri" pitchFamily="34" charset="0"/>
              </a:rPr>
              <a:t>’’ of the Isla Mujeres Ethnographic Field School.</a:t>
            </a:r>
            <a:endParaRPr lang="en-US" sz="1200">
              <a:latin typeface="Calibri" pitchFamily="34" charset="0"/>
              <a:cs typeface="Calibri" pitchFamily="34" charset="0"/>
            </a:endParaRPr>
          </a:p>
        </p:txBody>
      </p:sp>
      <p:sp>
        <p:nvSpPr>
          <p:cNvPr id="5" name="TextBox 4">
            <a:extLst>
              <a:ext uri="{FF2B5EF4-FFF2-40B4-BE49-F238E27FC236}"/>
            </a:extLst>
          </p:cNvPr>
          <p:cNvSpPr txBox="1"/>
          <p:nvPr/>
        </p:nvSpPr>
        <p:spPr>
          <a:xfrm>
            <a:off x="1" y="4491268"/>
            <a:ext cx="4469125" cy="1991186"/>
          </a:xfrm>
          <a:custGeom>
            <a:avLst/>
            <a:gdLst>
              <a:gd name="connsiteX0" fmla="*/ 0 w 4469125"/>
              <a:gd name="connsiteY0" fmla="*/ 0 h 1991186"/>
              <a:gd name="connsiteX1" fmla="*/ 593755 w 4469125"/>
              <a:gd name="connsiteY1" fmla="*/ 0 h 1991186"/>
              <a:gd name="connsiteX2" fmla="*/ 1142819 w 4469125"/>
              <a:gd name="connsiteY2" fmla="*/ 0 h 1991186"/>
              <a:gd name="connsiteX3" fmla="*/ 1825957 w 4469125"/>
              <a:gd name="connsiteY3" fmla="*/ 0 h 1991186"/>
              <a:gd name="connsiteX4" fmla="*/ 2464403 w 4469125"/>
              <a:gd name="connsiteY4" fmla="*/ 0 h 1991186"/>
              <a:gd name="connsiteX5" fmla="*/ 3102850 w 4469125"/>
              <a:gd name="connsiteY5" fmla="*/ 0 h 1991186"/>
              <a:gd name="connsiteX6" fmla="*/ 3830679 w 4469125"/>
              <a:gd name="connsiteY6" fmla="*/ 0 h 1991186"/>
              <a:gd name="connsiteX7" fmla="*/ 4469125 w 4469125"/>
              <a:gd name="connsiteY7" fmla="*/ 0 h 1991186"/>
              <a:gd name="connsiteX8" fmla="*/ 4469125 w 4469125"/>
              <a:gd name="connsiteY8" fmla="*/ 603993 h 1991186"/>
              <a:gd name="connsiteX9" fmla="*/ 4469125 w 4469125"/>
              <a:gd name="connsiteY9" fmla="*/ 1287634 h 1991186"/>
              <a:gd name="connsiteX10" fmla="*/ 4469125 w 4469125"/>
              <a:gd name="connsiteY10" fmla="*/ 1991186 h 1991186"/>
              <a:gd name="connsiteX11" fmla="*/ 3785987 w 4469125"/>
              <a:gd name="connsiteY11" fmla="*/ 1991186 h 1991186"/>
              <a:gd name="connsiteX12" fmla="*/ 3102850 w 4469125"/>
              <a:gd name="connsiteY12" fmla="*/ 1991186 h 1991186"/>
              <a:gd name="connsiteX13" fmla="*/ 2375021 w 4469125"/>
              <a:gd name="connsiteY13" fmla="*/ 1991186 h 1991186"/>
              <a:gd name="connsiteX14" fmla="*/ 1781266 w 4469125"/>
              <a:gd name="connsiteY14" fmla="*/ 1991186 h 1991186"/>
              <a:gd name="connsiteX15" fmla="*/ 1053437 w 4469125"/>
              <a:gd name="connsiteY15" fmla="*/ 1991186 h 1991186"/>
              <a:gd name="connsiteX16" fmla="*/ 0 w 4469125"/>
              <a:gd name="connsiteY16" fmla="*/ 1991186 h 1991186"/>
              <a:gd name="connsiteX17" fmla="*/ 0 w 4469125"/>
              <a:gd name="connsiteY17" fmla="*/ 1387193 h 1991186"/>
              <a:gd name="connsiteX18" fmla="*/ 0 w 4469125"/>
              <a:gd name="connsiteY18" fmla="*/ 703552 h 1991186"/>
              <a:gd name="connsiteX19" fmla="*/ 0 w 4469125"/>
              <a:gd name="connsiteY19" fmla="*/ 0 h 199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469125" h="1991186" fill="none" extrusionOk="0">
                <a:moveTo>
                  <a:pt x="0" y="0"/>
                </a:moveTo>
                <a:cubicBezTo>
                  <a:pt x="290283" y="6576"/>
                  <a:pt x="372452" y="19757"/>
                  <a:pt x="593755" y="0"/>
                </a:cubicBezTo>
                <a:cubicBezTo>
                  <a:pt x="815058" y="-19757"/>
                  <a:pt x="960790" y="17461"/>
                  <a:pt x="1142819" y="0"/>
                </a:cubicBezTo>
                <a:cubicBezTo>
                  <a:pt x="1324848" y="-17461"/>
                  <a:pt x="1533537" y="26789"/>
                  <a:pt x="1825957" y="0"/>
                </a:cubicBezTo>
                <a:cubicBezTo>
                  <a:pt x="2118377" y="-26789"/>
                  <a:pt x="2286776" y="-9182"/>
                  <a:pt x="2464403" y="0"/>
                </a:cubicBezTo>
                <a:cubicBezTo>
                  <a:pt x="2642030" y="9182"/>
                  <a:pt x="2800819" y="-16218"/>
                  <a:pt x="3102850" y="0"/>
                </a:cubicBezTo>
                <a:cubicBezTo>
                  <a:pt x="3404881" y="16218"/>
                  <a:pt x="3655193" y="-15909"/>
                  <a:pt x="3830679" y="0"/>
                </a:cubicBezTo>
                <a:cubicBezTo>
                  <a:pt x="4006165" y="15909"/>
                  <a:pt x="4227897" y="24457"/>
                  <a:pt x="4469125" y="0"/>
                </a:cubicBezTo>
                <a:cubicBezTo>
                  <a:pt x="4462209" y="254679"/>
                  <a:pt x="4481029" y="428192"/>
                  <a:pt x="4469125" y="603993"/>
                </a:cubicBezTo>
                <a:cubicBezTo>
                  <a:pt x="4457221" y="779794"/>
                  <a:pt x="4496137" y="1129997"/>
                  <a:pt x="4469125" y="1287634"/>
                </a:cubicBezTo>
                <a:cubicBezTo>
                  <a:pt x="4442113" y="1445271"/>
                  <a:pt x="4458291" y="1744555"/>
                  <a:pt x="4469125" y="1991186"/>
                </a:cubicBezTo>
                <a:cubicBezTo>
                  <a:pt x="4234408" y="1991050"/>
                  <a:pt x="4025496" y="1978257"/>
                  <a:pt x="3785987" y="1991186"/>
                </a:cubicBezTo>
                <a:cubicBezTo>
                  <a:pt x="3546478" y="2004115"/>
                  <a:pt x="3265010" y="1993408"/>
                  <a:pt x="3102850" y="1991186"/>
                </a:cubicBezTo>
                <a:cubicBezTo>
                  <a:pt x="2940690" y="1988964"/>
                  <a:pt x="2570114" y="1974529"/>
                  <a:pt x="2375021" y="1991186"/>
                </a:cubicBezTo>
                <a:cubicBezTo>
                  <a:pt x="2179928" y="2007843"/>
                  <a:pt x="2027444" y="1984557"/>
                  <a:pt x="1781266" y="1991186"/>
                </a:cubicBezTo>
                <a:cubicBezTo>
                  <a:pt x="1535088" y="1997815"/>
                  <a:pt x="1232861" y="1983472"/>
                  <a:pt x="1053437" y="1991186"/>
                </a:cubicBezTo>
                <a:cubicBezTo>
                  <a:pt x="874013" y="1998900"/>
                  <a:pt x="501236" y="1993403"/>
                  <a:pt x="0" y="1991186"/>
                </a:cubicBezTo>
                <a:cubicBezTo>
                  <a:pt x="-12661" y="1835286"/>
                  <a:pt x="-7190" y="1626194"/>
                  <a:pt x="0" y="1387193"/>
                </a:cubicBezTo>
                <a:cubicBezTo>
                  <a:pt x="7190" y="1148192"/>
                  <a:pt x="-26964" y="889329"/>
                  <a:pt x="0" y="703552"/>
                </a:cubicBezTo>
                <a:cubicBezTo>
                  <a:pt x="26964" y="517775"/>
                  <a:pt x="27699" y="261494"/>
                  <a:pt x="0" y="0"/>
                </a:cubicBezTo>
                <a:close/>
              </a:path>
              <a:path w="4469125" h="1991186" stroke="0" extrusionOk="0">
                <a:moveTo>
                  <a:pt x="0" y="0"/>
                </a:moveTo>
                <a:cubicBezTo>
                  <a:pt x="262386" y="-26079"/>
                  <a:pt x="354552" y="-6763"/>
                  <a:pt x="593755" y="0"/>
                </a:cubicBezTo>
                <a:cubicBezTo>
                  <a:pt x="832958" y="6763"/>
                  <a:pt x="987711" y="-6084"/>
                  <a:pt x="1098128" y="0"/>
                </a:cubicBezTo>
                <a:cubicBezTo>
                  <a:pt x="1208545" y="6084"/>
                  <a:pt x="1546046" y="-34341"/>
                  <a:pt x="1825957" y="0"/>
                </a:cubicBezTo>
                <a:cubicBezTo>
                  <a:pt x="2105868" y="34341"/>
                  <a:pt x="2276313" y="-27465"/>
                  <a:pt x="2419712" y="0"/>
                </a:cubicBezTo>
                <a:cubicBezTo>
                  <a:pt x="2563111" y="27465"/>
                  <a:pt x="2889152" y="21238"/>
                  <a:pt x="3013467" y="0"/>
                </a:cubicBezTo>
                <a:cubicBezTo>
                  <a:pt x="3137782" y="-21238"/>
                  <a:pt x="3380968" y="-27787"/>
                  <a:pt x="3741296" y="0"/>
                </a:cubicBezTo>
                <a:cubicBezTo>
                  <a:pt x="4101624" y="27787"/>
                  <a:pt x="4198455" y="-4499"/>
                  <a:pt x="4469125" y="0"/>
                </a:cubicBezTo>
                <a:cubicBezTo>
                  <a:pt x="4443972" y="313975"/>
                  <a:pt x="4460287" y="352124"/>
                  <a:pt x="4469125" y="703552"/>
                </a:cubicBezTo>
                <a:cubicBezTo>
                  <a:pt x="4477963" y="1054980"/>
                  <a:pt x="4495139" y="1033986"/>
                  <a:pt x="4469125" y="1327457"/>
                </a:cubicBezTo>
                <a:cubicBezTo>
                  <a:pt x="4443111" y="1620928"/>
                  <a:pt x="4500247" y="1764908"/>
                  <a:pt x="4469125" y="1991186"/>
                </a:cubicBezTo>
                <a:cubicBezTo>
                  <a:pt x="4244723" y="1975593"/>
                  <a:pt x="3964330" y="1962571"/>
                  <a:pt x="3830679" y="1991186"/>
                </a:cubicBezTo>
                <a:cubicBezTo>
                  <a:pt x="3697028" y="2019801"/>
                  <a:pt x="3435644" y="1972539"/>
                  <a:pt x="3236923" y="1991186"/>
                </a:cubicBezTo>
                <a:cubicBezTo>
                  <a:pt x="3038202" y="2009833"/>
                  <a:pt x="2655147" y="1965559"/>
                  <a:pt x="2509094" y="1991186"/>
                </a:cubicBezTo>
                <a:cubicBezTo>
                  <a:pt x="2363041" y="2016813"/>
                  <a:pt x="2043733" y="1958458"/>
                  <a:pt x="1781266" y="1991186"/>
                </a:cubicBezTo>
                <a:cubicBezTo>
                  <a:pt x="1518799" y="2023914"/>
                  <a:pt x="1491094" y="1968567"/>
                  <a:pt x="1232202" y="1991186"/>
                </a:cubicBezTo>
                <a:cubicBezTo>
                  <a:pt x="973310" y="2013805"/>
                  <a:pt x="776258" y="2005763"/>
                  <a:pt x="593755" y="1991186"/>
                </a:cubicBezTo>
                <a:cubicBezTo>
                  <a:pt x="411252" y="1976609"/>
                  <a:pt x="130800" y="1988189"/>
                  <a:pt x="0" y="1991186"/>
                </a:cubicBezTo>
                <a:cubicBezTo>
                  <a:pt x="-19076" y="1841762"/>
                  <a:pt x="132" y="1464454"/>
                  <a:pt x="0" y="1327457"/>
                </a:cubicBezTo>
                <a:cubicBezTo>
                  <a:pt x="-132" y="1190460"/>
                  <a:pt x="7749" y="938184"/>
                  <a:pt x="0" y="703552"/>
                </a:cubicBezTo>
                <a:cubicBezTo>
                  <a:pt x="-7749" y="468920"/>
                  <a:pt x="-24082" y="209040"/>
                  <a:pt x="0" y="0"/>
                </a:cubicBezTo>
                <a:close/>
              </a:path>
            </a:pathLst>
          </a:custGeom>
          <a:solidFill>
            <a:schemeClr val="accent4">
              <a:lumMod val="60000"/>
              <a:lumOff val="4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extLst>
              <a:ext uri="{C807C97D-BFC1-408E-A445-0C87EB9F89A2}"/>
            </a:extLst>
          </a:ln>
        </p:spPr>
        <p:txBody>
          <a:bodyPr>
            <a:spAutoFit/>
          </a:bodyPr>
          <a:lstStyle/>
          <a:p>
            <a:pPr algn="just" fontAlgn="auto">
              <a:lnSpc>
                <a:spcPct val="115000"/>
              </a:lnSpc>
              <a:spcBef>
                <a:spcPts val="0"/>
              </a:spcBef>
              <a:spcAft>
                <a:spcPts val="1000"/>
              </a:spcAft>
              <a:defRPr/>
            </a:pPr>
            <a:r>
              <a:rPr lang="el-GR" sz="1200" dirty="0">
                <a:latin typeface="+mn-lt"/>
                <a:ea typeface="Calibri" panose="020F0502020204030204" pitchFamily="34" charset="0"/>
                <a:cs typeface="Times New Roman" panose="02020603050405020304" pitchFamily="18" charset="0"/>
              </a:rPr>
              <a:t>Ο σκοπός της πιλοτικής αυτής έρευνας ήταν να εξετάσει την ευζωία των εργαζομένων στο Δίκτυο Δομών για την πρόληψη και καταπολέμηση της έμφυλης βίας κα των πολλαπλών διακρίσεων της Γενικής Γραμματείας Δημογραφικής και Οικογενειακής  Πολιτικής και Ισότητας των Φύλων κατά τη διάρκεια της «</a:t>
            </a:r>
            <a:r>
              <a:rPr lang="el-GR" sz="1200" i="1" dirty="0">
                <a:latin typeface="+mn-lt"/>
                <a:ea typeface="Calibri" panose="020F0502020204030204" pitchFamily="34" charset="0"/>
                <a:cs typeface="Times New Roman" panose="02020603050405020304" pitchFamily="18" charset="0"/>
              </a:rPr>
              <a:t>μη-κανονικότητας»</a:t>
            </a:r>
            <a:r>
              <a:rPr lang="el-GR" sz="1200" dirty="0">
                <a:latin typeface="+mn-lt"/>
                <a:ea typeface="Calibri" panose="020F0502020204030204" pitchFamily="34" charset="0"/>
                <a:cs typeface="Times New Roman" panose="02020603050405020304" pitchFamily="18" charset="0"/>
              </a:rPr>
              <a:t> του πρώτου γενικευμένου </a:t>
            </a:r>
            <a:r>
              <a:rPr lang="en-US" sz="1200" dirty="0">
                <a:latin typeface="+mn-lt"/>
                <a:ea typeface="Calibri" panose="020F0502020204030204" pitchFamily="34" charset="0"/>
                <a:cs typeface="Times New Roman" panose="02020603050405020304" pitchFamily="18" charset="0"/>
              </a:rPr>
              <a:t>COVID</a:t>
            </a:r>
            <a:r>
              <a:rPr lang="el-GR" sz="1200" dirty="0">
                <a:latin typeface="+mn-lt"/>
                <a:ea typeface="Calibri" panose="020F0502020204030204" pitchFamily="34" charset="0"/>
                <a:cs typeface="Times New Roman" panose="02020603050405020304" pitchFamily="18" charset="0"/>
              </a:rPr>
              <a:t>-19 </a:t>
            </a:r>
            <a:r>
              <a:rPr lang="en-US" sz="1200" dirty="0">
                <a:latin typeface="+mn-lt"/>
                <a:ea typeface="Calibri" panose="020F0502020204030204" pitchFamily="34" charset="0"/>
                <a:cs typeface="Times New Roman" panose="02020603050405020304" pitchFamily="18" charset="0"/>
              </a:rPr>
              <a:t>lockdown</a:t>
            </a:r>
            <a:r>
              <a:rPr lang="el-GR" sz="1200" dirty="0">
                <a:latin typeface="+mn-lt"/>
                <a:ea typeface="Calibri" panose="020F0502020204030204" pitchFamily="34" charset="0"/>
                <a:cs typeface="Times New Roman" panose="02020603050405020304" pitchFamily="18" charset="0"/>
              </a:rPr>
              <a:t>. Οι επιμέρους στόχοι εστίασαν στις πιθανές στρατηγικές που υιοθετήθηκαν σε ατομικό και οργανωσιακό επίπεδο προκειμένου να θωρακιστεί η ψυχική τους υγεία. </a:t>
            </a:r>
            <a:endParaRPr lang="en-US" sz="1200" dirty="0">
              <a:latin typeface="+mn-lt"/>
              <a:ea typeface="Calibri" panose="020F0502020204030204" pitchFamily="34" charset="0"/>
              <a:cs typeface="Times New Roman" panose="02020603050405020304" pitchFamily="18" charset="0"/>
            </a:endParaRPr>
          </a:p>
        </p:txBody>
      </p:sp>
      <p:sp>
        <p:nvSpPr>
          <p:cNvPr id="2058" name="TextBox 7"/>
          <p:cNvSpPr txBox="1">
            <a:spLocks noChangeArrowheads="1"/>
          </p:cNvSpPr>
          <p:nvPr/>
        </p:nvSpPr>
        <p:spPr bwMode="auto">
          <a:xfrm>
            <a:off x="5973763" y="1628775"/>
            <a:ext cx="1651000" cy="374650"/>
          </a:xfrm>
          <a:prstGeom prst="rect">
            <a:avLst/>
          </a:prstGeom>
          <a:noFill/>
          <a:ln w="9525">
            <a:noFill/>
            <a:miter lim="800000"/>
            <a:headEnd/>
            <a:tailEnd/>
          </a:ln>
        </p:spPr>
        <p:txBody>
          <a:bodyPr>
            <a:spAutoFit/>
          </a:bodyPr>
          <a:lstStyle/>
          <a:p>
            <a:pPr>
              <a:lnSpc>
                <a:spcPct val="107000"/>
              </a:lnSpc>
              <a:spcAft>
                <a:spcPts val="800"/>
              </a:spcAft>
            </a:pPr>
            <a:r>
              <a:rPr lang="el-GR" b="1">
                <a:latin typeface="Calibri" pitchFamily="34" charset="0"/>
                <a:ea typeface="Calibri" pitchFamily="34" charset="0"/>
                <a:cs typeface="Times New Roman" pitchFamily="18" charset="0"/>
              </a:rPr>
              <a:t>Μεθοδολογία</a:t>
            </a:r>
            <a:endParaRPr lang="en-US">
              <a:latin typeface="Calibri" pitchFamily="34" charset="0"/>
              <a:ea typeface="Calibri" pitchFamily="34" charset="0"/>
              <a:cs typeface="Times New Roman" pitchFamily="18" charset="0"/>
            </a:endParaRPr>
          </a:p>
        </p:txBody>
      </p:sp>
      <p:sp>
        <p:nvSpPr>
          <p:cNvPr id="10" name="TextBox 9">
            <a:extLst>
              <a:ext uri="{FF2B5EF4-FFF2-40B4-BE49-F238E27FC236}"/>
            </a:extLst>
          </p:cNvPr>
          <p:cNvSpPr txBox="1"/>
          <p:nvPr/>
        </p:nvSpPr>
        <p:spPr>
          <a:xfrm>
            <a:off x="6067426" y="1967031"/>
            <a:ext cx="6124574" cy="581441"/>
          </a:xfrm>
          <a:custGeom>
            <a:avLst/>
            <a:gdLst>
              <a:gd name="connsiteX0" fmla="*/ 0 w 6124574"/>
              <a:gd name="connsiteY0" fmla="*/ 0 h 581441"/>
              <a:gd name="connsiteX1" fmla="*/ 558017 w 6124574"/>
              <a:gd name="connsiteY1" fmla="*/ 0 h 581441"/>
              <a:gd name="connsiteX2" fmla="*/ 1177279 w 6124574"/>
              <a:gd name="connsiteY2" fmla="*/ 0 h 581441"/>
              <a:gd name="connsiteX3" fmla="*/ 1735296 w 6124574"/>
              <a:gd name="connsiteY3" fmla="*/ 0 h 581441"/>
              <a:gd name="connsiteX4" fmla="*/ 2477050 w 6124574"/>
              <a:gd name="connsiteY4" fmla="*/ 0 h 581441"/>
              <a:gd name="connsiteX5" fmla="*/ 3157558 w 6124574"/>
              <a:gd name="connsiteY5" fmla="*/ 0 h 581441"/>
              <a:gd name="connsiteX6" fmla="*/ 3838066 w 6124574"/>
              <a:gd name="connsiteY6" fmla="*/ 0 h 581441"/>
              <a:gd name="connsiteX7" fmla="*/ 4641066 w 6124574"/>
              <a:gd name="connsiteY7" fmla="*/ 0 h 581441"/>
              <a:gd name="connsiteX8" fmla="*/ 5382820 w 6124574"/>
              <a:gd name="connsiteY8" fmla="*/ 0 h 581441"/>
              <a:gd name="connsiteX9" fmla="*/ 6124574 w 6124574"/>
              <a:gd name="connsiteY9" fmla="*/ 0 h 581441"/>
              <a:gd name="connsiteX10" fmla="*/ 6124574 w 6124574"/>
              <a:gd name="connsiteY10" fmla="*/ 581441 h 581441"/>
              <a:gd name="connsiteX11" fmla="*/ 5627803 w 6124574"/>
              <a:gd name="connsiteY11" fmla="*/ 581441 h 581441"/>
              <a:gd name="connsiteX12" fmla="*/ 5069786 w 6124574"/>
              <a:gd name="connsiteY12" fmla="*/ 581441 h 581441"/>
              <a:gd name="connsiteX13" fmla="*/ 4328032 w 6124574"/>
              <a:gd name="connsiteY13" fmla="*/ 581441 h 581441"/>
              <a:gd name="connsiteX14" fmla="*/ 3525033 w 6124574"/>
              <a:gd name="connsiteY14" fmla="*/ 581441 h 581441"/>
              <a:gd name="connsiteX15" fmla="*/ 2905770 w 6124574"/>
              <a:gd name="connsiteY15" fmla="*/ 581441 h 581441"/>
              <a:gd name="connsiteX16" fmla="*/ 2102770 w 6124574"/>
              <a:gd name="connsiteY16" fmla="*/ 581441 h 581441"/>
              <a:gd name="connsiteX17" fmla="*/ 1544754 w 6124574"/>
              <a:gd name="connsiteY17" fmla="*/ 581441 h 581441"/>
              <a:gd name="connsiteX18" fmla="*/ 1047983 w 6124574"/>
              <a:gd name="connsiteY18" fmla="*/ 581441 h 581441"/>
              <a:gd name="connsiteX19" fmla="*/ 0 w 6124574"/>
              <a:gd name="connsiteY19" fmla="*/ 581441 h 581441"/>
              <a:gd name="connsiteX20" fmla="*/ 0 w 6124574"/>
              <a:gd name="connsiteY20" fmla="*/ 0 h 581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24574" h="581441" fill="none" extrusionOk="0">
                <a:moveTo>
                  <a:pt x="0" y="0"/>
                </a:moveTo>
                <a:cubicBezTo>
                  <a:pt x="164088" y="-19294"/>
                  <a:pt x="427275" y="25527"/>
                  <a:pt x="558017" y="0"/>
                </a:cubicBezTo>
                <a:cubicBezTo>
                  <a:pt x="688759" y="-25527"/>
                  <a:pt x="971627" y="2338"/>
                  <a:pt x="1177279" y="0"/>
                </a:cubicBezTo>
                <a:cubicBezTo>
                  <a:pt x="1382931" y="-2338"/>
                  <a:pt x="1509129" y="5965"/>
                  <a:pt x="1735296" y="0"/>
                </a:cubicBezTo>
                <a:cubicBezTo>
                  <a:pt x="1961463" y="-5965"/>
                  <a:pt x="2137872" y="-11446"/>
                  <a:pt x="2477050" y="0"/>
                </a:cubicBezTo>
                <a:cubicBezTo>
                  <a:pt x="2816228" y="11446"/>
                  <a:pt x="3013983" y="7340"/>
                  <a:pt x="3157558" y="0"/>
                </a:cubicBezTo>
                <a:cubicBezTo>
                  <a:pt x="3301133" y="-7340"/>
                  <a:pt x="3593094" y="-4518"/>
                  <a:pt x="3838066" y="0"/>
                </a:cubicBezTo>
                <a:cubicBezTo>
                  <a:pt x="4083038" y="4518"/>
                  <a:pt x="4273623" y="-20113"/>
                  <a:pt x="4641066" y="0"/>
                </a:cubicBezTo>
                <a:cubicBezTo>
                  <a:pt x="5008509" y="20113"/>
                  <a:pt x="5030373" y="-11991"/>
                  <a:pt x="5382820" y="0"/>
                </a:cubicBezTo>
                <a:cubicBezTo>
                  <a:pt x="5735267" y="11991"/>
                  <a:pt x="5780164" y="-33934"/>
                  <a:pt x="6124574" y="0"/>
                </a:cubicBezTo>
                <a:cubicBezTo>
                  <a:pt x="6123675" y="125076"/>
                  <a:pt x="6107900" y="296367"/>
                  <a:pt x="6124574" y="581441"/>
                </a:cubicBezTo>
                <a:cubicBezTo>
                  <a:pt x="5893387" y="587493"/>
                  <a:pt x="5817722" y="564257"/>
                  <a:pt x="5627803" y="581441"/>
                </a:cubicBezTo>
                <a:cubicBezTo>
                  <a:pt x="5437884" y="598625"/>
                  <a:pt x="5292658" y="601055"/>
                  <a:pt x="5069786" y="581441"/>
                </a:cubicBezTo>
                <a:cubicBezTo>
                  <a:pt x="4846914" y="561827"/>
                  <a:pt x="4480411" y="564588"/>
                  <a:pt x="4328032" y="581441"/>
                </a:cubicBezTo>
                <a:cubicBezTo>
                  <a:pt x="4175653" y="598294"/>
                  <a:pt x="3791076" y="586594"/>
                  <a:pt x="3525033" y="581441"/>
                </a:cubicBezTo>
                <a:cubicBezTo>
                  <a:pt x="3258990" y="576288"/>
                  <a:pt x="3099152" y="562737"/>
                  <a:pt x="2905770" y="581441"/>
                </a:cubicBezTo>
                <a:cubicBezTo>
                  <a:pt x="2712388" y="600145"/>
                  <a:pt x="2459852" y="612835"/>
                  <a:pt x="2102770" y="581441"/>
                </a:cubicBezTo>
                <a:cubicBezTo>
                  <a:pt x="1745688" y="550047"/>
                  <a:pt x="1788650" y="553697"/>
                  <a:pt x="1544754" y="581441"/>
                </a:cubicBezTo>
                <a:cubicBezTo>
                  <a:pt x="1300858" y="609185"/>
                  <a:pt x="1238441" y="606155"/>
                  <a:pt x="1047983" y="581441"/>
                </a:cubicBezTo>
                <a:cubicBezTo>
                  <a:pt x="857525" y="556727"/>
                  <a:pt x="471385" y="582341"/>
                  <a:pt x="0" y="581441"/>
                </a:cubicBezTo>
                <a:cubicBezTo>
                  <a:pt x="-9385" y="319683"/>
                  <a:pt x="18005" y="129840"/>
                  <a:pt x="0" y="0"/>
                </a:cubicBezTo>
                <a:close/>
              </a:path>
              <a:path w="6124574" h="581441" stroke="0" extrusionOk="0">
                <a:moveTo>
                  <a:pt x="0" y="0"/>
                </a:moveTo>
                <a:cubicBezTo>
                  <a:pt x="176704" y="-21358"/>
                  <a:pt x="329547" y="-9259"/>
                  <a:pt x="619262" y="0"/>
                </a:cubicBezTo>
                <a:cubicBezTo>
                  <a:pt x="908977" y="9259"/>
                  <a:pt x="964483" y="-20462"/>
                  <a:pt x="1116033" y="0"/>
                </a:cubicBezTo>
                <a:cubicBezTo>
                  <a:pt x="1267583" y="20462"/>
                  <a:pt x="1547979" y="-3129"/>
                  <a:pt x="1919033" y="0"/>
                </a:cubicBezTo>
                <a:cubicBezTo>
                  <a:pt x="2290087" y="3129"/>
                  <a:pt x="2390378" y="7526"/>
                  <a:pt x="2538296" y="0"/>
                </a:cubicBezTo>
                <a:cubicBezTo>
                  <a:pt x="2686214" y="-7526"/>
                  <a:pt x="2994986" y="-7625"/>
                  <a:pt x="3157558" y="0"/>
                </a:cubicBezTo>
                <a:cubicBezTo>
                  <a:pt x="3320130" y="7625"/>
                  <a:pt x="3696703" y="17941"/>
                  <a:pt x="3960558" y="0"/>
                </a:cubicBezTo>
                <a:cubicBezTo>
                  <a:pt x="4224413" y="-17941"/>
                  <a:pt x="4295820" y="25889"/>
                  <a:pt x="4518575" y="0"/>
                </a:cubicBezTo>
                <a:cubicBezTo>
                  <a:pt x="4741330" y="-25889"/>
                  <a:pt x="5098908" y="-21073"/>
                  <a:pt x="5321574" y="0"/>
                </a:cubicBezTo>
                <a:cubicBezTo>
                  <a:pt x="5544240" y="21073"/>
                  <a:pt x="5949159" y="-37837"/>
                  <a:pt x="6124574" y="0"/>
                </a:cubicBezTo>
                <a:cubicBezTo>
                  <a:pt x="6130177" y="178067"/>
                  <a:pt x="6127028" y="345815"/>
                  <a:pt x="6124574" y="581441"/>
                </a:cubicBezTo>
                <a:cubicBezTo>
                  <a:pt x="5870014" y="571536"/>
                  <a:pt x="5770903" y="615298"/>
                  <a:pt x="5444066" y="581441"/>
                </a:cubicBezTo>
                <a:cubicBezTo>
                  <a:pt x="5117229" y="547584"/>
                  <a:pt x="5078977" y="555712"/>
                  <a:pt x="4824803" y="581441"/>
                </a:cubicBezTo>
                <a:cubicBezTo>
                  <a:pt x="4570629" y="607170"/>
                  <a:pt x="4242441" y="564210"/>
                  <a:pt x="4021804" y="581441"/>
                </a:cubicBezTo>
                <a:cubicBezTo>
                  <a:pt x="3801167" y="598672"/>
                  <a:pt x="3545321" y="603470"/>
                  <a:pt x="3218804" y="581441"/>
                </a:cubicBezTo>
                <a:cubicBezTo>
                  <a:pt x="2892287" y="559412"/>
                  <a:pt x="2772879" y="604951"/>
                  <a:pt x="2660787" y="581441"/>
                </a:cubicBezTo>
                <a:cubicBezTo>
                  <a:pt x="2548695" y="557931"/>
                  <a:pt x="2296276" y="584303"/>
                  <a:pt x="1980279" y="581441"/>
                </a:cubicBezTo>
                <a:cubicBezTo>
                  <a:pt x="1664282" y="578579"/>
                  <a:pt x="1576788" y="548871"/>
                  <a:pt x="1177279" y="581441"/>
                </a:cubicBezTo>
                <a:cubicBezTo>
                  <a:pt x="777770" y="614011"/>
                  <a:pt x="295977" y="615552"/>
                  <a:pt x="0" y="581441"/>
                </a:cubicBezTo>
                <a:cubicBezTo>
                  <a:pt x="-12880" y="377478"/>
                  <a:pt x="26102" y="130514"/>
                  <a:pt x="0" y="0"/>
                </a:cubicBezTo>
                <a:close/>
              </a:path>
            </a:pathLst>
          </a:custGeom>
          <a:solidFill>
            <a:schemeClr val="accent4">
              <a:lumMod val="60000"/>
              <a:lumOff val="4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extLst>
              <a:ext uri="{C807C97D-BFC1-408E-A445-0C87EB9F89A2}"/>
            </a:extLst>
          </a:ln>
        </p:spPr>
        <p:txBody>
          <a:bodyPr>
            <a:spAutoFit/>
          </a:bodyPr>
          <a:lstStyle/>
          <a:p>
            <a:pPr fontAlgn="auto">
              <a:lnSpc>
                <a:spcPct val="107000"/>
              </a:lnSpc>
              <a:spcBef>
                <a:spcPts val="0"/>
              </a:spcBef>
              <a:spcAft>
                <a:spcPts val="800"/>
              </a:spcAft>
              <a:defRPr/>
            </a:pPr>
            <a:r>
              <a:rPr lang="el-GR" sz="1200" b="1" dirty="0">
                <a:latin typeface="Calibri" panose="020F0502020204030204" pitchFamily="34" charset="0"/>
                <a:ea typeface="Calibri" panose="020F0502020204030204" pitchFamily="34" charset="0"/>
                <a:cs typeface="Times New Roman" panose="02020603050405020304" pitchFamily="18" charset="0"/>
              </a:rPr>
              <a:t>Προσέγγιση</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fontAlgn="auto">
              <a:lnSpc>
                <a:spcPct val="107000"/>
              </a:lnSpc>
              <a:spcBef>
                <a:spcPts val="0"/>
              </a:spcBef>
              <a:spcAft>
                <a:spcPts val="800"/>
              </a:spcAft>
              <a:defRPr/>
            </a:pPr>
            <a:r>
              <a:rPr lang="el-GR" sz="1200" dirty="0">
                <a:latin typeface="Calibri" panose="020F0502020204030204" pitchFamily="34" charset="0"/>
                <a:ea typeface="Calibri" panose="020F0502020204030204" pitchFamily="34" charset="0"/>
                <a:cs typeface="Times New Roman" panose="02020603050405020304" pitchFamily="18" charset="0"/>
              </a:rPr>
              <a:t>Η προσέγγιση που χρησιμοποιήθηκε ήταν η αυτοεθνογραφία.</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extLst>
          </p:cNvPr>
          <p:cNvSpPr txBox="1"/>
          <p:nvPr/>
        </p:nvSpPr>
        <p:spPr>
          <a:xfrm>
            <a:off x="6067426" y="2770851"/>
            <a:ext cx="6124574" cy="2256965"/>
          </a:xfrm>
          <a:custGeom>
            <a:avLst/>
            <a:gdLst>
              <a:gd name="connsiteX0" fmla="*/ 0 w 6124574"/>
              <a:gd name="connsiteY0" fmla="*/ 0 h 2444452"/>
              <a:gd name="connsiteX1" fmla="*/ 680508 w 6124574"/>
              <a:gd name="connsiteY1" fmla="*/ 0 h 2444452"/>
              <a:gd name="connsiteX2" fmla="*/ 1361016 w 6124574"/>
              <a:gd name="connsiteY2" fmla="*/ 0 h 2444452"/>
              <a:gd name="connsiteX3" fmla="*/ 2164016 w 6124574"/>
              <a:gd name="connsiteY3" fmla="*/ 0 h 2444452"/>
              <a:gd name="connsiteX4" fmla="*/ 2844524 w 6124574"/>
              <a:gd name="connsiteY4" fmla="*/ 0 h 2444452"/>
              <a:gd name="connsiteX5" fmla="*/ 3525033 w 6124574"/>
              <a:gd name="connsiteY5" fmla="*/ 0 h 2444452"/>
              <a:gd name="connsiteX6" fmla="*/ 4266787 w 6124574"/>
              <a:gd name="connsiteY6" fmla="*/ 0 h 2444452"/>
              <a:gd name="connsiteX7" fmla="*/ 4763558 w 6124574"/>
              <a:gd name="connsiteY7" fmla="*/ 0 h 2444452"/>
              <a:gd name="connsiteX8" fmla="*/ 5260329 w 6124574"/>
              <a:gd name="connsiteY8" fmla="*/ 0 h 2444452"/>
              <a:gd name="connsiteX9" fmla="*/ 6124574 w 6124574"/>
              <a:gd name="connsiteY9" fmla="*/ 0 h 2444452"/>
              <a:gd name="connsiteX10" fmla="*/ 6124574 w 6124574"/>
              <a:gd name="connsiteY10" fmla="*/ 660002 h 2444452"/>
              <a:gd name="connsiteX11" fmla="*/ 6124574 w 6124574"/>
              <a:gd name="connsiteY11" fmla="*/ 1271115 h 2444452"/>
              <a:gd name="connsiteX12" fmla="*/ 6124574 w 6124574"/>
              <a:gd name="connsiteY12" fmla="*/ 1882228 h 2444452"/>
              <a:gd name="connsiteX13" fmla="*/ 6124574 w 6124574"/>
              <a:gd name="connsiteY13" fmla="*/ 2444452 h 2444452"/>
              <a:gd name="connsiteX14" fmla="*/ 5321574 w 6124574"/>
              <a:gd name="connsiteY14" fmla="*/ 2444452 h 2444452"/>
              <a:gd name="connsiteX15" fmla="*/ 4702312 w 6124574"/>
              <a:gd name="connsiteY15" fmla="*/ 2444452 h 2444452"/>
              <a:gd name="connsiteX16" fmla="*/ 3899312 w 6124574"/>
              <a:gd name="connsiteY16" fmla="*/ 2444452 h 2444452"/>
              <a:gd name="connsiteX17" fmla="*/ 3402541 w 6124574"/>
              <a:gd name="connsiteY17" fmla="*/ 2444452 h 2444452"/>
              <a:gd name="connsiteX18" fmla="*/ 2660787 w 6124574"/>
              <a:gd name="connsiteY18" fmla="*/ 2444452 h 2444452"/>
              <a:gd name="connsiteX19" fmla="*/ 1919033 w 6124574"/>
              <a:gd name="connsiteY19" fmla="*/ 2444452 h 2444452"/>
              <a:gd name="connsiteX20" fmla="*/ 1299771 w 6124574"/>
              <a:gd name="connsiteY20" fmla="*/ 2444452 h 2444452"/>
              <a:gd name="connsiteX21" fmla="*/ 803000 w 6124574"/>
              <a:gd name="connsiteY21" fmla="*/ 2444452 h 2444452"/>
              <a:gd name="connsiteX22" fmla="*/ 0 w 6124574"/>
              <a:gd name="connsiteY22" fmla="*/ 2444452 h 2444452"/>
              <a:gd name="connsiteX23" fmla="*/ 0 w 6124574"/>
              <a:gd name="connsiteY23" fmla="*/ 1808894 h 2444452"/>
              <a:gd name="connsiteX24" fmla="*/ 0 w 6124574"/>
              <a:gd name="connsiteY24" fmla="*/ 1271115 h 2444452"/>
              <a:gd name="connsiteX25" fmla="*/ 0 w 6124574"/>
              <a:gd name="connsiteY25" fmla="*/ 684447 h 2444452"/>
              <a:gd name="connsiteX26" fmla="*/ 0 w 6124574"/>
              <a:gd name="connsiteY26" fmla="*/ 0 h 2444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124574" h="2444452" fill="none" extrusionOk="0">
                <a:moveTo>
                  <a:pt x="0" y="0"/>
                </a:moveTo>
                <a:cubicBezTo>
                  <a:pt x="316954" y="33730"/>
                  <a:pt x="354175" y="-30209"/>
                  <a:pt x="680508" y="0"/>
                </a:cubicBezTo>
                <a:cubicBezTo>
                  <a:pt x="1006841" y="30209"/>
                  <a:pt x="1169938" y="2024"/>
                  <a:pt x="1361016" y="0"/>
                </a:cubicBezTo>
                <a:cubicBezTo>
                  <a:pt x="1552094" y="-2024"/>
                  <a:pt x="1885576" y="27851"/>
                  <a:pt x="2164016" y="0"/>
                </a:cubicBezTo>
                <a:cubicBezTo>
                  <a:pt x="2442456" y="-27851"/>
                  <a:pt x="2595501" y="-12078"/>
                  <a:pt x="2844524" y="0"/>
                </a:cubicBezTo>
                <a:cubicBezTo>
                  <a:pt x="3093547" y="12078"/>
                  <a:pt x="3327531" y="-16262"/>
                  <a:pt x="3525033" y="0"/>
                </a:cubicBezTo>
                <a:cubicBezTo>
                  <a:pt x="3722535" y="16262"/>
                  <a:pt x="3967221" y="-2722"/>
                  <a:pt x="4266787" y="0"/>
                </a:cubicBezTo>
                <a:cubicBezTo>
                  <a:pt x="4566353" y="2722"/>
                  <a:pt x="4585724" y="23955"/>
                  <a:pt x="4763558" y="0"/>
                </a:cubicBezTo>
                <a:cubicBezTo>
                  <a:pt x="4941392" y="-23955"/>
                  <a:pt x="5159568" y="-23174"/>
                  <a:pt x="5260329" y="0"/>
                </a:cubicBezTo>
                <a:cubicBezTo>
                  <a:pt x="5361090" y="23174"/>
                  <a:pt x="5784716" y="-8033"/>
                  <a:pt x="6124574" y="0"/>
                </a:cubicBezTo>
                <a:cubicBezTo>
                  <a:pt x="6128959" y="133319"/>
                  <a:pt x="6107557" y="478905"/>
                  <a:pt x="6124574" y="660002"/>
                </a:cubicBezTo>
                <a:cubicBezTo>
                  <a:pt x="6141591" y="841099"/>
                  <a:pt x="6109252" y="969723"/>
                  <a:pt x="6124574" y="1271115"/>
                </a:cubicBezTo>
                <a:cubicBezTo>
                  <a:pt x="6139896" y="1572507"/>
                  <a:pt x="6142353" y="1640623"/>
                  <a:pt x="6124574" y="1882228"/>
                </a:cubicBezTo>
                <a:cubicBezTo>
                  <a:pt x="6106795" y="2123833"/>
                  <a:pt x="6129923" y="2253967"/>
                  <a:pt x="6124574" y="2444452"/>
                </a:cubicBezTo>
                <a:cubicBezTo>
                  <a:pt x="5743586" y="2436841"/>
                  <a:pt x="5719170" y="2479046"/>
                  <a:pt x="5321574" y="2444452"/>
                </a:cubicBezTo>
                <a:cubicBezTo>
                  <a:pt x="4923978" y="2409858"/>
                  <a:pt x="4951154" y="2427823"/>
                  <a:pt x="4702312" y="2444452"/>
                </a:cubicBezTo>
                <a:cubicBezTo>
                  <a:pt x="4453470" y="2461081"/>
                  <a:pt x="4235239" y="2437675"/>
                  <a:pt x="3899312" y="2444452"/>
                </a:cubicBezTo>
                <a:cubicBezTo>
                  <a:pt x="3563385" y="2451229"/>
                  <a:pt x="3546930" y="2447190"/>
                  <a:pt x="3402541" y="2444452"/>
                </a:cubicBezTo>
                <a:cubicBezTo>
                  <a:pt x="3258152" y="2441714"/>
                  <a:pt x="2898808" y="2413556"/>
                  <a:pt x="2660787" y="2444452"/>
                </a:cubicBezTo>
                <a:cubicBezTo>
                  <a:pt x="2422766" y="2475348"/>
                  <a:pt x="2075582" y="2420844"/>
                  <a:pt x="1919033" y="2444452"/>
                </a:cubicBezTo>
                <a:cubicBezTo>
                  <a:pt x="1762484" y="2468060"/>
                  <a:pt x="1453193" y="2474704"/>
                  <a:pt x="1299771" y="2444452"/>
                </a:cubicBezTo>
                <a:cubicBezTo>
                  <a:pt x="1146349" y="2414200"/>
                  <a:pt x="1014465" y="2466741"/>
                  <a:pt x="803000" y="2444452"/>
                </a:cubicBezTo>
                <a:cubicBezTo>
                  <a:pt x="591535" y="2422163"/>
                  <a:pt x="400700" y="2435580"/>
                  <a:pt x="0" y="2444452"/>
                </a:cubicBezTo>
                <a:cubicBezTo>
                  <a:pt x="-27971" y="2270564"/>
                  <a:pt x="952" y="1956143"/>
                  <a:pt x="0" y="1808894"/>
                </a:cubicBezTo>
                <a:cubicBezTo>
                  <a:pt x="-952" y="1661645"/>
                  <a:pt x="-12832" y="1399950"/>
                  <a:pt x="0" y="1271115"/>
                </a:cubicBezTo>
                <a:cubicBezTo>
                  <a:pt x="12832" y="1142280"/>
                  <a:pt x="-12133" y="929996"/>
                  <a:pt x="0" y="684447"/>
                </a:cubicBezTo>
                <a:cubicBezTo>
                  <a:pt x="12133" y="438898"/>
                  <a:pt x="18408" y="158088"/>
                  <a:pt x="0" y="0"/>
                </a:cubicBezTo>
                <a:close/>
              </a:path>
              <a:path w="6124574" h="2444452" stroke="0" extrusionOk="0">
                <a:moveTo>
                  <a:pt x="0" y="0"/>
                </a:moveTo>
                <a:cubicBezTo>
                  <a:pt x="356923" y="28920"/>
                  <a:pt x="490366" y="7553"/>
                  <a:pt x="741754" y="0"/>
                </a:cubicBezTo>
                <a:cubicBezTo>
                  <a:pt x="993142" y="-7553"/>
                  <a:pt x="1217555" y="-25919"/>
                  <a:pt x="1361016" y="0"/>
                </a:cubicBezTo>
                <a:cubicBezTo>
                  <a:pt x="1504477" y="25919"/>
                  <a:pt x="1859446" y="25375"/>
                  <a:pt x="2041525" y="0"/>
                </a:cubicBezTo>
                <a:cubicBezTo>
                  <a:pt x="2223604" y="-25375"/>
                  <a:pt x="2346150" y="1474"/>
                  <a:pt x="2599541" y="0"/>
                </a:cubicBezTo>
                <a:cubicBezTo>
                  <a:pt x="2852932" y="-1474"/>
                  <a:pt x="3010121" y="3414"/>
                  <a:pt x="3280050" y="0"/>
                </a:cubicBezTo>
                <a:cubicBezTo>
                  <a:pt x="3549979" y="-3414"/>
                  <a:pt x="3640954" y="25078"/>
                  <a:pt x="3838066" y="0"/>
                </a:cubicBezTo>
                <a:cubicBezTo>
                  <a:pt x="4035178" y="-25078"/>
                  <a:pt x="4279893" y="-9326"/>
                  <a:pt x="4518575" y="0"/>
                </a:cubicBezTo>
                <a:cubicBezTo>
                  <a:pt x="4757257" y="9326"/>
                  <a:pt x="4831476" y="17867"/>
                  <a:pt x="5137837" y="0"/>
                </a:cubicBezTo>
                <a:cubicBezTo>
                  <a:pt x="5444198" y="-17867"/>
                  <a:pt x="5845460" y="48227"/>
                  <a:pt x="6124574" y="0"/>
                </a:cubicBezTo>
                <a:cubicBezTo>
                  <a:pt x="6128939" y="224556"/>
                  <a:pt x="6099168" y="364310"/>
                  <a:pt x="6124574" y="635558"/>
                </a:cubicBezTo>
                <a:cubicBezTo>
                  <a:pt x="6149980" y="906806"/>
                  <a:pt x="6105251" y="954041"/>
                  <a:pt x="6124574" y="1271115"/>
                </a:cubicBezTo>
                <a:cubicBezTo>
                  <a:pt x="6143897" y="1588189"/>
                  <a:pt x="6108147" y="1578814"/>
                  <a:pt x="6124574" y="1857784"/>
                </a:cubicBezTo>
                <a:cubicBezTo>
                  <a:pt x="6141001" y="2136754"/>
                  <a:pt x="6121339" y="2322256"/>
                  <a:pt x="6124574" y="2444452"/>
                </a:cubicBezTo>
                <a:cubicBezTo>
                  <a:pt x="5950303" y="2424732"/>
                  <a:pt x="5714114" y="2452340"/>
                  <a:pt x="5382820" y="2444452"/>
                </a:cubicBezTo>
                <a:cubicBezTo>
                  <a:pt x="5051526" y="2436564"/>
                  <a:pt x="4943224" y="2464417"/>
                  <a:pt x="4763558" y="2444452"/>
                </a:cubicBezTo>
                <a:cubicBezTo>
                  <a:pt x="4583892" y="2424487"/>
                  <a:pt x="4215387" y="2433585"/>
                  <a:pt x="4021804" y="2444452"/>
                </a:cubicBezTo>
                <a:cubicBezTo>
                  <a:pt x="3828221" y="2455319"/>
                  <a:pt x="3596258" y="2465356"/>
                  <a:pt x="3218804" y="2444452"/>
                </a:cubicBezTo>
                <a:cubicBezTo>
                  <a:pt x="2841350" y="2423548"/>
                  <a:pt x="2903369" y="2432542"/>
                  <a:pt x="2722033" y="2444452"/>
                </a:cubicBezTo>
                <a:cubicBezTo>
                  <a:pt x="2540697" y="2456362"/>
                  <a:pt x="2326342" y="2459322"/>
                  <a:pt x="2225262" y="2444452"/>
                </a:cubicBezTo>
                <a:cubicBezTo>
                  <a:pt x="2124182" y="2429582"/>
                  <a:pt x="1879150" y="2420433"/>
                  <a:pt x="1605999" y="2444452"/>
                </a:cubicBezTo>
                <a:cubicBezTo>
                  <a:pt x="1332848" y="2468471"/>
                  <a:pt x="1058972" y="2477417"/>
                  <a:pt x="803000" y="2444452"/>
                </a:cubicBezTo>
                <a:cubicBezTo>
                  <a:pt x="547028" y="2411487"/>
                  <a:pt x="256982" y="2435726"/>
                  <a:pt x="0" y="2444452"/>
                </a:cubicBezTo>
                <a:cubicBezTo>
                  <a:pt x="16989" y="2260942"/>
                  <a:pt x="26925" y="2132820"/>
                  <a:pt x="0" y="1882228"/>
                </a:cubicBezTo>
                <a:cubicBezTo>
                  <a:pt x="-26925" y="1631636"/>
                  <a:pt x="-20327" y="1506204"/>
                  <a:pt x="0" y="1222226"/>
                </a:cubicBezTo>
                <a:cubicBezTo>
                  <a:pt x="20327" y="938248"/>
                  <a:pt x="-27529" y="706468"/>
                  <a:pt x="0" y="562224"/>
                </a:cubicBezTo>
                <a:cubicBezTo>
                  <a:pt x="27529" y="417980"/>
                  <a:pt x="9744" y="135123"/>
                  <a:pt x="0" y="0"/>
                </a:cubicBezTo>
                <a:close/>
              </a:path>
            </a:pathLst>
          </a:custGeom>
          <a:solidFill>
            <a:schemeClr val="accent4">
              <a:lumMod val="60000"/>
              <a:lumOff val="40000"/>
            </a:schemeClr>
          </a:solidFill>
          <a:ln>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prstDash val="dash"/>
            <a:extLst>
              <a:ext uri="{C807C97D-BFC1-408E-A445-0C87EB9F89A2}"/>
            </a:extLst>
          </a:ln>
        </p:spPr>
        <p:txBody>
          <a:bodyPr>
            <a:spAutoFit/>
          </a:bodyPr>
          <a:lstStyle/>
          <a:p>
            <a:pPr>
              <a:lnSpc>
                <a:spcPct val="107000"/>
              </a:lnSpc>
              <a:spcAft>
                <a:spcPts val="800"/>
              </a:spcAft>
              <a:defRPr/>
            </a:pPr>
            <a:r>
              <a:rPr lang="el-GR" sz="1200" b="1">
                <a:latin typeface="Calibri" pitchFamily="34" charset="0"/>
                <a:ea typeface="Calibri" pitchFamily="34" charset="0"/>
                <a:cs typeface="Times New Roman" pitchFamily="18" charset="0"/>
              </a:rPr>
              <a:t>Συλλογή δεδομένων</a:t>
            </a:r>
            <a:endParaRPr lang="en-US" sz="1200">
              <a:latin typeface="Calibri" pitchFamily="34" charset="0"/>
              <a:ea typeface="Calibri" pitchFamily="34" charset="0"/>
              <a:cs typeface="Times New Roman" pitchFamily="18" charset="0"/>
            </a:endParaRPr>
          </a:p>
          <a:p>
            <a:pPr>
              <a:lnSpc>
                <a:spcPct val="106000"/>
              </a:lnSpc>
              <a:spcAft>
                <a:spcPts val="800"/>
              </a:spcAft>
              <a:defRPr/>
            </a:pPr>
            <a:r>
              <a:rPr lang="el-GR" sz="1200">
                <a:latin typeface="Calibri" pitchFamily="34" charset="0"/>
                <a:ea typeface="Times New Roman" pitchFamily="18" charset="0"/>
                <a:cs typeface="Calibri" pitchFamily="34" charset="0"/>
              </a:rPr>
              <a:t>Για την τριγωνοποίηση των δεδομένων χρησιμοποιήθηκαν τρεις διαφορετικές μέθοδοι, τόσο ποιοτικές όσο και ποσοτικές.</a:t>
            </a:r>
            <a:r>
              <a:rPr lang="en-US" sz="1200">
                <a:latin typeface="Calibri" pitchFamily="34" charset="0"/>
                <a:ea typeface="Times New Roman" pitchFamily="18" charset="0"/>
                <a:cs typeface="Calibri" pitchFamily="34" charset="0"/>
              </a:rPr>
              <a:t> </a:t>
            </a:r>
            <a:r>
              <a:rPr lang="el-GR" sz="1200">
                <a:latin typeface="Calibri" pitchFamily="34" charset="0"/>
                <a:ea typeface="Times New Roman" pitchFamily="18" charset="0"/>
                <a:cs typeface="Calibri" pitchFamily="34" charset="0"/>
              </a:rPr>
              <a:t>Αρχικά εκπονήθηκαν επτά εις βάθος ημι-δομημένες συνεντεύξεις, έξι μέσω των πλαφορμών </a:t>
            </a:r>
            <a:r>
              <a:rPr lang="en-US" sz="1200">
                <a:latin typeface="Calibri" pitchFamily="34" charset="0"/>
                <a:ea typeface="Times New Roman" pitchFamily="18" charset="0"/>
                <a:cs typeface="Calibri" pitchFamily="34" charset="0"/>
              </a:rPr>
              <a:t>Zoom </a:t>
            </a:r>
            <a:r>
              <a:rPr lang="el-GR" sz="1200">
                <a:latin typeface="Calibri" pitchFamily="34" charset="0"/>
                <a:ea typeface="Times New Roman" pitchFamily="18" charset="0"/>
                <a:cs typeface="Calibri" pitchFamily="34" charset="0"/>
              </a:rPr>
              <a:t>και </a:t>
            </a:r>
            <a:r>
              <a:rPr lang="en-US" sz="1200">
                <a:latin typeface="Calibri" pitchFamily="34" charset="0"/>
                <a:ea typeface="Times New Roman" pitchFamily="18" charset="0"/>
                <a:cs typeface="Calibri" pitchFamily="34" charset="0"/>
              </a:rPr>
              <a:t>Skype </a:t>
            </a:r>
            <a:r>
              <a:rPr lang="el-GR" sz="1200">
                <a:latin typeface="Calibri" pitchFamily="34" charset="0"/>
                <a:ea typeface="Times New Roman" pitchFamily="18" charset="0"/>
                <a:cs typeface="Calibri" pitchFamily="34" charset="0"/>
              </a:rPr>
              <a:t>και μία μέσω </a:t>
            </a:r>
            <a:r>
              <a:rPr lang="de-DE" sz="1200">
                <a:latin typeface="Calibri" pitchFamily="34" charset="0"/>
                <a:ea typeface="Times New Roman" pitchFamily="18" charset="0"/>
                <a:cs typeface="Calibri" pitchFamily="34" charset="0"/>
              </a:rPr>
              <a:t>email,</a:t>
            </a:r>
            <a:r>
              <a:rPr lang="el-GR" sz="1200">
                <a:latin typeface="Calibri" pitchFamily="34" charset="0"/>
                <a:ea typeface="Times New Roman" pitchFamily="18" charset="0"/>
                <a:cs typeface="Calibri" pitchFamily="34" charset="0"/>
              </a:rPr>
              <a:t> κατόπιν των προτιμήσεων των συνεντευξιαζόμενων προσώπων.Η δεύτερη ποιοτική μέθοδος ήταν η </a:t>
            </a:r>
            <a:r>
              <a:rPr lang="de-DE" sz="1200">
                <a:latin typeface="Calibri" pitchFamily="34" charset="0"/>
                <a:ea typeface="Times New Roman" pitchFamily="18" charset="0"/>
                <a:cs typeface="Calibri" pitchFamily="34" charset="0"/>
              </a:rPr>
              <a:t>online </a:t>
            </a:r>
            <a:r>
              <a:rPr lang="el-GR" sz="1200">
                <a:latin typeface="Calibri" pitchFamily="34" charset="0"/>
                <a:ea typeface="Times New Roman" pitchFamily="18" charset="0"/>
                <a:cs typeface="Calibri" pitchFamily="34" charset="0"/>
              </a:rPr>
              <a:t>παρατήρηση</a:t>
            </a:r>
            <a:r>
              <a:rPr lang="el-GR" sz="1200">
                <a:latin typeface="Calibri" pitchFamily="34" charset="0"/>
              </a:rPr>
              <a:t> στην πλατφόρμα </a:t>
            </a:r>
            <a:r>
              <a:rPr lang="en-US" sz="1200">
                <a:latin typeface="Calibri" pitchFamily="34" charset="0"/>
              </a:rPr>
              <a:t>Reddit network</a:t>
            </a:r>
            <a:r>
              <a:rPr lang="el-GR" sz="1200">
                <a:latin typeface="Calibri" pitchFamily="34" charset="0"/>
              </a:rPr>
              <a:t> στην κοινότητα της ενδοοικογενιακής βίας.</a:t>
            </a:r>
            <a:r>
              <a:rPr lang="el-GR" sz="1200">
                <a:latin typeface="Calibri" pitchFamily="34" charset="0"/>
                <a:cs typeface="Times New Roman" pitchFamily="18" charset="0"/>
              </a:rPr>
              <a:t> </a:t>
            </a:r>
            <a:endParaRPr lang="en-US" sz="1200">
              <a:latin typeface="Calibri" pitchFamily="34" charset="0"/>
              <a:cs typeface="Calibri" pitchFamily="34" charset="0"/>
            </a:endParaRPr>
          </a:p>
          <a:p>
            <a:pPr>
              <a:lnSpc>
                <a:spcPct val="106000"/>
              </a:lnSpc>
              <a:spcAft>
                <a:spcPts val="800"/>
              </a:spcAft>
              <a:defRPr/>
            </a:pPr>
            <a:r>
              <a:rPr lang="el-GR" sz="1200">
                <a:latin typeface="Calibri" pitchFamily="34" charset="0"/>
              </a:rPr>
              <a:t>Η ποσοτική μέθοδος περιελάμβανε την αποστολή του </a:t>
            </a:r>
            <a:r>
              <a:rPr lang="en-US" sz="1200">
                <a:latin typeface="Calibri" pitchFamily="34" charset="0"/>
                <a:cs typeface="Times New Roman" pitchFamily="18" charset="0"/>
              </a:rPr>
              <a:t>Professional Quality of Life Scale version 5 (ProQual-5) </a:t>
            </a:r>
            <a:r>
              <a:rPr lang="el-GR" sz="1200">
                <a:latin typeface="Calibri" pitchFamily="34" charset="0"/>
                <a:cs typeface="Times New Roman" pitchFamily="18" charset="0"/>
              </a:rPr>
              <a:t>της </a:t>
            </a:r>
            <a:r>
              <a:rPr lang="en-US" sz="1200">
                <a:latin typeface="Calibri" pitchFamily="34" charset="0"/>
                <a:cs typeface="Times New Roman" pitchFamily="18" charset="0"/>
              </a:rPr>
              <a:t>Beth Hundall Stamm</a:t>
            </a:r>
            <a:r>
              <a:rPr lang="el-GR" sz="1200">
                <a:latin typeface="Calibri" pitchFamily="34" charset="0"/>
                <a:cs typeface="Times New Roman" pitchFamily="18" charset="0"/>
              </a:rPr>
              <a:t> ερωτηματολογίου στις δομές του Δικτύου για την πρόληψη και καταπολέμηση της έμφυλης βίας της ΓΓΔΟΠΙΦ.Το ερωτηματολόγιο εξασφάλιζε την πλήρη ανωνυμία των εργαζομενών προσώπων. 60 υπάλληλοι  ανταποκρίθηκαν</a:t>
            </a:r>
            <a:endParaRPr lang="en-US" sz="1200">
              <a:latin typeface="Calibri" pitchFamily="34" charset="0"/>
              <a:cs typeface="Calibri" pitchFamily="34" charset="0"/>
            </a:endParaRPr>
          </a:p>
        </p:txBody>
      </p:sp>
      <p:sp>
        <p:nvSpPr>
          <p:cNvPr id="14" name="TextBox 13">
            <a:extLst>
              <a:ext uri="{FF2B5EF4-FFF2-40B4-BE49-F238E27FC236}"/>
            </a:extLst>
          </p:cNvPr>
          <p:cNvSpPr txBox="1"/>
          <p:nvPr/>
        </p:nvSpPr>
        <p:spPr>
          <a:xfrm>
            <a:off x="6067426" y="5282269"/>
            <a:ext cx="6124574" cy="1174296"/>
          </a:xfrm>
          <a:custGeom>
            <a:avLst/>
            <a:gdLst>
              <a:gd name="connsiteX0" fmla="*/ 0 w 6124574"/>
              <a:gd name="connsiteY0" fmla="*/ 0 h 1174296"/>
              <a:gd name="connsiteX1" fmla="*/ 803000 w 6124574"/>
              <a:gd name="connsiteY1" fmla="*/ 0 h 1174296"/>
              <a:gd name="connsiteX2" fmla="*/ 1544754 w 6124574"/>
              <a:gd name="connsiteY2" fmla="*/ 0 h 1174296"/>
              <a:gd name="connsiteX3" fmla="*/ 2225262 w 6124574"/>
              <a:gd name="connsiteY3" fmla="*/ 0 h 1174296"/>
              <a:gd name="connsiteX4" fmla="*/ 2905770 w 6124574"/>
              <a:gd name="connsiteY4" fmla="*/ 0 h 1174296"/>
              <a:gd name="connsiteX5" fmla="*/ 3708770 w 6124574"/>
              <a:gd name="connsiteY5" fmla="*/ 0 h 1174296"/>
              <a:gd name="connsiteX6" fmla="*/ 4450524 w 6124574"/>
              <a:gd name="connsiteY6" fmla="*/ 0 h 1174296"/>
              <a:gd name="connsiteX7" fmla="*/ 4947295 w 6124574"/>
              <a:gd name="connsiteY7" fmla="*/ 0 h 1174296"/>
              <a:gd name="connsiteX8" fmla="*/ 6124574 w 6124574"/>
              <a:gd name="connsiteY8" fmla="*/ 0 h 1174296"/>
              <a:gd name="connsiteX9" fmla="*/ 6124574 w 6124574"/>
              <a:gd name="connsiteY9" fmla="*/ 610634 h 1174296"/>
              <a:gd name="connsiteX10" fmla="*/ 6124574 w 6124574"/>
              <a:gd name="connsiteY10" fmla="*/ 1174296 h 1174296"/>
              <a:gd name="connsiteX11" fmla="*/ 5566557 w 6124574"/>
              <a:gd name="connsiteY11" fmla="*/ 1174296 h 1174296"/>
              <a:gd name="connsiteX12" fmla="*/ 4763558 w 6124574"/>
              <a:gd name="connsiteY12" fmla="*/ 1174296 h 1174296"/>
              <a:gd name="connsiteX13" fmla="*/ 4144295 w 6124574"/>
              <a:gd name="connsiteY13" fmla="*/ 1174296 h 1174296"/>
              <a:gd name="connsiteX14" fmla="*/ 3341295 w 6124574"/>
              <a:gd name="connsiteY14" fmla="*/ 1174296 h 1174296"/>
              <a:gd name="connsiteX15" fmla="*/ 2783279 w 6124574"/>
              <a:gd name="connsiteY15" fmla="*/ 1174296 h 1174296"/>
              <a:gd name="connsiteX16" fmla="*/ 2286508 w 6124574"/>
              <a:gd name="connsiteY16" fmla="*/ 1174296 h 1174296"/>
              <a:gd name="connsiteX17" fmla="*/ 1789737 w 6124574"/>
              <a:gd name="connsiteY17" fmla="*/ 1174296 h 1174296"/>
              <a:gd name="connsiteX18" fmla="*/ 1047983 w 6124574"/>
              <a:gd name="connsiteY18" fmla="*/ 1174296 h 1174296"/>
              <a:gd name="connsiteX19" fmla="*/ 0 w 6124574"/>
              <a:gd name="connsiteY19" fmla="*/ 1174296 h 1174296"/>
              <a:gd name="connsiteX20" fmla="*/ 0 w 6124574"/>
              <a:gd name="connsiteY20" fmla="*/ 587148 h 1174296"/>
              <a:gd name="connsiteX21" fmla="*/ 0 w 6124574"/>
              <a:gd name="connsiteY21" fmla="*/ 0 h 117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24574" h="1174296" fill="none" extrusionOk="0">
                <a:moveTo>
                  <a:pt x="0" y="0"/>
                </a:moveTo>
                <a:cubicBezTo>
                  <a:pt x="388549" y="34539"/>
                  <a:pt x="576059" y="31895"/>
                  <a:pt x="803000" y="0"/>
                </a:cubicBezTo>
                <a:cubicBezTo>
                  <a:pt x="1029941" y="-31895"/>
                  <a:pt x="1205576" y="-11446"/>
                  <a:pt x="1544754" y="0"/>
                </a:cubicBezTo>
                <a:cubicBezTo>
                  <a:pt x="1883932" y="11446"/>
                  <a:pt x="2081687" y="7340"/>
                  <a:pt x="2225262" y="0"/>
                </a:cubicBezTo>
                <a:cubicBezTo>
                  <a:pt x="2368837" y="-7340"/>
                  <a:pt x="2660798" y="-4518"/>
                  <a:pt x="2905770" y="0"/>
                </a:cubicBezTo>
                <a:cubicBezTo>
                  <a:pt x="3150742" y="4518"/>
                  <a:pt x="3341327" y="-20113"/>
                  <a:pt x="3708770" y="0"/>
                </a:cubicBezTo>
                <a:cubicBezTo>
                  <a:pt x="4076213" y="20113"/>
                  <a:pt x="4098077" y="-11991"/>
                  <a:pt x="4450524" y="0"/>
                </a:cubicBezTo>
                <a:cubicBezTo>
                  <a:pt x="4802971" y="11991"/>
                  <a:pt x="4739098" y="-24179"/>
                  <a:pt x="4947295" y="0"/>
                </a:cubicBezTo>
                <a:cubicBezTo>
                  <a:pt x="5155492" y="24179"/>
                  <a:pt x="5796261" y="-19788"/>
                  <a:pt x="6124574" y="0"/>
                </a:cubicBezTo>
                <a:cubicBezTo>
                  <a:pt x="6095522" y="167511"/>
                  <a:pt x="6112666" y="404713"/>
                  <a:pt x="6124574" y="610634"/>
                </a:cubicBezTo>
                <a:cubicBezTo>
                  <a:pt x="6136482" y="816555"/>
                  <a:pt x="6107582" y="956567"/>
                  <a:pt x="6124574" y="1174296"/>
                </a:cubicBezTo>
                <a:cubicBezTo>
                  <a:pt x="5913569" y="1164775"/>
                  <a:pt x="5829973" y="1174172"/>
                  <a:pt x="5566557" y="1174296"/>
                </a:cubicBezTo>
                <a:cubicBezTo>
                  <a:pt x="5303141" y="1174420"/>
                  <a:pt x="5029601" y="1179449"/>
                  <a:pt x="4763558" y="1174296"/>
                </a:cubicBezTo>
                <a:cubicBezTo>
                  <a:pt x="4497515" y="1169143"/>
                  <a:pt x="4337677" y="1155592"/>
                  <a:pt x="4144295" y="1174296"/>
                </a:cubicBezTo>
                <a:cubicBezTo>
                  <a:pt x="3950913" y="1193000"/>
                  <a:pt x="3698377" y="1205690"/>
                  <a:pt x="3341295" y="1174296"/>
                </a:cubicBezTo>
                <a:cubicBezTo>
                  <a:pt x="2984213" y="1142902"/>
                  <a:pt x="3027175" y="1146552"/>
                  <a:pt x="2783279" y="1174296"/>
                </a:cubicBezTo>
                <a:cubicBezTo>
                  <a:pt x="2539383" y="1202040"/>
                  <a:pt x="2476966" y="1199010"/>
                  <a:pt x="2286508" y="1174296"/>
                </a:cubicBezTo>
                <a:cubicBezTo>
                  <a:pt x="2096050" y="1149582"/>
                  <a:pt x="1993454" y="1161175"/>
                  <a:pt x="1789737" y="1174296"/>
                </a:cubicBezTo>
                <a:cubicBezTo>
                  <a:pt x="1586020" y="1187417"/>
                  <a:pt x="1229095" y="1161842"/>
                  <a:pt x="1047983" y="1174296"/>
                </a:cubicBezTo>
                <a:cubicBezTo>
                  <a:pt x="866871" y="1186750"/>
                  <a:pt x="231015" y="1204663"/>
                  <a:pt x="0" y="1174296"/>
                </a:cubicBezTo>
                <a:cubicBezTo>
                  <a:pt x="7700" y="1037296"/>
                  <a:pt x="10000" y="751918"/>
                  <a:pt x="0" y="587148"/>
                </a:cubicBezTo>
                <a:cubicBezTo>
                  <a:pt x="-10000" y="422378"/>
                  <a:pt x="-17566" y="143877"/>
                  <a:pt x="0" y="0"/>
                </a:cubicBezTo>
                <a:close/>
              </a:path>
              <a:path w="6124574" h="1174296" stroke="0" extrusionOk="0">
                <a:moveTo>
                  <a:pt x="0" y="0"/>
                </a:moveTo>
                <a:cubicBezTo>
                  <a:pt x="176704" y="-21358"/>
                  <a:pt x="329547" y="-9259"/>
                  <a:pt x="619262" y="0"/>
                </a:cubicBezTo>
                <a:cubicBezTo>
                  <a:pt x="908977" y="9259"/>
                  <a:pt x="964483" y="-20462"/>
                  <a:pt x="1116033" y="0"/>
                </a:cubicBezTo>
                <a:cubicBezTo>
                  <a:pt x="1267583" y="20462"/>
                  <a:pt x="1547979" y="-3129"/>
                  <a:pt x="1919033" y="0"/>
                </a:cubicBezTo>
                <a:cubicBezTo>
                  <a:pt x="2290087" y="3129"/>
                  <a:pt x="2390378" y="7526"/>
                  <a:pt x="2538296" y="0"/>
                </a:cubicBezTo>
                <a:cubicBezTo>
                  <a:pt x="2686214" y="-7526"/>
                  <a:pt x="2994986" y="-7625"/>
                  <a:pt x="3157558" y="0"/>
                </a:cubicBezTo>
                <a:cubicBezTo>
                  <a:pt x="3320130" y="7625"/>
                  <a:pt x="3696703" y="17941"/>
                  <a:pt x="3960558" y="0"/>
                </a:cubicBezTo>
                <a:cubicBezTo>
                  <a:pt x="4224413" y="-17941"/>
                  <a:pt x="4295820" y="25889"/>
                  <a:pt x="4518575" y="0"/>
                </a:cubicBezTo>
                <a:cubicBezTo>
                  <a:pt x="4741330" y="-25889"/>
                  <a:pt x="5098908" y="-21073"/>
                  <a:pt x="5321574" y="0"/>
                </a:cubicBezTo>
                <a:cubicBezTo>
                  <a:pt x="5544240" y="21073"/>
                  <a:pt x="5949159" y="-37837"/>
                  <a:pt x="6124574" y="0"/>
                </a:cubicBezTo>
                <a:cubicBezTo>
                  <a:pt x="6111048" y="236688"/>
                  <a:pt x="6147625" y="400967"/>
                  <a:pt x="6124574" y="587148"/>
                </a:cubicBezTo>
                <a:cubicBezTo>
                  <a:pt x="6101523" y="773329"/>
                  <a:pt x="6101372" y="931985"/>
                  <a:pt x="6124574" y="1174296"/>
                </a:cubicBezTo>
                <a:cubicBezTo>
                  <a:pt x="5804279" y="1177120"/>
                  <a:pt x="5640322" y="1189298"/>
                  <a:pt x="5382820" y="1174296"/>
                </a:cubicBezTo>
                <a:cubicBezTo>
                  <a:pt x="5125318" y="1159294"/>
                  <a:pt x="4802422" y="1158582"/>
                  <a:pt x="4579820" y="1174296"/>
                </a:cubicBezTo>
                <a:cubicBezTo>
                  <a:pt x="4357218" y="1190010"/>
                  <a:pt x="4098263" y="1195603"/>
                  <a:pt x="3776821" y="1174296"/>
                </a:cubicBezTo>
                <a:cubicBezTo>
                  <a:pt x="3455379" y="1152989"/>
                  <a:pt x="3330896" y="1197806"/>
                  <a:pt x="3218804" y="1174296"/>
                </a:cubicBezTo>
                <a:cubicBezTo>
                  <a:pt x="3106712" y="1150786"/>
                  <a:pt x="2854293" y="1177158"/>
                  <a:pt x="2538296" y="1174296"/>
                </a:cubicBezTo>
                <a:cubicBezTo>
                  <a:pt x="2222299" y="1171434"/>
                  <a:pt x="2134805" y="1141726"/>
                  <a:pt x="1735296" y="1174296"/>
                </a:cubicBezTo>
                <a:cubicBezTo>
                  <a:pt x="1335787" y="1206866"/>
                  <a:pt x="1374903" y="1163685"/>
                  <a:pt x="1054788" y="1174296"/>
                </a:cubicBezTo>
                <a:cubicBezTo>
                  <a:pt x="734673" y="1184907"/>
                  <a:pt x="524627" y="1212106"/>
                  <a:pt x="0" y="1174296"/>
                </a:cubicBezTo>
                <a:cubicBezTo>
                  <a:pt x="-20348" y="976157"/>
                  <a:pt x="-851" y="789354"/>
                  <a:pt x="0" y="610634"/>
                </a:cubicBezTo>
                <a:cubicBezTo>
                  <a:pt x="851" y="431914"/>
                  <a:pt x="26806" y="133134"/>
                  <a:pt x="0" y="0"/>
                </a:cubicBezTo>
                <a:close/>
              </a:path>
            </a:pathLst>
          </a:custGeom>
          <a:solidFill>
            <a:schemeClr val="accent4">
              <a:lumMod val="60000"/>
              <a:lumOff val="4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extLst>
              <a:ext uri="{C807C97D-BFC1-408E-A445-0C87EB9F89A2}"/>
            </a:extLst>
          </a:ln>
        </p:spPr>
        <p:txBody>
          <a:bodyPr>
            <a:spAutoFit/>
          </a:bodyPr>
          <a:lstStyle/>
          <a:p>
            <a:pPr>
              <a:lnSpc>
                <a:spcPct val="107000"/>
              </a:lnSpc>
              <a:spcAft>
                <a:spcPts val="800"/>
              </a:spcAft>
              <a:defRPr/>
            </a:pPr>
            <a:r>
              <a:rPr lang="el-GR" sz="1200" b="1">
                <a:latin typeface="Calibri" pitchFamily="34" charset="0"/>
                <a:ea typeface="Calibri" pitchFamily="34" charset="0"/>
                <a:cs typeface="Times New Roman" pitchFamily="18" charset="0"/>
              </a:rPr>
              <a:t>Ανάλυση δεδομένων</a:t>
            </a:r>
            <a:endParaRPr lang="en-US" sz="1200">
              <a:latin typeface="Calibri" pitchFamily="34" charset="0"/>
              <a:ea typeface="Calibri" pitchFamily="34" charset="0"/>
              <a:cs typeface="Times New Roman" pitchFamily="18" charset="0"/>
            </a:endParaRPr>
          </a:p>
          <a:p>
            <a:pPr>
              <a:lnSpc>
                <a:spcPct val="107000"/>
              </a:lnSpc>
              <a:spcAft>
                <a:spcPts val="800"/>
              </a:spcAft>
              <a:defRPr/>
            </a:pPr>
            <a:r>
              <a:rPr lang="el-GR" sz="1200">
                <a:latin typeface="Calibri" pitchFamily="34" charset="0"/>
                <a:ea typeface="Calibri" pitchFamily="34" charset="0"/>
                <a:cs typeface="Times New Roman" pitchFamily="18" charset="0"/>
              </a:rPr>
              <a:t>Για την ανάλυση των δεδομένων χρησιμοποιήθηκε η Εμπειρικά θεμελιωμένη θεωρία</a:t>
            </a:r>
            <a:r>
              <a:rPr lang="en-US" sz="1200">
                <a:latin typeface="Calibri" pitchFamily="34" charset="0"/>
                <a:ea typeface="Calibri" pitchFamily="34" charset="0"/>
                <a:cs typeface="Times New Roman" pitchFamily="18" charset="0"/>
              </a:rPr>
              <a:t>.</a:t>
            </a:r>
            <a:r>
              <a:rPr lang="el-GR" sz="1200">
                <a:latin typeface="Calibri" pitchFamily="34" charset="0"/>
                <a:ea typeface="Calibri" pitchFamily="34" charset="0"/>
                <a:cs typeface="Times New Roman" pitchFamily="18" charset="0"/>
              </a:rPr>
              <a:t> Το αποτέλεσμα ήταν η ανάδειξη δυο ευρύτερων θεματικών κατηγοριών. Οι κατηγορίες αυτές ήταν η «Υγεία» και η «Εργασία».Κάθε μία θεματική κατηγορία αποτελείται από υποκατηγορίες</a:t>
            </a:r>
            <a:r>
              <a:rPr lang="en-US" sz="1200">
                <a:latin typeface="Calibri" pitchFamily="34" charset="0"/>
                <a:ea typeface="Calibri" pitchFamily="34" charset="0"/>
                <a:cs typeface="Times New Roman" pitchFamily="18" charset="0"/>
              </a:rPr>
              <a:t>. </a:t>
            </a:r>
          </a:p>
        </p:txBody>
      </p:sp>
      <p:sp>
        <p:nvSpPr>
          <p:cNvPr id="2068" name="TextBox 15"/>
          <p:cNvSpPr txBox="1">
            <a:spLocks noChangeArrowheads="1"/>
          </p:cNvSpPr>
          <p:nvPr/>
        </p:nvSpPr>
        <p:spPr bwMode="auto">
          <a:xfrm>
            <a:off x="0" y="1585913"/>
            <a:ext cx="1927225" cy="369887"/>
          </a:xfrm>
          <a:prstGeom prst="rect">
            <a:avLst/>
          </a:prstGeom>
          <a:noFill/>
          <a:ln w="9525">
            <a:noFill/>
            <a:miter lim="800000"/>
            <a:headEnd/>
            <a:tailEnd/>
          </a:ln>
        </p:spPr>
        <p:txBody>
          <a:bodyPr>
            <a:spAutoFit/>
          </a:bodyPr>
          <a:lstStyle/>
          <a:p>
            <a:r>
              <a:rPr lang="el-GR" b="1">
                <a:latin typeface="Calibri" pitchFamily="34" charset="0"/>
              </a:rPr>
              <a:t>Εισαγωγή</a:t>
            </a:r>
            <a:endParaRPr lang="en-US" b="1">
              <a:latin typeface="Calibri" pitchFamily="34" charset="0"/>
            </a:endParaRPr>
          </a:p>
        </p:txBody>
      </p:sp>
      <p:sp>
        <p:nvSpPr>
          <p:cNvPr id="2069" name="TextBox 16"/>
          <p:cNvSpPr txBox="1">
            <a:spLocks noChangeArrowheads="1"/>
          </p:cNvSpPr>
          <p:nvPr/>
        </p:nvSpPr>
        <p:spPr bwMode="auto">
          <a:xfrm flipH="1">
            <a:off x="-22225" y="4171950"/>
            <a:ext cx="4470400" cy="369888"/>
          </a:xfrm>
          <a:prstGeom prst="rect">
            <a:avLst/>
          </a:prstGeom>
          <a:noFill/>
          <a:ln w="9525">
            <a:noFill/>
            <a:miter lim="800000"/>
            <a:headEnd/>
            <a:tailEnd/>
          </a:ln>
        </p:spPr>
        <p:txBody>
          <a:bodyPr>
            <a:spAutoFit/>
          </a:bodyPr>
          <a:lstStyle/>
          <a:p>
            <a:r>
              <a:rPr lang="el-GR" b="1">
                <a:latin typeface="Calibri" pitchFamily="34" charset="0"/>
              </a:rPr>
              <a:t>Σκοπός και Στόχοι</a:t>
            </a:r>
            <a:endParaRPr lang="en-US" b="1">
              <a:latin typeface="Calibri" pitchFamily="34" charset="0"/>
            </a:endParaRPr>
          </a:p>
        </p:txBody>
      </p:sp>
      <p:sp>
        <p:nvSpPr>
          <p:cNvPr id="2070" name="TextBox 24"/>
          <p:cNvSpPr txBox="1">
            <a:spLocks noChangeArrowheads="1"/>
          </p:cNvSpPr>
          <p:nvPr/>
        </p:nvSpPr>
        <p:spPr bwMode="auto">
          <a:xfrm>
            <a:off x="0" y="6423025"/>
            <a:ext cx="4570413" cy="414338"/>
          </a:xfrm>
          <a:prstGeom prst="rect">
            <a:avLst/>
          </a:prstGeom>
          <a:noFill/>
          <a:ln w="9525">
            <a:noFill/>
            <a:miter lim="800000"/>
            <a:headEnd/>
            <a:tailEnd/>
          </a:ln>
        </p:spPr>
        <p:txBody>
          <a:bodyPr>
            <a:spAutoFit/>
          </a:bodyPr>
          <a:lstStyle/>
          <a:p>
            <a:pPr>
              <a:lnSpc>
                <a:spcPct val="107000"/>
              </a:lnSpc>
              <a:spcAft>
                <a:spcPts val="800"/>
              </a:spcAft>
            </a:pPr>
            <a:r>
              <a:rPr lang="el-GR" sz="1000">
                <a:latin typeface="Calibri" pitchFamily="34" charset="0"/>
                <a:ea typeface="Calibri" pitchFamily="34" charset="0"/>
                <a:cs typeface="Times New Roman" pitchFamily="18" charset="0"/>
              </a:rPr>
              <a:t>Πηγή φωτογραφίας</a:t>
            </a:r>
            <a:r>
              <a:rPr lang="en-US" sz="1000">
                <a:latin typeface="Calibri" pitchFamily="34" charset="0"/>
                <a:ea typeface="Calibri" pitchFamily="34" charset="0"/>
                <a:cs typeface="Times New Roman" pitchFamily="18" charset="0"/>
              </a:rPr>
              <a:t>: </a:t>
            </a:r>
            <a:r>
              <a:rPr lang="en-US" sz="1000" u="sng">
                <a:solidFill>
                  <a:srgbClr val="0563C1"/>
                </a:solidFill>
                <a:latin typeface="Calibri" pitchFamily="34" charset="0"/>
                <a:ea typeface="Calibri" pitchFamily="34" charset="0"/>
                <a:cs typeface="Times New Roman" pitchFamily="18" charset="0"/>
                <a:hlinkClick r:id="rId3"/>
              </a:rPr>
              <a:t>https://pixabay.com/vectors/coronavirus-icon-corona-virus-5107715/</a:t>
            </a:r>
            <a:r>
              <a:rPr lang="en-US" sz="1000">
                <a:latin typeface="Calibri" pitchFamily="34" charset="0"/>
                <a:ea typeface="Calibri" pitchFamily="34" charset="0"/>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074" name="Picture 26" descr="Icon&#10;&#10;Description automatically generated"/>
          <p:cNvPicPr>
            <a:picLocks noChangeAspect="1"/>
          </p:cNvPicPr>
          <p:nvPr/>
        </p:nvPicPr>
        <p:blipFill>
          <a:blip r:embed="rId3" cstate="print"/>
          <a:srcRect/>
          <a:stretch>
            <a:fillRect/>
          </a:stretch>
        </p:blipFill>
        <p:spPr bwMode="auto">
          <a:xfrm>
            <a:off x="4398963" y="1677988"/>
            <a:ext cx="3609975" cy="3608387"/>
          </a:xfrm>
          <a:prstGeom prst="rect">
            <a:avLst/>
          </a:prstGeom>
          <a:noFill/>
          <a:ln w="9525">
            <a:noFill/>
            <a:miter lim="800000"/>
            <a:headEnd/>
            <a:tailEnd/>
          </a:ln>
        </p:spPr>
      </p:pic>
      <p:sp>
        <p:nvSpPr>
          <p:cNvPr id="7" name="Text Placeholder 6">
            <a:extLst>
              <a:ext uri="{FF2B5EF4-FFF2-40B4-BE49-F238E27FC236}"/>
            </a:extLst>
          </p:cNvPr>
          <p:cNvSpPr>
            <a:spLocks noGrp="1"/>
          </p:cNvSpPr>
          <p:nvPr>
            <p:ph type="body" idx="4294967295"/>
          </p:nvPr>
        </p:nvSpPr>
        <p:spPr>
          <a:xfrm>
            <a:off x="0" y="0"/>
            <a:ext cx="12192000" cy="608013"/>
          </a:xfrm>
          <a:solidFill>
            <a:schemeClr val="accent5">
              <a:lumMod val="75000"/>
            </a:schemeClr>
          </a:solidFill>
        </p:spPr>
        <p:txBody>
          <a:bodyPr rtlCol="0">
            <a:normAutofit/>
          </a:bodyPr>
          <a:lstStyle/>
          <a:p>
            <a:pPr marL="0" indent="0" algn="ctr" eaLnBrk="1" fontAlgn="auto" hangingPunct="1">
              <a:spcAft>
                <a:spcPts val="0"/>
              </a:spcAft>
              <a:buFont typeface="Arial" pitchFamily="34" charset="0"/>
              <a:buNone/>
              <a:defRPr/>
            </a:pPr>
            <a:r>
              <a:rPr lang="el-GR" b="1" dirty="0"/>
              <a:t>Ευρύματα</a:t>
            </a:r>
            <a:endParaRPr lang="en-US" b="1" dirty="0"/>
          </a:p>
        </p:txBody>
      </p:sp>
      <p:sp>
        <p:nvSpPr>
          <p:cNvPr id="17" name="6 - TextBox">
            <a:extLst>
              <a:ext uri="{FF2B5EF4-FFF2-40B4-BE49-F238E27FC236}"/>
            </a:extLst>
          </p:cNvPr>
          <p:cNvSpPr txBox="1"/>
          <p:nvPr/>
        </p:nvSpPr>
        <p:spPr>
          <a:xfrm>
            <a:off x="74613" y="1089025"/>
            <a:ext cx="5756275" cy="5354638"/>
          </a:xfrm>
          <a:custGeom>
            <a:avLst/>
            <a:gdLst>
              <a:gd name="connsiteX0" fmla="*/ 0 w 5757227"/>
              <a:gd name="connsiteY0" fmla="*/ 0 h 5355312"/>
              <a:gd name="connsiteX1" fmla="*/ 518150 w 5757227"/>
              <a:gd name="connsiteY1" fmla="*/ 0 h 5355312"/>
              <a:gd name="connsiteX2" fmla="*/ 1036301 w 5757227"/>
              <a:gd name="connsiteY2" fmla="*/ 0 h 5355312"/>
              <a:gd name="connsiteX3" fmla="*/ 1554451 w 5757227"/>
              <a:gd name="connsiteY3" fmla="*/ 0 h 5355312"/>
              <a:gd name="connsiteX4" fmla="*/ 1957457 w 5757227"/>
              <a:gd name="connsiteY4" fmla="*/ 0 h 5355312"/>
              <a:gd name="connsiteX5" fmla="*/ 2418035 w 5757227"/>
              <a:gd name="connsiteY5" fmla="*/ 0 h 5355312"/>
              <a:gd name="connsiteX6" fmla="*/ 3051330 w 5757227"/>
              <a:gd name="connsiteY6" fmla="*/ 0 h 5355312"/>
              <a:gd name="connsiteX7" fmla="*/ 3511908 w 5757227"/>
              <a:gd name="connsiteY7" fmla="*/ 0 h 5355312"/>
              <a:gd name="connsiteX8" fmla="*/ 4030059 w 5757227"/>
              <a:gd name="connsiteY8" fmla="*/ 0 h 5355312"/>
              <a:gd name="connsiteX9" fmla="*/ 4433065 w 5757227"/>
              <a:gd name="connsiteY9" fmla="*/ 0 h 5355312"/>
              <a:gd name="connsiteX10" fmla="*/ 5066360 w 5757227"/>
              <a:gd name="connsiteY10" fmla="*/ 0 h 5355312"/>
              <a:gd name="connsiteX11" fmla="*/ 5757227 w 5757227"/>
              <a:gd name="connsiteY11" fmla="*/ 0 h 5355312"/>
              <a:gd name="connsiteX12" fmla="*/ 5757227 w 5757227"/>
              <a:gd name="connsiteY12" fmla="*/ 595035 h 5355312"/>
              <a:gd name="connsiteX13" fmla="*/ 5757227 w 5757227"/>
              <a:gd name="connsiteY13" fmla="*/ 1029410 h 5355312"/>
              <a:gd name="connsiteX14" fmla="*/ 5757227 w 5757227"/>
              <a:gd name="connsiteY14" fmla="*/ 1624445 h 5355312"/>
              <a:gd name="connsiteX15" fmla="*/ 5757227 w 5757227"/>
              <a:gd name="connsiteY15" fmla="*/ 2219479 h 5355312"/>
              <a:gd name="connsiteX16" fmla="*/ 5757227 w 5757227"/>
              <a:gd name="connsiteY16" fmla="*/ 2814514 h 5355312"/>
              <a:gd name="connsiteX17" fmla="*/ 5757227 w 5757227"/>
              <a:gd name="connsiteY17" fmla="*/ 3248889 h 5355312"/>
              <a:gd name="connsiteX18" fmla="*/ 5757227 w 5757227"/>
              <a:gd name="connsiteY18" fmla="*/ 3843924 h 5355312"/>
              <a:gd name="connsiteX19" fmla="*/ 5757227 w 5757227"/>
              <a:gd name="connsiteY19" fmla="*/ 4385405 h 5355312"/>
              <a:gd name="connsiteX20" fmla="*/ 5757227 w 5757227"/>
              <a:gd name="connsiteY20" fmla="*/ 5355312 h 5355312"/>
              <a:gd name="connsiteX21" fmla="*/ 5296649 w 5757227"/>
              <a:gd name="connsiteY21" fmla="*/ 5355312 h 5355312"/>
              <a:gd name="connsiteX22" fmla="*/ 4720926 w 5757227"/>
              <a:gd name="connsiteY22" fmla="*/ 5355312 h 5355312"/>
              <a:gd name="connsiteX23" fmla="*/ 4087631 w 5757227"/>
              <a:gd name="connsiteY23" fmla="*/ 5355312 h 5355312"/>
              <a:gd name="connsiteX24" fmla="*/ 3684625 w 5757227"/>
              <a:gd name="connsiteY24" fmla="*/ 5355312 h 5355312"/>
              <a:gd name="connsiteX25" fmla="*/ 3224047 w 5757227"/>
              <a:gd name="connsiteY25" fmla="*/ 5355312 h 5355312"/>
              <a:gd name="connsiteX26" fmla="*/ 2763469 w 5757227"/>
              <a:gd name="connsiteY26" fmla="*/ 5355312 h 5355312"/>
              <a:gd name="connsiteX27" fmla="*/ 2245319 w 5757227"/>
              <a:gd name="connsiteY27" fmla="*/ 5355312 h 5355312"/>
              <a:gd name="connsiteX28" fmla="*/ 1669596 w 5757227"/>
              <a:gd name="connsiteY28" fmla="*/ 5355312 h 5355312"/>
              <a:gd name="connsiteX29" fmla="*/ 1036301 w 5757227"/>
              <a:gd name="connsiteY29" fmla="*/ 5355312 h 5355312"/>
              <a:gd name="connsiteX30" fmla="*/ 633295 w 5757227"/>
              <a:gd name="connsiteY30" fmla="*/ 5355312 h 5355312"/>
              <a:gd name="connsiteX31" fmla="*/ 0 w 5757227"/>
              <a:gd name="connsiteY31" fmla="*/ 5355312 h 5355312"/>
              <a:gd name="connsiteX32" fmla="*/ 0 w 5757227"/>
              <a:gd name="connsiteY32" fmla="*/ 4760277 h 5355312"/>
              <a:gd name="connsiteX33" fmla="*/ 0 w 5757227"/>
              <a:gd name="connsiteY33" fmla="*/ 4058136 h 5355312"/>
              <a:gd name="connsiteX34" fmla="*/ 0 w 5757227"/>
              <a:gd name="connsiteY34" fmla="*/ 3463102 h 5355312"/>
              <a:gd name="connsiteX35" fmla="*/ 0 w 5757227"/>
              <a:gd name="connsiteY35" fmla="*/ 3028726 h 5355312"/>
              <a:gd name="connsiteX36" fmla="*/ 0 w 5757227"/>
              <a:gd name="connsiteY36" fmla="*/ 2380139 h 5355312"/>
              <a:gd name="connsiteX37" fmla="*/ 0 w 5757227"/>
              <a:gd name="connsiteY37" fmla="*/ 1838657 h 5355312"/>
              <a:gd name="connsiteX38" fmla="*/ 0 w 5757227"/>
              <a:gd name="connsiteY38" fmla="*/ 1190069 h 5355312"/>
              <a:gd name="connsiteX39" fmla="*/ 0 w 5757227"/>
              <a:gd name="connsiteY39" fmla="*/ 595035 h 5355312"/>
              <a:gd name="connsiteX40" fmla="*/ 0 w 5757227"/>
              <a:gd name="connsiteY40" fmla="*/ 0 h 5355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757227" h="5355312" fill="none" extrusionOk="0">
                <a:moveTo>
                  <a:pt x="0" y="0"/>
                </a:moveTo>
                <a:cubicBezTo>
                  <a:pt x="210621" y="-57030"/>
                  <a:pt x="404909" y="46589"/>
                  <a:pt x="518150" y="0"/>
                </a:cubicBezTo>
                <a:cubicBezTo>
                  <a:pt x="631391" y="-46589"/>
                  <a:pt x="820190" y="15883"/>
                  <a:pt x="1036301" y="0"/>
                </a:cubicBezTo>
                <a:cubicBezTo>
                  <a:pt x="1252412" y="-15883"/>
                  <a:pt x="1391592" y="51784"/>
                  <a:pt x="1554451" y="0"/>
                </a:cubicBezTo>
                <a:cubicBezTo>
                  <a:pt x="1717310" y="-51784"/>
                  <a:pt x="1846136" y="28994"/>
                  <a:pt x="1957457" y="0"/>
                </a:cubicBezTo>
                <a:cubicBezTo>
                  <a:pt x="2068778" y="-28994"/>
                  <a:pt x="2255328" y="40189"/>
                  <a:pt x="2418035" y="0"/>
                </a:cubicBezTo>
                <a:cubicBezTo>
                  <a:pt x="2580742" y="-40189"/>
                  <a:pt x="2805855" y="13833"/>
                  <a:pt x="3051330" y="0"/>
                </a:cubicBezTo>
                <a:cubicBezTo>
                  <a:pt x="3296806" y="-13833"/>
                  <a:pt x="3308347" y="25206"/>
                  <a:pt x="3511908" y="0"/>
                </a:cubicBezTo>
                <a:cubicBezTo>
                  <a:pt x="3715469" y="-25206"/>
                  <a:pt x="3922608" y="44227"/>
                  <a:pt x="4030059" y="0"/>
                </a:cubicBezTo>
                <a:cubicBezTo>
                  <a:pt x="4137510" y="-44227"/>
                  <a:pt x="4308904" y="44417"/>
                  <a:pt x="4433065" y="0"/>
                </a:cubicBezTo>
                <a:cubicBezTo>
                  <a:pt x="4557226" y="-44417"/>
                  <a:pt x="4883357" y="34532"/>
                  <a:pt x="5066360" y="0"/>
                </a:cubicBezTo>
                <a:cubicBezTo>
                  <a:pt x="5249363" y="-34532"/>
                  <a:pt x="5511663" y="75110"/>
                  <a:pt x="5757227" y="0"/>
                </a:cubicBezTo>
                <a:cubicBezTo>
                  <a:pt x="5816049" y="128927"/>
                  <a:pt x="5729821" y="389159"/>
                  <a:pt x="5757227" y="595035"/>
                </a:cubicBezTo>
                <a:cubicBezTo>
                  <a:pt x="5784633" y="800912"/>
                  <a:pt x="5706886" y="902001"/>
                  <a:pt x="5757227" y="1029410"/>
                </a:cubicBezTo>
                <a:cubicBezTo>
                  <a:pt x="5807568" y="1156820"/>
                  <a:pt x="5726544" y="1503126"/>
                  <a:pt x="5757227" y="1624445"/>
                </a:cubicBezTo>
                <a:cubicBezTo>
                  <a:pt x="5787910" y="1745764"/>
                  <a:pt x="5709730" y="1974488"/>
                  <a:pt x="5757227" y="2219479"/>
                </a:cubicBezTo>
                <a:cubicBezTo>
                  <a:pt x="5804724" y="2464470"/>
                  <a:pt x="5700352" y="2637217"/>
                  <a:pt x="5757227" y="2814514"/>
                </a:cubicBezTo>
                <a:cubicBezTo>
                  <a:pt x="5814102" y="2991812"/>
                  <a:pt x="5731561" y="3096468"/>
                  <a:pt x="5757227" y="3248889"/>
                </a:cubicBezTo>
                <a:cubicBezTo>
                  <a:pt x="5782893" y="3401311"/>
                  <a:pt x="5712270" y="3665652"/>
                  <a:pt x="5757227" y="3843924"/>
                </a:cubicBezTo>
                <a:cubicBezTo>
                  <a:pt x="5802184" y="4022196"/>
                  <a:pt x="5717453" y="4193519"/>
                  <a:pt x="5757227" y="4385405"/>
                </a:cubicBezTo>
                <a:cubicBezTo>
                  <a:pt x="5797001" y="4577291"/>
                  <a:pt x="5657829" y="5076937"/>
                  <a:pt x="5757227" y="5355312"/>
                </a:cubicBezTo>
                <a:cubicBezTo>
                  <a:pt x="5625420" y="5384462"/>
                  <a:pt x="5467265" y="5328116"/>
                  <a:pt x="5296649" y="5355312"/>
                </a:cubicBezTo>
                <a:cubicBezTo>
                  <a:pt x="5126033" y="5382508"/>
                  <a:pt x="4918499" y="5349098"/>
                  <a:pt x="4720926" y="5355312"/>
                </a:cubicBezTo>
                <a:cubicBezTo>
                  <a:pt x="4523353" y="5361526"/>
                  <a:pt x="4342719" y="5338510"/>
                  <a:pt x="4087631" y="5355312"/>
                </a:cubicBezTo>
                <a:cubicBezTo>
                  <a:pt x="3832543" y="5372114"/>
                  <a:pt x="3851892" y="5324790"/>
                  <a:pt x="3684625" y="5355312"/>
                </a:cubicBezTo>
                <a:cubicBezTo>
                  <a:pt x="3517358" y="5385834"/>
                  <a:pt x="3409320" y="5326137"/>
                  <a:pt x="3224047" y="5355312"/>
                </a:cubicBezTo>
                <a:cubicBezTo>
                  <a:pt x="3038774" y="5384487"/>
                  <a:pt x="2874353" y="5319764"/>
                  <a:pt x="2763469" y="5355312"/>
                </a:cubicBezTo>
                <a:cubicBezTo>
                  <a:pt x="2652585" y="5390860"/>
                  <a:pt x="2355519" y="5304685"/>
                  <a:pt x="2245319" y="5355312"/>
                </a:cubicBezTo>
                <a:cubicBezTo>
                  <a:pt x="2135119" y="5405939"/>
                  <a:pt x="1904353" y="5350747"/>
                  <a:pt x="1669596" y="5355312"/>
                </a:cubicBezTo>
                <a:cubicBezTo>
                  <a:pt x="1434839" y="5359877"/>
                  <a:pt x="1329687" y="5320965"/>
                  <a:pt x="1036301" y="5355312"/>
                </a:cubicBezTo>
                <a:cubicBezTo>
                  <a:pt x="742916" y="5389659"/>
                  <a:pt x="750826" y="5312349"/>
                  <a:pt x="633295" y="5355312"/>
                </a:cubicBezTo>
                <a:cubicBezTo>
                  <a:pt x="515764" y="5398275"/>
                  <a:pt x="149834" y="5283907"/>
                  <a:pt x="0" y="5355312"/>
                </a:cubicBezTo>
                <a:cubicBezTo>
                  <a:pt x="-42697" y="5184052"/>
                  <a:pt x="880" y="5014784"/>
                  <a:pt x="0" y="4760277"/>
                </a:cubicBezTo>
                <a:cubicBezTo>
                  <a:pt x="-880" y="4505771"/>
                  <a:pt x="25836" y="4281049"/>
                  <a:pt x="0" y="4058136"/>
                </a:cubicBezTo>
                <a:cubicBezTo>
                  <a:pt x="-25836" y="3835223"/>
                  <a:pt x="29498" y="3588351"/>
                  <a:pt x="0" y="3463102"/>
                </a:cubicBezTo>
                <a:cubicBezTo>
                  <a:pt x="-29498" y="3337853"/>
                  <a:pt x="38571" y="3224619"/>
                  <a:pt x="0" y="3028726"/>
                </a:cubicBezTo>
                <a:cubicBezTo>
                  <a:pt x="-38571" y="2832833"/>
                  <a:pt x="16844" y="2584414"/>
                  <a:pt x="0" y="2380139"/>
                </a:cubicBezTo>
                <a:cubicBezTo>
                  <a:pt x="-16844" y="2175864"/>
                  <a:pt x="39839" y="2022624"/>
                  <a:pt x="0" y="1838657"/>
                </a:cubicBezTo>
                <a:cubicBezTo>
                  <a:pt x="-39839" y="1654690"/>
                  <a:pt x="55383" y="1329249"/>
                  <a:pt x="0" y="1190069"/>
                </a:cubicBezTo>
                <a:cubicBezTo>
                  <a:pt x="-55383" y="1050889"/>
                  <a:pt x="29222" y="886605"/>
                  <a:pt x="0" y="595035"/>
                </a:cubicBezTo>
                <a:cubicBezTo>
                  <a:pt x="-29222" y="303465"/>
                  <a:pt x="11353" y="280356"/>
                  <a:pt x="0" y="0"/>
                </a:cubicBezTo>
                <a:close/>
              </a:path>
              <a:path w="5757227" h="5355312" stroke="0" extrusionOk="0">
                <a:moveTo>
                  <a:pt x="0" y="0"/>
                </a:moveTo>
                <a:cubicBezTo>
                  <a:pt x="183699" y="-27422"/>
                  <a:pt x="349783" y="20878"/>
                  <a:pt x="518150" y="0"/>
                </a:cubicBezTo>
                <a:cubicBezTo>
                  <a:pt x="686517" y="-20878"/>
                  <a:pt x="824898" y="15044"/>
                  <a:pt x="921156" y="0"/>
                </a:cubicBezTo>
                <a:cubicBezTo>
                  <a:pt x="1017414" y="-15044"/>
                  <a:pt x="1453038" y="37405"/>
                  <a:pt x="1612024" y="0"/>
                </a:cubicBezTo>
                <a:cubicBezTo>
                  <a:pt x="1771010" y="-37405"/>
                  <a:pt x="1960283" y="39019"/>
                  <a:pt x="2072602" y="0"/>
                </a:cubicBezTo>
                <a:cubicBezTo>
                  <a:pt x="2184921" y="-39019"/>
                  <a:pt x="2416710" y="40250"/>
                  <a:pt x="2533180" y="0"/>
                </a:cubicBezTo>
                <a:cubicBezTo>
                  <a:pt x="2649650" y="-40250"/>
                  <a:pt x="2782710" y="13139"/>
                  <a:pt x="2936186" y="0"/>
                </a:cubicBezTo>
                <a:cubicBezTo>
                  <a:pt x="3089662" y="-13139"/>
                  <a:pt x="3171506" y="7729"/>
                  <a:pt x="3396764" y="0"/>
                </a:cubicBezTo>
                <a:cubicBezTo>
                  <a:pt x="3622022" y="-7729"/>
                  <a:pt x="3795760" y="1629"/>
                  <a:pt x="3914914" y="0"/>
                </a:cubicBezTo>
                <a:cubicBezTo>
                  <a:pt x="4034068" y="-1629"/>
                  <a:pt x="4279940" y="46078"/>
                  <a:pt x="4375493" y="0"/>
                </a:cubicBezTo>
                <a:cubicBezTo>
                  <a:pt x="4471046" y="-46078"/>
                  <a:pt x="4772760" y="24589"/>
                  <a:pt x="4951215" y="0"/>
                </a:cubicBezTo>
                <a:cubicBezTo>
                  <a:pt x="5129670" y="-24589"/>
                  <a:pt x="5440514" y="79517"/>
                  <a:pt x="5757227" y="0"/>
                </a:cubicBezTo>
                <a:cubicBezTo>
                  <a:pt x="5808006" y="200118"/>
                  <a:pt x="5713979" y="359075"/>
                  <a:pt x="5757227" y="487928"/>
                </a:cubicBezTo>
                <a:cubicBezTo>
                  <a:pt x="5800475" y="616781"/>
                  <a:pt x="5702234" y="837166"/>
                  <a:pt x="5757227" y="975857"/>
                </a:cubicBezTo>
                <a:cubicBezTo>
                  <a:pt x="5812220" y="1114548"/>
                  <a:pt x="5732444" y="1374317"/>
                  <a:pt x="5757227" y="1677998"/>
                </a:cubicBezTo>
                <a:cubicBezTo>
                  <a:pt x="5782010" y="1981679"/>
                  <a:pt x="5708110" y="2102911"/>
                  <a:pt x="5757227" y="2380139"/>
                </a:cubicBezTo>
                <a:cubicBezTo>
                  <a:pt x="5806344" y="2657367"/>
                  <a:pt x="5717845" y="2915452"/>
                  <a:pt x="5757227" y="3082280"/>
                </a:cubicBezTo>
                <a:cubicBezTo>
                  <a:pt x="5796609" y="3249108"/>
                  <a:pt x="5755582" y="3514913"/>
                  <a:pt x="5757227" y="3730867"/>
                </a:cubicBezTo>
                <a:cubicBezTo>
                  <a:pt x="5758872" y="3946821"/>
                  <a:pt x="5701871" y="4232121"/>
                  <a:pt x="5757227" y="4433008"/>
                </a:cubicBezTo>
                <a:cubicBezTo>
                  <a:pt x="5812583" y="4633895"/>
                  <a:pt x="5660436" y="4895172"/>
                  <a:pt x="5757227" y="5355312"/>
                </a:cubicBezTo>
                <a:cubicBezTo>
                  <a:pt x="5609309" y="5376325"/>
                  <a:pt x="5534020" y="5348071"/>
                  <a:pt x="5354221" y="5355312"/>
                </a:cubicBezTo>
                <a:cubicBezTo>
                  <a:pt x="5174422" y="5362553"/>
                  <a:pt x="4988938" y="5315361"/>
                  <a:pt x="4778498" y="5355312"/>
                </a:cubicBezTo>
                <a:cubicBezTo>
                  <a:pt x="4568058" y="5395263"/>
                  <a:pt x="4468600" y="5337223"/>
                  <a:pt x="4375493" y="5355312"/>
                </a:cubicBezTo>
                <a:cubicBezTo>
                  <a:pt x="4282386" y="5373401"/>
                  <a:pt x="4112995" y="5326060"/>
                  <a:pt x="3972487" y="5355312"/>
                </a:cubicBezTo>
                <a:cubicBezTo>
                  <a:pt x="3831979" y="5384564"/>
                  <a:pt x="3653119" y="5300082"/>
                  <a:pt x="3396764" y="5355312"/>
                </a:cubicBezTo>
                <a:cubicBezTo>
                  <a:pt x="3140409" y="5410542"/>
                  <a:pt x="2863321" y="5312389"/>
                  <a:pt x="2705897" y="5355312"/>
                </a:cubicBezTo>
                <a:cubicBezTo>
                  <a:pt x="2548473" y="5398235"/>
                  <a:pt x="2219633" y="5297693"/>
                  <a:pt x="2072602" y="5355312"/>
                </a:cubicBezTo>
                <a:cubicBezTo>
                  <a:pt x="1925571" y="5412931"/>
                  <a:pt x="1775957" y="5339967"/>
                  <a:pt x="1612024" y="5355312"/>
                </a:cubicBezTo>
                <a:cubicBezTo>
                  <a:pt x="1448091" y="5370657"/>
                  <a:pt x="1160603" y="5341498"/>
                  <a:pt x="1036301" y="5355312"/>
                </a:cubicBezTo>
                <a:cubicBezTo>
                  <a:pt x="911999" y="5369126"/>
                  <a:pt x="507230" y="5287596"/>
                  <a:pt x="0" y="5355312"/>
                </a:cubicBezTo>
                <a:cubicBezTo>
                  <a:pt x="-231" y="5212091"/>
                  <a:pt x="28720" y="5119161"/>
                  <a:pt x="0" y="4920937"/>
                </a:cubicBezTo>
                <a:cubicBezTo>
                  <a:pt x="-28720" y="4722714"/>
                  <a:pt x="40618" y="4557588"/>
                  <a:pt x="0" y="4379455"/>
                </a:cubicBezTo>
                <a:cubicBezTo>
                  <a:pt x="-40618" y="4201322"/>
                  <a:pt x="18718" y="4109683"/>
                  <a:pt x="0" y="3945080"/>
                </a:cubicBezTo>
                <a:cubicBezTo>
                  <a:pt x="-18718" y="3780478"/>
                  <a:pt x="59246" y="3617142"/>
                  <a:pt x="0" y="3403598"/>
                </a:cubicBezTo>
                <a:cubicBezTo>
                  <a:pt x="-59246" y="3190054"/>
                  <a:pt x="3602" y="2866021"/>
                  <a:pt x="0" y="2701457"/>
                </a:cubicBezTo>
                <a:cubicBezTo>
                  <a:pt x="-3602" y="2536893"/>
                  <a:pt x="77475" y="2217805"/>
                  <a:pt x="0" y="1999316"/>
                </a:cubicBezTo>
                <a:cubicBezTo>
                  <a:pt x="-77475" y="1780827"/>
                  <a:pt x="46330" y="1656292"/>
                  <a:pt x="0" y="1511388"/>
                </a:cubicBezTo>
                <a:cubicBezTo>
                  <a:pt x="-46330" y="1366484"/>
                  <a:pt x="54034" y="1059803"/>
                  <a:pt x="0" y="862800"/>
                </a:cubicBezTo>
                <a:cubicBezTo>
                  <a:pt x="-54034" y="665797"/>
                  <a:pt x="56519" y="277760"/>
                  <a:pt x="0" y="0"/>
                </a:cubicBezTo>
                <a:close/>
              </a:path>
            </a:pathLst>
          </a:custGeom>
          <a:ln>
            <a:prstDash val="dash"/>
            <a:extLst>
              <a:ext uri="{C807C97D-BFC1-408E-A445-0C87EB9F89A2}"/>
            </a:extLst>
          </a:ln>
        </p:spPr>
        <p:style>
          <a:lnRef idx="1">
            <a:schemeClr val="accent4"/>
          </a:lnRef>
          <a:fillRef idx="2">
            <a:schemeClr val="accent4"/>
          </a:fillRef>
          <a:effectRef idx="1">
            <a:schemeClr val="accent4"/>
          </a:effectRef>
          <a:fontRef idx="minor">
            <a:schemeClr val="dk1"/>
          </a:fontRef>
        </p:style>
        <p:txBody>
          <a:bodyPr>
            <a:spAutoFit/>
          </a:bodyPr>
          <a:lstStyle/>
          <a:p>
            <a:pPr fontAlgn="auto">
              <a:spcBef>
                <a:spcPts val="0"/>
              </a:spcBef>
              <a:spcAft>
                <a:spcPts val="0"/>
              </a:spcAft>
              <a:defRPr/>
            </a:pPr>
            <a:r>
              <a:rPr lang="el-GR" sz="1900" b="1" dirty="0"/>
              <a:t>1</a:t>
            </a:r>
            <a:r>
              <a:rPr lang="el-GR" sz="1900" i="1" dirty="0"/>
              <a:t>.</a:t>
            </a:r>
            <a:r>
              <a:rPr lang="en-US" sz="1900" b="1" dirty="0"/>
              <a:t>O </a:t>
            </a:r>
            <a:r>
              <a:rPr lang="el-GR" sz="1900" b="1" dirty="0"/>
              <a:t>COVID19 ως </a:t>
            </a:r>
            <a:r>
              <a:rPr lang="el-GR" sz="1900" b="1" dirty="0" err="1"/>
              <a:t>στρεσσογόνος</a:t>
            </a:r>
            <a:r>
              <a:rPr lang="el-GR" sz="1900" b="1" dirty="0"/>
              <a:t> παράγοντας</a:t>
            </a:r>
          </a:p>
          <a:p>
            <a:pPr fontAlgn="auto">
              <a:spcBef>
                <a:spcPts val="0"/>
              </a:spcBef>
              <a:spcAft>
                <a:spcPts val="0"/>
              </a:spcAft>
              <a:defRPr/>
            </a:pPr>
            <a:r>
              <a:rPr lang="el-GR" sz="1900" b="1" dirty="0"/>
              <a:t>2.Ατομικές πρακτικές αντιμετώπισης </a:t>
            </a:r>
            <a:r>
              <a:rPr lang="el-GR" sz="1900" dirty="0"/>
              <a:t>στρεσογόνων καταστάσεων</a:t>
            </a:r>
          </a:p>
          <a:p>
            <a:pPr fontAlgn="auto">
              <a:spcBef>
                <a:spcPts val="0"/>
              </a:spcBef>
              <a:spcAft>
                <a:spcPts val="0"/>
              </a:spcAft>
              <a:defRPr/>
            </a:pPr>
            <a:r>
              <a:rPr lang="el-GR" sz="1900" i="1" u="sng" dirty="0"/>
              <a:t>Σωματικές πρακτικές</a:t>
            </a:r>
          </a:p>
          <a:p>
            <a:pPr fontAlgn="auto">
              <a:spcBef>
                <a:spcPts val="0"/>
              </a:spcBef>
              <a:spcAft>
                <a:spcPts val="0"/>
              </a:spcAft>
              <a:buFont typeface="Arial" pitchFamily="34" charset="0"/>
              <a:buChar char="•"/>
              <a:defRPr/>
            </a:pPr>
            <a:r>
              <a:rPr lang="el-GR" sz="1900" dirty="0"/>
              <a:t>Φυσική άσκηση</a:t>
            </a:r>
          </a:p>
          <a:p>
            <a:pPr fontAlgn="auto">
              <a:spcBef>
                <a:spcPts val="0"/>
              </a:spcBef>
              <a:spcAft>
                <a:spcPts val="0"/>
              </a:spcAft>
              <a:buFont typeface="Arial" pitchFamily="34" charset="0"/>
              <a:buChar char="•"/>
              <a:defRPr/>
            </a:pPr>
            <a:r>
              <a:rPr lang="el-GR" sz="1900" dirty="0"/>
              <a:t>Φροντίδα φυτών </a:t>
            </a:r>
          </a:p>
          <a:p>
            <a:pPr fontAlgn="auto">
              <a:spcBef>
                <a:spcPts val="0"/>
              </a:spcBef>
              <a:spcAft>
                <a:spcPts val="0"/>
              </a:spcAft>
              <a:defRPr/>
            </a:pPr>
            <a:r>
              <a:rPr lang="el-GR" sz="1900" i="1" u="sng" dirty="0"/>
              <a:t>Συναισθηματικές πρακτικές</a:t>
            </a:r>
          </a:p>
          <a:p>
            <a:pPr fontAlgn="auto">
              <a:spcBef>
                <a:spcPts val="0"/>
              </a:spcBef>
              <a:spcAft>
                <a:spcPts val="0"/>
              </a:spcAft>
              <a:buFont typeface="Arial" pitchFamily="34" charset="0"/>
              <a:buChar char="•"/>
              <a:defRPr/>
            </a:pPr>
            <a:r>
              <a:rPr lang="el-GR" sz="1900" dirty="0"/>
              <a:t>Εντατικοποίηση των κοινωνικών /οικογενειακών επαφών μέσω τηλεφώνου/ψηφιακών πλατφορμών  </a:t>
            </a:r>
          </a:p>
          <a:p>
            <a:pPr fontAlgn="auto">
              <a:spcBef>
                <a:spcPts val="0"/>
              </a:spcBef>
              <a:spcAft>
                <a:spcPts val="0"/>
              </a:spcAft>
              <a:buFont typeface="Arial" pitchFamily="34" charset="0"/>
              <a:buChar char="•"/>
              <a:defRPr/>
            </a:pPr>
            <a:r>
              <a:rPr lang="el-GR" sz="1900" dirty="0"/>
              <a:t>Πράξεις αλληλεγγύης </a:t>
            </a:r>
          </a:p>
          <a:p>
            <a:pPr fontAlgn="auto">
              <a:spcBef>
                <a:spcPts val="0"/>
              </a:spcBef>
              <a:spcAft>
                <a:spcPts val="0"/>
              </a:spcAft>
              <a:defRPr/>
            </a:pPr>
            <a:r>
              <a:rPr lang="el-GR" sz="1900" i="1" u="sng" dirty="0"/>
              <a:t>Πρακτικές αυτοφροντίδας</a:t>
            </a:r>
          </a:p>
          <a:p>
            <a:pPr marL="742950" lvl="1" indent="-285750" fontAlgn="auto">
              <a:spcBef>
                <a:spcPts val="0"/>
              </a:spcBef>
              <a:spcAft>
                <a:spcPts val="0"/>
              </a:spcAft>
              <a:buFont typeface="Courier New" panose="02070309020205020404" pitchFamily="49" charset="0"/>
              <a:buChar char="o"/>
              <a:defRPr/>
            </a:pPr>
            <a:r>
              <a:rPr lang="el-GR" sz="1900" dirty="0"/>
              <a:t>Διάβασμα λογοτεχνικών έργων</a:t>
            </a:r>
          </a:p>
          <a:p>
            <a:pPr marL="742950" lvl="1" indent="-285750" fontAlgn="auto">
              <a:spcBef>
                <a:spcPts val="0"/>
              </a:spcBef>
              <a:spcAft>
                <a:spcPts val="0"/>
              </a:spcAft>
              <a:buFont typeface="Courier New" panose="02070309020205020404" pitchFamily="49" charset="0"/>
              <a:buChar char="o"/>
              <a:defRPr/>
            </a:pPr>
            <a:r>
              <a:rPr lang="el-GR" sz="1900" dirty="0"/>
              <a:t>Παρακολούθηση θεατρικών έργων </a:t>
            </a:r>
            <a:r>
              <a:rPr lang="en-US" sz="1900" dirty="0"/>
              <a:t>online</a:t>
            </a:r>
            <a:endParaRPr lang="el-GR" sz="1900" dirty="0"/>
          </a:p>
          <a:p>
            <a:pPr marL="742950" lvl="1" indent="-285750" fontAlgn="auto">
              <a:spcBef>
                <a:spcPts val="0"/>
              </a:spcBef>
              <a:spcAft>
                <a:spcPts val="0"/>
              </a:spcAft>
              <a:buFont typeface="Courier New" panose="02070309020205020404" pitchFamily="49" charset="0"/>
              <a:buChar char="o"/>
              <a:defRPr/>
            </a:pPr>
            <a:r>
              <a:rPr lang="el-GR" sz="1900" dirty="0"/>
              <a:t>Ψυχοθεραπεία</a:t>
            </a:r>
          </a:p>
          <a:p>
            <a:pPr fontAlgn="auto">
              <a:spcBef>
                <a:spcPts val="0"/>
              </a:spcBef>
              <a:spcAft>
                <a:spcPts val="0"/>
              </a:spcAft>
              <a:defRPr/>
            </a:pPr>
            <a:r>
              <a:rPr lang="el-GR" sz="1900" b="1" dirty="0"/>
              <a:t>3.Υγιεινή και Ασφάλεια</a:t>
            </a:r>
          </a:p>
          <a:p>
            <a:pPr fontAlgn="auto">
              <a:spcBef>
                <a:spcPts val="0"/>
              </a:spcBef>
              <a:spcAft>
                <a:spcPts val="0"/>
              </a:spcAft>
              <a:buFont typeface="Arial" pitchFamily="34" charset="0"/>
              <a:buChar char="•"/>
              <a:defRPr/>
            </a:pPr>
            <a:r>
              <a:rPr lang="el-GR" sz="1900" dirty="0"/>
              <a:t>Μέτρα προφύλαξης στο χώρο εργασίας </a:t>
            </a:r>
          </a:p>
          <a:p>
            <a:pPr fontAlgn="auto">
              <a:spcBef>
                <a:spcPts val="0"/>
              </a:spcBef>
              <a:spcAft>
                <a:spcPts val="0"/>
              </a:spcAft>
              <a:defRPr/>
            </a:pPr>
            <a:r>
              <a:rPr lang="el-GR" sz="1900" dirty="0"/>
              <a:t>  από την Υπηρεσία</a:t>
            </a:r>
          </a:p>
          <a:p>
            <a:pPr fontAlgn="auto">
              <a:spcBef>
                <a:spcPts val="0"/>
              </a:spcBef>
              <a:spcAft>
                <a:spcPts val="0"/>
              </a:spcAft>
              <a:buFont typeface="Arial" pitchFamily="34" charset="0"/>
              <a:buChar char="•"/>
              <a:defRPr/>
            </a:pPr>
            <a:r>
              <a:rPr lang="el-GR" sz="1900" dirty="0"/>
              <a:t>Υιοθέτηση ατομικών συμπεριφορών προφύλαξης</a:t>
            </a:r>
          </a:p>
        </p:txBody>
      </p:sp>
      <p:sp>
        <p:nvSpPr>
          <p:cNvPr id="18" name="9 - TextBox">
            <a:extLst>
              <a:ext uri="{FF2B5EF4-FFF2-40B4-BE49-F238E27FC236}"/>
            </a:extLst>
          </p:cNvPr>
          <p:cNvSpPr txBox="1"/>
          <p:nvPr/>
        </p:nvSpPr>
        <p:spPr>
          <a:xfrm>
            <a:off x="6538913" y="1166813"/>
            <a:ext cx="5368925" cy="4308475"/>
          </a:xfrm>
          <a:custGeom>
            <a:avLst/>
            <a:gdLst>
              <a:gd name="connsiteX0" fmla="*/ 0 w 5369564"/>
              <a:gd name="connsiteY0" fmla="*/ 0 h 4308872"/>
              <a:gd name="connsiteX1" fmla="*/ 510109 w 5369564"/>
              <a:gd name="connsiteY1" fmla="*/ 0 h 4308872"/>
              <a:gd name="connsiteX2" fmla="*/ 1127608 w 5369564"/>
              <a:gd name="connsiteY2" fmla="*/ 0 h 4308872"/>
              <a:gd name="connsiteX3" fmla="*/ 1798804 w 5369564"/>
              <a:gd name="connsiteY3" fmla="*/ 0 h 4308872"/>
              <a:gd name="connsiteX4" fmla="*/ 2577391 w 5369564"/>
              <a:gd name="connsiteY4" fmla="*/ 0 h 4308872"/>
              <a:gd name="connsiteX5" fmla="*/ 3355978 w 5369564"/>
              <a:gd name="connsiteY5" fmla="*/ 0 h 4308872"/>
              <a:gd name="connsiteX6" fmla="*/ 3919782 w 5369564"/>
              <a:gd name="connsiteY6" fmla="*/ 0 h 4308872"/>
              <a:gd name="connsiteX7" fmla="*/ 4429890 w 5369564"/>
              <a:gd name="connsiteY7" fmla="*/ 0 h 4308872"/>
              <a:gd name="connsiteX8" fmla="*/ 5369564 w 5369564"/>
              <a:gd name="connsiteY8" fmla="*/ 0 h 4308872"/>
              <a:gd name="connsiteX9" fmla="*/ 5369564 w 5369564"/>
              <a:gd name="connsiteY9" fmla="*/ 701731 h 4308872"/>
              <a:gd name="connsiteX10" fmla="*/ 5369564 w 5369564"/>
              <a:gd name="connsiteY10" fmla="*/ 1274195 h 4308872"/>
              <a:gd name="connsiteX11" fmla="*/ 5369564 w 5369564"/>
              <a:gd name="connsiteY11" fmla="*/ 1803571 h 4308872"/>
              <a:gd name="connsiteX12" fmla="*/ 5369564 w 5369564"/>
              <a:gd name="connsiteY12" fmla="*/ 2505301 h 4308872"/>
              <a:gd name="connsiteX13" fmla="*/ 5369564 w 5369564"/>
              <a:gd name="connsiteY13" fmla="*/ 3207032 h 4308872"/>
              <a:gd name="connsiteX14" fmla="*/ 5369564 w 5369564"/>
              <a:gd name="connsiteY14" fmla="*/ 3779496 h 4308872"/>
              <a:gd name="connsiteX15" fmla="*/ 5369564 w 5369564"/>
              <a:gd name="connsiteY15" fmla="*/ 4308872 h 4308872"/>
              <a:gd name="connsiteX16" fmla="*/ 4698369 w 5369564"/>
              <a:gd name="connsiteY16" fmla="*/ 4308872 h 4308872"/>
              <a:gd name="connsiteX17" fmla="*/ 4134564 w 5369564"/>
              <a:gd name="connsiteY17" fmla="*/ 4308872 h 4308872"/>
              <a:gd name="connsiteX18" fmla="*/ 3409673 w 5369564"/>
              <a:gd name="connsiteY18" fmla="*/ 4308872 h 4308872"/>
              <a:gd name="connsiteX19" fmla="*/ 2899565 w 5369564"/>
              <a:gd name="connsiteY19" fmla="*/ 4308872 h 4308872"/>
              <a:gd name="connsiteX20" fmla="*/ 2335760 w 5369564"/>
              <a:gd name="connsiteY20" fmla="*/ 4308872 h 4308872"/>
              <a:gd name="connsiteX21" fmla="*/ 1771956 w 5369564"/>
              <a:gd name="connsiteY21" fmla="*/ 4308872 h 4308872"/>
              <a:gd name="connsiteX22" fmla="*/ 1261848 w 5369564"/>
              <a:gd name="connsiteY22" fmla="*/ 4308872 h 4308872"/>
              <a:gd name="connsiteX23" fmla="*/ 590652 w 5369564"/>
              <a:gd name="connsiteY23" fmla="*/ 4308872 h 4308872"/>
              <a:gd name="connsiteX24" fmla="*/ 0 w 5369564"/>
              <a:gd name="connsiteY24" fmla="*/ 4308872 h 4308872"/>
              <a:gd name="connsiteX25" fmla="*/ 0 w 5369564"/>
              <a:gd name="connsiteY25" fmla="*/ 3650230 h 4308872"/>
              <a:gd name="connsiteX26" fmla="*/ 0 w 5369564"/>
              <a:gd name="connsiteY26" fmla="*/ 3077766 h 4308872"/>
              <a:gd name="connsiteX27" fmla="*/ 0 w 5369564"/>
              <a:gd name="connsiteY27" fmla="*/ 2419124 h 4308872"/>
              <a:gd name="connsiteX28" fmla="*/ 0 w 5369564"/>
              <a:gd name="connsiteY28" fmla="*/ 1932837 h 4308872"/>
              <a:gd name="connsiteX29" fmla="*/ 0 w 5369564"/>
              <a:gd name="connsiteY29" fmla="*/ 1446550 h 4308872"/>
              <a:gd name="connsiteX30" fmla="*/ 0 w 5369564"/>
              <a:gd name="connsiteY30" fmla="*/ 744819 h 4308872"/>
              <a:gd name="connsiteX31" fmla="*/ 0 w 5369564"/>
              <a:gd name="connsiteY31" fmla="*/ 0 h 4308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369564" h="4308872" fill="none" extrusionOk="0">
                <a:moveTo>
                  <a:pt x="0" y="0"/>
                </a:moveTo>
                <a:cubicBezTo>
                  <a:pt x="170740" y="-7706"/>
                  <a:pt x="367536" y="-3023"/>
                  <a:pt x="510109" y="0"/>
                </a:cubicBezTo>
                <a:cubicBezTo>
                  <a:pt x="652682" y="3023"/>
                  <a:pt x="996597" y="2109"/>
                  <a:pt x="1127608" y="0"/>
                </a:cubicBezTo>
                <a:cubicBezTo>
                  <a:pt x="1258619" y="-2109"/>
                  <a:pt x="1612510" y="-11371"/>
                  <a:pt x="1798804" y="0"/>
                </a:cubicBezTo>
                <a:cubicBezTo>
                  <a:pt x="1985098" y="11371"/>
                  <a:pt x="2302305" y="-14066"/>
                  <a:pt x="2577391" y="0"/>
                </a:cubicBezTo>
                <a:cubicBezTo>
                  <a:pt x="2852477" y="14066"/>
                  <a:pt x="2999225" y="-1674"/>
                  <a:pt x="3355978" y="0"/>
                </a:cubicBezTo>
                <a:cubicBezTo>
                  <a:pt x="3712731" y="1674"/>
                  <a:pt x="3777396" y="-13418"/>
                  <a:pt x="3919782" y="0"/>
                </a:cubicBezTo>
                <a:cubicBezTo>
                  <a:pt x="4062168" y="13418"/>
                  <a:pt x="4297393" y="2355"/>
                  <a:pt x="4429890" y="0"/>
                </a:cubicBezTo>
                <a:cubicBezTo>
                  <a:pt x="4562387" y="-2355"/>
                  <a:pt x="5083782" y="-32024"/>
                  <a:pt x="5369564" y="0"/>
                </a:cubicBezTo>
                <a:cubicBezTo>
                  <a:pt x="5369823" y="277746"/>
                  <a:pt x="5399665" y="544920"/>
                  <a:pt x="5369564" y="701731"/>
                </a:cubicBezTo>
                <a:cubicBezTo>
                  <a:pt x="5339463" y="858542"/>
                  <a:pt x="5371803" y="1068471"/>
                  <a:pt x="5369564" y="1274195"/>
                </a:cubicBezTo>
                <a:cubicBezTo>
                  <a:pt x="5367325" y="1479919"/>
                  <a:pt x="5388519" y="1655897"/>
                  <a:pt x="5369564" y="1803571"/>
                </a:cubicBezTo>
                <a:cubicBezTo>
                  <a:pt x="5350609" y="1951245"/>
                  <a:pt x="5339583" y="2245315"/>
                  <a:pt x="5369564" y="2505301"/>
                </a:cubicBezTo>
                <a:cubicBezTo>
                  <a:pt x="5399546" y="2765287"/>
                  <a:pt x="5340804" y="3029730"/>
                  <a:pt x="5369564" y="3207032"/>
                </a:cubicBezTo>
                <a:cubicBezTo>
                  <a:pt x="5398324" y="3384334"/>
                  <a:pt x="5368011" y="3533897"/>
                  <a:pt x="5369564" y="3779496"/>
                </a:cubicBezTo>
                <a:cubicBezTo>
                  <a:pt x="5371117" y="4025095"/>
                  <a:pt x="5392541" y="4093198"/>
                  <a:pt x="5369564" y="4308872"/>
                </a:cubicBezTo>
                <a:cubicBezTo>
                  <a:pt x="5126154" y="4289010"/>
                  <a:pt x="4918579" y="4295425"/>
                  <a:pt x="4698369" y="4308872"/>
                </a:cubicBezTo>
                <a:cubicBezTo>
                  <a:pt x="4478159" y="4322319"/>
                  <a:pt x="4276844" y="4294365"/>
                  <a:pt x="4134564" y="4308872"/>
                </a:cubicBezTo>
                <a:cubicBezTo>
                  <a:pt x="3992285" y="4323379"/>
                  <a:pt x="3581640" y="4284724"/>
                  <a:pt x="3409673" y="4308872"/>
                </a:cubicBezTo>
                <a:cubicBezTo>
                  <a:pt x="3237706" y="4333020"/>
                  <a:pt x="3040145" y="4306244"/>
                  <a:pt x="2899565" y="4308872"/>
                </a:cubicBezTo>
                <a:cubicBezTo>
                  <a:pt x="2758985" y="4311500"/>
                  <a:pt x="2578282" y="4292100"/>
                  <a:pt x="2335760" y="4308872"/>
                </a:cubicBezTo>
                <a:cubicBezTo>
                  <a:pt x="2093238" y="4325644"/>
                  <a:pt x="1942013" y="4313147"/>
                  <a:pt x="1771956" y="4308872"/>
                </a:cubicBezTo>
                <a:cubicBezTo>
                  <a:pt x="1601899" y="4304597"/>
                  <a:pt x="1450954" y="4318000"/>
                  <a:pt x="1261848" y="4308872"/>
                </a:cubicBezTo>
                <a:cubicBezTo>
                  <a:pt x="1072742" y="4299744"/>
                  <a:pt x="742332" y="4334006"/>
                  <a:pt x="590652" y="4308872"/>
                </a:cubicBezTo>
                <a:cubicBezTo>
                  <a:pt x="438972" y="4283738"/>
                  <a:pt x="188434" y="4327240"/>
                  <a:pt x="0" y="4308872"/>
                </a:cubicBezTo>
                <a:cubicBezTo>
                  <a:pt x="-17705" y="4125513"/>
                  <a:pt x="-16039" y="3878238"/>
                  <a:pt x="0" y="3650230"/>
                </a:cubicBezTo>
                <a:cubicBezTo>
                  <a:pt x="16039" y="3422222"/>
                  <a:pt x="8707" y="3240668"/>
                  <a:pt x="0" y="3077766"/>
                </a:cubicBezTo>
                <a:cubicBezTo>
                  <a:pt x="-8707" y="2914864"/>
                  <a:pt x="18317" y="2679888"/>
                  <a:pt x="0" y="2419124"/>
                </a:cubicBezTo>
                <a:cubicBezTo>
                  <a:pt x="-18317" y="2158360"/>
                  <a:pt x="8950" y="2121427"/>
                  <a:pt x="0" y="1932837"/>
                </a:cubicBezTo>
                <a:cubicBezTo>
                  <a:pt x="-8950" y="1744247"/>
                  <a:pt x="21538" y="1678839"/>
                  <a:pt x="0" y="1446550"/>
                </a:cubicBezTo>
                <a:cubicBezTo>
                  <a:pt x="-21538" y="1214261"/>
                  <a:pt x="15404" y="1093046"/>
                  <a:pt x="0" y="744819"/>
                </a:cubicBezTo>
                <a:cubicBezTo>
                  <a:pt x="-15404" y="396592"/>
                  <a:pt x="-18719" y="182324"/>
                  <a:pt x="0" y="0"/>
                </a:cubicBezTo>
                <a:close/>
              </a:path>
              <a:path w="5369564" h="4308872" stroke="0" extrusionOk="0">
                <a:moveTo>
                  <a:pt x="0" y="0"/>
                </a:moveTo>
                <a:cubicBezTo>
                  <a:pt x="160393" y="20478"/>
                  <a:pt x="392948" y="4883"/>
                  <a:pt x="510109" y="0"/>
                </a:cubicBezTo>
                <a:cubicBezTo>
                  <a:pt x="627270" y="-4883"/>
                  <a:pt x="837793" y="-12455"/>
                  <a:pt x="1073913" y="0"/>
                </a:cubicBezTo>
                <a:cubicBezTo>
                  <a:pt x="1310033" y="12455"/>
                  <a:pt x="1406864" y="-18140"/>
                  <a:pt x="1691413" y="0"/>
                </a:cubicBezTo>
                <a:cubicBezTo>
                  <a:pt x="1975962" y="18140"/>
                  <a:pt x="2100567" y="-10025"/>
                  <a:pt x="2255217" y="0"/>
                </a:cubicBezTo>
                <a:cubicBezTo>
                  <a:pt x="2409867" y="10025"/>
                  <a:pt x="2636788" y="-18327"/>
                  <a:pt x="2765325" y="0"/>
                </a:cubicBezTo>
                <a:cubicBezTo>
                  <a:pt x="2893862" y="18327"/>
                  <a:pt x="3202463" y="23476"/>
                  <a:pt x="3543912" y="0"/>
                </a:cubicBezTo>
                <a:cubicBezTo>
                  <a:pt x="3885361" y="-23476"/>
                  <a:pt x="3924998" y="-13510"/>
                  <a:pt x="4161412" y="0"/>
                </a:cubicBezTo>
                <a:cubicBezTo>
                  <a:pt x="4397826" y="13510"/>
                  <a:pt x="4462382" y="9947"/>
                  <a:pt x="4671521" y="0"/>
                </a:cubicBezTo>
                <a:cubicBezTo>
                  <a:pt x="4880660" y="-9947"/>
                  <a:pt x="5022294" y="-5583"/>
                  <a:pt x="5369564" y="0"/>
                </a:cubicBezTo>
                <a:cubicBezTo>
                  <a:pt x="5361991" y="227403"/>
                  <a:pt x="5389725" y="328018"/>
                  <a:pt x="5369564" y="486287"/>
                </a:cubicBezTo>
                <a:cubicBezTo>
                  <a:pt x="5349403" y="644556"/>
                  <a:pt x="5403521" y="857253"/>
                  <a:pt x="5369564" y="1188018"/>
                </a:cubicBezTo>
                <a:cubicBezTo>
                  <a:pt x="5335607" y="1518783"/>
                  <a:pt x="5394373" y="1532984"/>
                  <a:pt x="5369564" y="1717393"/>
                </a:cubicBezTo>
                <a:cubicBezTo>
                  <a:pt x="5344755" y="1901802"/>
                  <a:pt x="5354276" y="2145737"/>
                  <a:pt x="5369564" y="2332946"/>
                </a:cubicBezTo>
                <a:cubicBezTo>
                  <a:pt x="5384852" y="2520155"/>
                  <a:pt x="5340945" y="2851987"/>
                  <a:pt x="5369564" y="3034677"/>
                </a:cubicBezTo>
                <a:cubicBezTo>
                  <a:pt x="5398183" y="3217367"/>
                  <a:pt x="5391598" y="3386961"/>
                  <a:pt x="5369564" y="3693319"/>
                </a:cubicBezTo>
                <a:cubicBezTo>
                  <a:pt x="5347530" y="3999677"/>
                  <a:pt x="5389585" y="4080703"/>
                  <a:pt x="5369564" y="4308872"/>
                </a:cubicBezTo>
                <a:cubicBezTo>
                  <a:pt x="5106930" y="4318071"/>
                  <a:pt x="4876677" y="4279110"/>
                  <a:pt x="4752064" y="4308872"/>
                </a:cubicBezTo>
                <a:cubicBezTo>
                  <a:pt x="4627451" y="4338634"/>
                  <a:pt x="4384394" y="4318464"/>
                  <a:pt x="4080869" y="4308872"/>
                </a:cubicBezTo>
                <a:cubicBezTo>
                  <a:pt x="3777345" y="4299280"/>
                  <a:pt x="3756821" y="4314548"/>
                  <a:pt x="3570760" y="4308872"/>
                </a:cubicBezTo>
                <a:cubicBezTo>
                  <a:pt x="3384699" y="4303196"/>
                  <a:pt x="3121154" y="4320574"/>
                  <a:pt x="2953260" y="4308872"/>
                </a:cubicBezTo>
                <a:cubicBezTo>
                  <a:pt x="2785366" y="4297170"/>
                  <a:pt x="2581177" y="4310196"/>
                  <a:pt x="2443152" y="4308872"/>
                </a:cubicBezTo>
                <a:cubicBezTo>
                  <a:pt x="2305127" y="4307548"/>
                  <a:pt x="1952951" y="4291498"/>
                  <a:pt x="1771956" y="4308872"/>
                </a:cubicBezTo>
                <a:cubicBezTo>
                  <a:pt x="1590961" y="4326246"/>
                  <a:pt x="1368636" y="4288730"/>
                  <a:pt x="1208152" y="4308872"/>
                </a:cubicBezTo>
                <a:cubicBezTo>
                  <a:pt x="1047668" y="4329014"/>
                  <a:pt x="905648" y="4287771"/>
                  <a:pt x="644348" y="4308872"/>
                </a:cubicBezTo>
                <a:cubicBezTo>
                  <a:pt x="383048" y="4329973"/>
                  <a:pt x="154117" y="4299633"/>
                  <a:pt x="0" y="4308872"/>
                </a:cubicBezTo>
                <a:cubicBezTo>
                  <a:pt x="-12192" y="4033478"/>
                  <a:pt x="-8844" y="3880483"/>
                  <a:pt x="0" y="3736408"/>
                </a:cubicBezTo>
                <a:cubicBezTo>
                  <a:pt x="8844" y="3592333"/>
                  <a:pt x="-9877" y="3361622"/>
                  <a:pt x="0" y="3034677"/>
                </a:cubicBezTo>
                <a:cubicBezTo>
                  <a:pt x="9877" y="2707732"/>
                  <a:pt x="-11639" y="2640860"/>
                  <a:pt x="0" y="2462213"/>
                </a:cubicBezTo>
                <a:cubicBezTo>
                  <a:pt x="11639" y="2283566"/>
                  <a:pt x="-30359" y="2042527"/>
                  <a:pt x="0" y="1846659"/>
                </a:cubicBezTo>
                <a:cubicBezTo>
                  <a:pt x="30359" y="1650791"/>
                  <a:pt x="-12027" y="1386882"/>
                  <a:pt x="0" y="1231106"/>
                </a:cubicBezTo>
                <a:cubicBezTo>
                  <a:pt x="12027" y="1075330"/>
                  <a:pt x="-24762" y="859186"/>
                  <a:pt x="0" y="572464"/>
                </a:cubicBezTo>
                <a:cubicBezTo>
                  <a:pt x="24762" y="285742"/>
                  <a:pt x="22869" y="270443"/>
                  <a:pt x="0" y="0"/>
                </a:cubicBezTo>
                <a:close/>
              </a:path>
            </a:pathLst>
          </a:custGeom>
          <a:solidFill>
            <a:schemeClr val="accent4">
              <a:lumMod val="60000"/>
              <a:lumOff val="40000"/>
            </a:schemeClr>
          </a:solidFill>
          <a:ln>
            <a:prstDash val="dash"/>
            <a:extLst>
              <a:ext uri="{C807C97D-BFC1-408E-A445-0C87EB9F89A2}"/>
            </a:extLst>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l-GR" sz="2000" b="1" dirty="0"/>
              <a:t>1.Επαγγελματικό και εργασιακό ήθος </a:t>
            </a:r>
            <a:endParaRPr lang="el-GR" sz="2000" dirty="0"/>
          </a:p>
          <a:p>
            <a:pPr fontAlgn="auto">
              <a:spcBef>
                <a:spcPts val="0"/>
              </a:spcBef>
              <a:spcAft>
                <a:spcPts val="0"/>
              </a:spcAft>
              <a:defRPr/>
            </a:pPr>
            <a:r>
              <a:rPr lang="el-GR" sz="2000" b="1" dirty="0"/>
              <a:t>2.Εργασιακοί </a:t>
            </a:r>
            <a:r>
              <a:rPr lang="el-GR" sz="2000" b="1" dirty="0" err="1"/>
              <a:t>Στρεσσογόνοι</a:t>
            </a:r>
            <a:r>
              <a:rPr lang="el-GR" sz="2000" b="1" dirty="0"/>
              <a:t> παράγοντες </a:t>
            </a:r>
            <a:endParaRPr lang="el-GR" sz="2000" dirty="0"/>
          </a:p>
          <a:p>
            <a:pPr fontAlgn="auto">
              <a:spcBef>
                <a:spcPts val="0"/>
              </a:spcBef>
              <a:spcAft>
                <a:spcPts val="0"/>
              </a:spcAft>
              <a:buFont typeface="Arial" pitchFamily="34" charset="0"/>
              <a:buChar char="•"/>
              <a:defRPr/>
            </a:pPr>
            <a:r>
              <a:rPr lang="el-GR" sz="2000" dirty="0"/>
              <a:t>Φόρτος εργασίας </a:t>
            </a:r>
          </a:p>
          <a:p>
            <a:pPr fontAlgn="auto">
              <a:spcBef>
                <a:spcPts val="0"/>
              </a:spcBef>
              <a:spcAft>
                <a:spcPts val="0"/>
              </a:spcAft>
              <a:buFont typeface="Arial" pitchFamily="34" charset="0"/>
              <a:buChar char="•"/>
              <a:defRPr/>
            </a:pPr>
            <a:r>
              <a:rPr lang="el-GR" sz="2000" dirty="0"/>
              <a:t>Έλεγχος στο χώρο εργασίας </a:t>
            </a:r>
          </a:p>
          <a:p>
            <a:pPr fontAlgn="auto">
              <a:spcBef>
                <a:spcPts val="0"/>
              </a:spcBef>
              <a:spcAft>
                <a:spcPts val="0"/>
              </a:spcAft>
              <a:buFont typeface="Arial" pitchFamily="34" charset="0"/>
              <a:buChar char="•"/>
              <a:defRPr/>
            </a:pPr>
            <a:r>
              <a:rPr lang="el-GR" sz="2000" dirty="0"/>
              <a:t>Δυσκολίες στην επικοινωνία </a:t>
            </a:r>
          </a:p>
          <a:p>
            <a:pPr fontAlgn="auto">
              <a:spcBef>
                <a:spcPts val="0"/>
              </a:spcBef>
              <a:spcAft>
                <a:spcPts val="0"/>
              </a:spcAft>
              <a:defRPr/>
            </a:pPr>
            <a:r>
              <a:rPr lang="el-GR" sz="2000" dirty="0"/>
              <a:t> με την ηγεσία                          </a:t>
            </a:r>
          </a:p>
          <a:p>
            <a:pPr fontAlgn="auto">
              <a:spcBef>
                <a:spcPts val="0"/>
              </a:spcBef>
              <a:spcAft>
                <a:spcPts val="0"/>
              </a:spcAft>
              <a:buFont typeface="Arial" pitchFamily="34" charset="0"/>
              <a:buChar char="•"/>
              <a:defRPr/>
            </a:pPr>
            <a:r>
              <a:rPr lang="el-GR" sz="2000" dirty="0"/>
              <a:t>Μη κανονική ροή στην </a:t>
            </a:r>
          </a:p>
          <a:p>
            <a:pPr fontAlgn="auto">
              <a:spcBef>
                <a:spcPts val="0"/>
              </a:spcBef>
              <a:spcAft>
                <a:spcPts val="0"/>
              </a:spcAft>
              <a:defRPr/>
            </a:pPr>
            <a:r>
              <a:rPr lang="el-GR" sz="2000" dirty="0"/>
              <a:t> καταβολή των δεδουλευμένων </a:t>
            </a:r>
          </a:p>
          <a:p>
            <a:pPr fontAlgn="auto">
              <a:spcBef>
                <a:spcPts val="0"/>
              </a:spcBef>
              <a:spcAft>
                <a:spcPts val="0"/>
              </a:spcAft>
              <a:defRPr/>
            </a:pPr>
            <a:r>
              <a:rPr lang="el-GR" sz="2000" b="1" dirty="0"/>
              <a:t>4.Η εργασία ως αποσυμφορητικός παράγοντας</a:t>
            </a:r>
            <a:endParaRPr lang="en-US" sz="2000" b="1" dirty="0"/>
          </a:p>
          <a:p>
            <a:pPr fontAlgn="auto">
              <a:spcBef>
                <a:spcPts val="0"/>
              </a:spcBef>
              <a:spcAft>
                <a:spcPts val="0"/>
              </a:spcAft>
              <a:defRPr/>
            </a:pPr>
            <a:r>
              <a:rPr lang="en-US" altLang="en-US" sz="2000" b="1" dirty="0"/>
              <a:t>5. </a:t>
            </a:r>
            <a:r>
              <a:rPr lang="el-GR" altLang="en-US" sz="2000" b="1" dirty="0"/>
              <a:t>Οργανωσιακές στρατηγικές αντιμετώπισης στρεσσογόνων καταστάσεων</a:t>
            </a:r>
          </a:p>
          <a:p>
            <a:pPr marL="285750" indent="-285750" fontAlgn="auto">
              <a:spcBef>
                <a:spcPts val="0"/>
              </a:spcBef>
              <a:spcAft>
                <a:spcPts val="0"/>
              </a:spcAft>
              <a:buFont typeface="Arial" panose="020B0604020202020204" pitchFamily="34" charset="0"/>
              <a:buChar char="•"/>
              <a:defRPr/>
            </a:pPr>
            <a:r>
              <a:rPr lang="el-GR" altLang="en-US" sz="2000" dirty="0"/>
              <a:t>Εποπτεία</a:t>
            </a:r>
          </a:p>
          <a:p>
            <a:pPr marL="285750" indent="-285750" fontAlgn="auto">
              <a:spcBef>
                <a:spcPts val="0"/>
              </a:spcBef>
              <a:spcAft>
                <a:spcPts val="0"/>
              </a:spcAft>
              <a:buFont typeface="Arial" panose="020B0604020202020204" pitchFamily="34" charset="0"/>
              <a:buChar char="•"/>
              <a:defRPr/>
            </a:pPr>
            <a:r>
              <a:rPr lang="en-US" altLang="en-US" sz="2000" dirty="0"/>
              <a:t>Peer support groups</a:t>
            </a:r>
            <a:endParaRPr lang="el-GR" altLang="en-US" sz="2000" dirty="0"/>
          </a:p>
          <a:p>
            <a:pPr fontAlgn="auto">
              <a:spcBef>
                <a:spcPts val="0"/>
              </a:spcBef>
              <a:spcAft>
                <a:spcPts val="0"/>
              </a:spcAft>
              <a:defRPr/>
            </a:pPr>
            <a:endParaRPr lang="el-GR" sz="1400" dirty="0"/>
          </a:p>
        </p:txBody>
      </p:sp>
      <p:sp>
        <p:nvSpPr>
          <p:cNvPr id="3078" name="TextBox 22"/>
          <p:cNvSpPr txBox="1">
            <a:spLocks noChangeArrowheads="1"/>
          </p:cNvSpPr>
          <p:nvPr/>
        </p:nvSpPr>
        <p:spPr bwMode="auto">
          <a:xfrm>
            <a:off x="0" y="608013"/>
            <a:ext cx="3724275" cy="469900"/>
          </a:xfrm>
          <a:prstGeom prst="rect">
            <a:avLst/>
          </a:prstGeom>
          <a:noFill/>
          <a:ln w="9525">
            <a:noFill/>
            <a:miter lim="800000"/>
            <a:headEnd/>
            <a:tailEnd/>
          </a:ln>
        </p:spPr>
        <p:txBody>
          <a:bodyPr>
            <a:spAutoFit/>
          </a:bodyPr>
          <a:lstStyle/>
          <a:p>
            <a:pPr>
              <a:lnSpc>
                <a:spcPct val="107000"/>
              </a:lnSpc>
              <a:spcAft>
                <a:spcPts val="800"/>
              </a:spcAft>
            </a:pPr>
            <a:r>
              <a:rPr lang="el-GR" sz="2400" b="1">
                <a:latin typeface="Calibri" pitchFamily="34" charset="0"/>
                <a:ea typeface="Calibri" pitchFamily="34" charset="0"/>
                <a:cs typeface="Times New Roman" pitchFamily="18" charset="0"/>
              </a:rPr>
              <a:t>Υγεία</a:t>
            </a:r>
            <a:r>
              <a:rPr lang="el-GR" sz="2400">
                <a:latin typeface="Calibri" pitchFamily="34" charset="0"/>
                <a:ea typeface="Calibri" pitchFamily="34" charset="0"/>
                <a:cs typeface="Times New Roman" pitchFamily="18" charset="0"/>
              </a:rPr>
              <a:t> </a:t>
            </a:r>
            <a:endParaRPr lang="en-US" sz="2400">
              <a:latin typeface="Calibri" pitchFamily="34" charset="0"/>
              <a:ea typeface="Calibri" pitchFamily="34" charset="0"/>
              <a:cs typeface="Times New Roman" pitchFamily="18" charset="0"/>
            </a:endParaRPr>
          </a:p>
        </p:txBody>
      </p:sp>
      <p:sp>
        <p:nvSpPr>
          <p:cNvPr id="3079" name="TextBox 24"/>
          <p:cNvSpPr txBox="1">
            <a:spLocks noChangeArrowheads="1"/>
          </p:cNvSpPr>
          <p:nvPr/>
        </p:nvSpPr>
        <p:spPr bwMode="auto">
          <a:xfrm>
            <a:off x="6443663" y="657225"/>
            <a:ext cx="2320925" cy="460375"/>
          </a:xfrm>
          <a:prstGeom prst="rect">
            <a:avLst/>
          </a:prstGeom>
          <a:noFill/>
          <a:ln w="9525">
            <a:noFill/>
            <a:miter lim="800000"/>
            <a:headEnd/>
            <a:tailEnd/>
          </a:ln>
        </p:spPr>
        <p:txBody>
          <a:bodyPr>
            <a:spAutoFit/>
          </a:bodyPr>
          <a:lstStyle/>
          <a:p>
            <a:r>
              <a:rPr lang="el-GR" sz="2400" b="1">
                <a:solidFill>
                  <a:srgbClr val="000000"/>
                </a:solidFill>
                <a:latin typeface="Calibri" pitchFamily="34" charset="0"/>
                <a:cs typeface="Times New Roman" pitchFamily="18" charset="0"/>
              </a:rPr>
              <a:t>Εργασία</a:t>
            </a:r>
            <a:endParaRPr lang="en-US" sz="2400">
              <a:latin typeface="Times New Roman" pitchFamily="18" charset="0"/>
              <a:cs typeface="Times New Roman" pitchFamily="18" charset="0"/>
            </a:endParaRPr>
          </a:p>
        </p:txBody>
      </p:sp>
      <p:sp>
        <p:nvSpPr>
          <p:cNvPr id="28" name="Right Brace 27">
            <a:extLst>
              <a:ext uri="{FF2B5EF4-FFF2-40B4-BE49-F238E27FC236}"/>
            </a:extLst>
          </p:cNvPr>
          <p:cNvSpPr/>
          <p:nvPr/>
        </p:nvSpPr>
        <p:spPr>
          <a:xfrm>
            <a:off x="9928225" y="2122488"/>
            <a:ext cx="195263" cy="1352550"/>
          </a:xfrm>
          <a:prstGeom prst="rightBrace">
            <a:avLst>
              <a:gd name="adj1" fmla="val 8333"/>
              <a:gd name="adj2" fmla="val 50000"/>
            </a:avLst>
          </a:prstGeom>
          <a:ln w="34925" cmpd="sng">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b="1" dirty="0">
              <a:ln w="0"/>
              <a:effectLst>
                <a:outerShdw blurRad="38100" dist="19050" dir="2700000" algn="tl" rotWithShape="0">
                  <a:schemeClr val="dk1">
                    <a:alpha val="40000"/>
                  </a:schemeClr>
                </a:outerShdw>
              </a:effectLst>
            </a:endParaRPr>
          </a:p>
        </p:txBody>
      </p:sp>
      <p:sp>
        <p:nvSpPr>
          <p:cNvPr id="3081" name="11 - TextBox"/>
          <p:cNvSpPr txBox="1">
            <a:spLocks noChangeArrowheads="1"/>
          </p:cNvSpPr>
          <p:nvPr/>
        </p:nvSpPr>
        <p:spPr bwMode="auto">
          <a:xfrm>
            <a:off x="10131425" y="2246313"/>
            <a:ext cx="1690688" cy="922337"/>
          </a:xfrm>
          <a:prstGeom prst="rect">
            <a:avLst/>
          </a:prstGeom>
          <a:noFill/>
          <a:ln w="9525">
            <a:noFill/>
            <a:miter lim="800000"/>
            <a:headEnd/>
            <a:tailEnd/>
          </a:ln>
        </p:spPr>
        <p:txBody>
          <a:bodyPr>
            <a:spAutoFit/>
          </a:bodyPr>
          <a:lstStyle/>
          <a:p>
            <a:r>
              <a:rPr lang="el-GR" altLang="en-US">
                <a:latin typeface="Calibri" pitchFamily="34" charset="0"/>
              </a:rPr>
              <a:t>Σημάδια επαγγελματικής εξουθένωσης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 Placeholder 8">
            <a:extLst>
              <a:ext uri="{FF2B5EF4-FFF2-40B4-BE49-F238E27FC236}"/>
            </a:extLst>
          </p:cNvPr>
          <p:cNvSpPr txBox="1">
            <a:spLocks/>
          </p:cNvSpPr>
          <p:nvPr/>
        </p:nvSpPr>
        <p:spPr>
          <a:xfrm>
            <a:off x="0" y="0"/>
            <a:ext cx="12201525" cy="466725"/>
          </a:xfrm>
          <a:prstGeom prst="rect">
            <a:avLst/>
          </a:prstGeom>
          <a:solidFill>
            <a:schemeClr val="accent5">
              <a:lumMod val="75000"/>
            </a:schemeClr>
          </a:solidFill>
        </p:spPr>
        <p:txBody>
          <a:bodyPr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fontAlgn="auto">
              <a:spcAft>
                <a:spcPts val="0"/>
              </a:spcAft>
              <a:defRPr/>
            </a:pPr>
            <a:r>
              <a:rPr lang="el-GR" dirty="0"/>
              <a:t>Συζήτηση/ Συμπεράσματα</a:t>
            </a:r>
            <a:r>
              <a:rPr lang="en-US" dirty="0"/>
              <a:t> </a:t>
            </a:r>
          </a:p>
        </p:txBody>
      </p:sp>
      <p:pic>
        <p:nvPicPr>
          <p:cNvPr id="4099" name="Picture 3" descr="A person looking out a window&#10;&#10;Description automatically generated with medium confidence"/>
          <p:cNvPicPr>
            <a:picLocks noChangeAspect="1"/>
          </p:cNvPicPr>
          <p:nvPr/>
        </p:nvPicPr>
        <p:blipFill>
          <a:blip r:embed="rId3" cstate="print"/>
          <a:srcRect/>
          <a:stretch>
            <a:fillRect/>
          </a:stretch>
        </p:blipFill>
        <p:spPr bwMode="auto">
          <a:xfrm>
            <a:off x="0" y="3627438"/>
            <a:ext cx="4838700" cy="3230562"/>
          </a:xfrm>
          <a:prstGeom prst="rect">
            <a:avLst/>
          </a:prstGeom>
          <a:noFill/>
          <a:ln w="9525">
            <a:noFill/>
            <a:miter lim="800000"/>
            <a:headEnd/>
            <a:tailEnd/>
          </a:ln>
        </p:spPr>
      </p:pic>
      <p:sp>
        <p:nvSpPr>
          <p:cNvPr id="5" name="2 - Ορθογώνιο">
            <a:extLst>
              <a:ext uri="{FF2B5EF4-FFF2-40B4-BE49-F238E27FC236}"/>
            </a:extLst>
          </p:cNvPr>
          <p:cNvSpPr>
            <a:spLocks noChangeArrowheads="1"/>
          </p:cNvSpPr>
          <p:nvPr/>
        </p:nvSpPr>
        <p:spPr bwMode="auto">
          <a:xfrm>
            <a:off x="65088" y="615950"/>
            <a:ext cx="12036425" cy="2862263"/>
          </a:xfrm>
          <a:custGeom>
            <a:avLst/>
            <a:gdLst>
              <a:gd name="connsiteX0" fmla="*/ 0 w 12036756"/>
              <a:gd name="connsiteY0" fmla="*/ 0 h 2862322"/>
              <a:gd name="connsiteX1" fmla="*/ 668709 w 12036756"/>
              <a:gd name="connsiteY1" fmla="*/ 0 h 2862322"/>
              <a:gd name="connsiteX2" fmla="*/ 1337417 w 12036756"/>
              <a:gd name="connsiteY2" fmla="*/ 0 h 2862322"/>
              <a:gd name="connsiteX3" fmla="*/ 1645023 w 12036756"/>
              <a:gd name="connsiteY3" fmla="*/ 0 h 2862322"/>
              <a:gd name="connsiteX4" fmla="*/ 1952629 w 12036756"/>
              <a:gd name="connsiteY4" fmla="*/ 0 h 2862322"/>
              <a:gd name="connsiteX5" fmla="*/ 2380603 w 12036756"/>
              <a:gd name="connsiteY5" fmla="*/ 0 h 2862322"/>
              <a:gd name="connsiteX6" fmla="*/ 2808576 w 12036756"/>
              <a:gd name="connsiteY6" fmla="*/ 0 h 2862322"/>
              <a:gd name="connsiteX7" fmla="*/ 3718020 w 12036756"/>
              <a:gd name="connsiteY7" fmla="*/ 0 h 2862322"/>
              <a:gd name="connsiteX8" fmla="*/ 4386729 w 12036756"/>
              <a:gd name="connsiteY8" fmla="*/ 0 h 2862322"/>
              <a:gd name="connsiteX9" fmla="*/ 4814702 w 12036756"/>
              <a:gd name="connsiteY9" fmla="*/ 0 h 2862322"/>
              <a:gd name="connsiteX10" fmla="*/ 5483411 w 12036756"/>
              <a:gd name="connsiteY10" fmla="*/ 0 h 2862322"/>
              <a:gd name="connsiteX11" fmla="*/ 6272487 w 12036756"/>
              <a:gd name="connsiteY11" fmla="*/ 0 h 2862322"/>
              <a:gd name="connsiteX12" fmla="*/ 6580093 w 12036756"/>
              <a:gd name="connsiteY12" fmla="*/ 0 h 2862322"/>
              <a:gd name="connsiteX13" fmla="*/ 7369170 w 12036756"/>
              <a:gd name="connsiteY13" fmla="*/ 0 h 2862322"/>
              <a:gd name="connsiteX14" fmla="*/ 7676775 w 12036756"/>
              <a:gd name="connsiteY14" fmla="*/ 0 h 2862322"/>
              <a:gd name="connsiteX15" fmla="*/ 7984381 w 12036756"/>
              <a:gd name="connsiteY15" fmla="*/ 0 h 2862322"/>
              <a:gd name="connsiteX16" fmla="*/ 8773458 w 12036756"/>
              <a:gd name="connsiteY16" fmla="*/ 0 h 2862322"/>
              <a:gd name="connsiteX17" fmla="*/ 9321799 w 12036756"/>
              <a:gd name="connsiteY17" fmla="*/ 0 h 2862322"/>
              <a:gd name="connsiteX18" fmla="*/ 9749772 w 12036756"/>
              <a:gd name="connsiteY18" fmla="*/ 0 h 2862322"/>
              <a:gd name="connsiteX19" fmla="*/ 10538849 w 12036756"/>
              <a:gd name="connsiteY19" fmla="*/ 0 h 2862322"/>
              <a:gd name="connsiteX20" fmla="*/ 10966822 w 12036756"/>
              <a:gd name="connsiteY20" fmla="*/ 0 h 2862322"/>
              <a:gd name="connsiteX21" fmla="*/ 11394796 w 12036756"/>
              <a:gd name="connsiteY21" fmla="*/ 0 h 2862322"/>
              <a:gd name="connsiteX22" fmla="*/ 12036756 w 12036756"/>
              <a:gd name="connsiteY22" fmla="*/ 0 h 2862322"/>
              <a:gd name="connsiteX23" fmla="*/ 12036756 w 12036756"/>
              <a:gd name="connsiteY23" fmla="*/ 543841 h 2862322"/>
              <a:gd name="connsiteX24" fmla="*/ 12036756 w 12036756"/>
              <a:gd name="connsiteY24" fmla="*/ 1087682 h 2862322"/>
              <a:gd name="connsiteX25" fmla="*/ 12036756 w 12036756"/>
              <a:gd name="connsiteY25" fmla="*/ 1631524 h 2862322"/>
              <a:gd name="connsiteX26" fmla="*/ 12036756 w 12036756"/>
              <a:gd name="connsiteY26" fmla="*/ 2146742 h 2862322"/>
              <a:gd name="connsiteX27" fmla="*/ 12036756 w 12036756"/>
              <a:gd name="connsiteY27" fmla="*/ 2862322 h 2862322"/>
              <a:gd name="connsiteX28" fmla="*/ 11368047 w 12036756"/>
              <a:gd name="connsiteY28" fmla="*/ 2862322 h 2862322"/>
              <a:gd name="connsiteX29" fmla="*/ 11060441 w 12036756"/>
              <a:gd name="connsiteY29" fmla="*/ 2862322 h 2862322"/>
              <a:gd name="connsiteX30" fmla="*/ 10271365 w 12036756"/>
              <a:gd name="connsiteY30" fmla="*/ 2862322 h 2862322"/>
              <a:gd name="connsiteX31" fmla="*/ 9361921 w 12036756"/>
              <a:gd name="connsiteY31" fmla="*/ 2862322 h 2862322"/>
              <a:gd name="connsiteX32" fmla="*/ 8813580 w 12036756"/>
              <a:gd name="connsiteY32" fmla="*/ 2862322 h 2862322"/>
              <a:gd name="connsiteX33" fmla="*/ 8024504 w 12036756"/>
              <a:gd name="connsiteY33" fmla="*/ 2862322 h 2862322"/>
              <a:gd name="connsiteX34" fmla="*/ 7596530 w 12036756"/>
              <a:gd name="connsiteY34" fmla="*/ 2862322 h 2862322"/>
              <a:gd name="connsiteX35" fmla="*/ 7048189 w 12036756"/>
              <a:gd name="connsiteY35" fmla="*/ 2862322 h 2862322"/>
              <a:gd name="connsiteX36" fmla="*/ 6499848 w 12036756"/>
              <a:gd name="connsiteY36" fmla="*/ 2862322 h 2862322"/>
              <a:gd name="connsiteX37" fmla="*/ 5710772 w 12036756"/>
              <a:gd name="connsiteY37" fmla="*/ 2862322 h 2862322"/>
              <a:gd name="connsiteX38" fmla="*/ 5282798 w 12036756"/>
              <a:gd name="connsiteY38" fmla="*/ 2862322 h 2862322"/>
              <a:gd name="connsiteX39" fmla="*/ 4493722 w 12036756"/>
              <a:gd name="connsiteY39" fmla="*/ 2862322 h 2862322"/>
              <a:gd name="connsiteX40" fmla="*/ 3704646 w 12036756"/>
              <a:gd name="connsiteY40" fmla="*/ 2862322 h 2862322"/>
              <a:gd name="connsiteX41" fmla="*/ 3035937 w 12036756"/>
              <a:gd name="connsiteY41" fmla="*/ 2862322 h 2862322"/>
              <a:gd name="connsiteX42" fmla="*/ 2487596 w 12036756"/>
              <a:gd name="connsiteY42" fmla="*/ 2862322 h 2862322"/>
              <a:gd name="connsiteX43" fmla="*/ 2179990 w 12036756"/>
              <a:gd name="connsiteY43" fmla="*/ 2862322 h 2862322"/>
              <a:gd name="connsiteX44" fmla="*/ 1631649 w 12036756"/>
              <a:gd name="connsiteY44" fmla="*/ 2862322 h 2862322"/>
              <a:gd name="connsiteX45" fmla="*/ 1203676 w 12036756"/>
              <a:gd name="connsiteY45" fmla="*/ 2862322 h 2862322"/>
              <a:gd name="connsiteX46" fmla="*/ 0 w 12036756"/>
              <a:gd name="connsiteY46" fmla="*/ 2862322 h 2862322"/>
              <a:gd name="connsiteX47" fmla="*/ 0 w 12036756"/>
              <a:gd name="connsiteY47" fmla="*/ 2347104 h 2862322"/>
              <a:gd name="connsiteX48" fmla="*/ 0 w 12036756"/>
              <a:gd name="connsiteY48" fmla="*/ 1831886 h 2862322"/>
              <a:gd name="connsiteX49" fmla="*/ 0 w 12036756"/>
              <a:gd name="connsiteY49" fmla="*/ 1316668 h 2862322"/>
              <a:gd name="connsiteX50" fmla="*/ 0 w 12036756"/>
              <a:gd name="connsiteY50" fmla="*/ 830073 h 2862322"/>
              <a:gd name="connsiteX51" fmla="*/ 0 w 12036756"/>
              <a:gd name="connsiteY51" fmla="*/ 0 h 286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036756" h="2862322" fill="none" extrusionOk="0">
                <a:moveTo>
                  <a:pt x="0" y="0"/>
                </a:moveTo>
                <a:cubicBezTo>
                  <a:pt x="215411" y="13741"/>
                  <a:pt x="496675" y="32587"/>
                  <a:pt x="668709" y="0"/>
                </a:cubicBezTo>
                <a:cubicBezTo>
                  <a:pt x="840743" y="-32587"/>
                  <a:pt x="1188155" y="-2692"/>
                  <a:pt x="1337417" y="0"/>
                </a:cubicBezTo>
                <a:cubicBezTo>
                  <a:pt x="1486679" y="2692"/>
                  <a:pt x="1539813" y="5924"/>
                  <a:pt x="1645023" y="0"/>
                </a:cubicBezTo>
                <a:cubicBezTo>
                  <a:pt x="1750233" y="-5924"/>
                  <a:pt x="1857583" y="-6187"/>
                  <a:pt x="1952629" y="0"/>
                </a:cubicBezTo>
                <a:cubicBezTo>
                  <a:pt x="2047675" y="6187"/>
                  <a:pt x="2293011" y="3834"/>
                  <a:pt x="2380603" y="0"/>
                </a:cubicBezTo>
                <a:cubicBezTo>
                  <a:pt x="2468195" y="-3834"/>
                  <a:pt x="2700887" y="1034"/>
                  <a:pt x="2808576" y="0"/>
                </a:cubicBezTo>
                <a:cubicBezTo>
                  <a:pt x="2916265" y="-1034"/>
                  <a:pt x="3382867" y="-8945"/>
                  <a:pt x="3718020" y="0"/>
                </a:cubicBezTo>
                <a:cubicBezTo>
                  <a:pt x="4053173" y="8945"/>
                  <a:pt x="4153105" y="-31924"/>
                  <a:pt x="4386729" y="0"/>
                </a:cubicBezTo>
                <a:cubicBezTo>
                  <a:pt x="4620353" y="31924"/>
                  <a:pt x="4685706" y="18179"/>
                  <a:pt x="4814702" y="0"/>
                </a:cubicBezTo>
                <a:cubicBezTo>
                  <a:pt x="4943698" y="-18179"/>
                  <a:pt x="5285502" y="-32780"/>
                  <a:pt x="5483411" y="0"/>
                </a:cubicBezTo>
                <a:cubicBezTo>
                  <a:pt x="5681320" y="32780"/>
                  <a:pt x="6059069" y="23109"/>
                  <a:pt x="6272487" y="0"/>
                </a:cubicBezTo>
                <a:cubicBezTo>
                  <a:pt x="6485905" y="-23109"/>
                  <a:pt x="6515399" y="2245"/>
                  <a:pt x="6580093" y="0"/>
                </a:cubicBezTo>
                <a:cubicBezTo>
                  <a:pt x="6644787" y="-2245"/>
                  <a:pt x="7057206" y="4424"/>
                  <a:pt x="7369170" y="0"/>
                </a:cubicBezTo>
                <a:cubicBezTo>
                  <a:pt x="7681134" y="-4424"/>
                  <a:pt x="7534648" y="9342"/>
                  <a:pt x="7676775" y="0"/>
                </a:cubicBezTo>
                <a:cubicBezTo>
                  <a:pt x="7818902" y="-9342"/>
                  <a:pt x="7834771" y="-4384"/>
                  <a:pt x="7984381" y="0"/>
                </a:cubicBezTo>
                <a:cubicBezTo>
                  <a:pt x="8133991" y="4384"/>
                  <a:pt x="8469074" y="15404"/>
                  <a:pt x="8773458" y="0"/>
                </a:cubicBezTo>
                <a:cubicBezTo>
                  <a:pt x="9077842" y="-15404"/>
                  <a:pt x="9161817" y="6118"/>
                  <a:pt x="9321799" y="0"/>
                </a:cubicBezTo>
                <a:cubicBezTo>
                  <a:pt x="9481781" y="-6118"/>
                  <a:pt x="9615010" y="-10283"/>
                  <a:pt x="9749772" y="0"/>
                </a:cubicBezTo>
                <a:cubicBezTo>
                  <a:pt x="9884534" y="10283"/>
                  <a:pt x="10337653" y="-33409"/>
                  <a:pt x="10538849" y="0"/>
                </a:cubicBezTo>
                <a:cubicBezTo>
                  <a:pt x="10740045" y="33409"/>
                  <a:pt x="10847323" y="5137"/>
                  <a:pt x="10966822" y="0"/>
                </a:cubicBezTo>
                <a:cubicBezTo>
                  <a:pt x="11086321" y="-5137"/>
                  <a:pt x="11210261" y="13850"/>
                  <a:pt x="11394796" y="0"/>
                </a:cubicBezTo>
                <a:cubicBezTo>
                  <a:pt x="11579331" y="-13850"/>
                  <a:pt x="11791295" y="29630"/>
                  <a:pt x="12036756" y="0"/>
                </a:cubicBezTo>
                <a:cubicBezTo>
                  <a:pt x="12021417" y="133641"/>
                  <a:pt x="12012983" y="335623"/>
                  <a:pt x="12036756" y="543841"/>
                </a:cubicBezTo>
                <a:cubicBezTo>
                  <a:pt x="12060529" y="752059"/>
                  <a:pt x="12012646" y="858122"/>
                  <a:pt x="12036756" y="1087682"/>
                </a:cubicBezTo>
                <a:cubicBezTo>
                  <a:pt x="12060866" y="1317242"/>
                  <a:pt x="12017461" y="1392330"/>
                  <a:pt x="12036756" y="1631524"/>
                </a:cubicBezTo>
                <a:cubicBezTo>
                  <a:pt x="12056051" y="1870718"/>
                  <a:pt x="12033641" y="1926103"/>
                  <a:pt x="12036756" y="2146742"/>
                </a:cubicBezTo>
                <a:cubicBezTo>
                  <a:pt x="12039871" y="2367381"/>
                  <a:pt x="12004110" y="2684648"/>
                  <a:pt x="12036756" y="2862322"/>
                </a:cubicBezTo>
                <a:cubicBezTo>
                  <a:pt x="11756462" y="2856530"/>
                  <a:pt x="11596818" y="2892223"/>
                  <a:pt x="11368047" y="2862322"/>
                </a:cubicBezTo>
                <a:cubicBezTo>
                  <a:pt x="11139276" y="2832421"/>
                  <a:pt x="11183657" y="2872466"/>
                  <a:pt x="11060441" y="2862322"/>
                </a:cubicBezTo>
                <a:cubicBezTo>
                  <a:pt x="10937225" y="2852178"/>
                  <a:pt x="10583705" y="2901332"/>
                  <a:pt x="10271365" y="2862322"/>
                </a:cubicBezTo>
                <a:cubicBezTo>
                  <a:pt x="9959025" y="2823312"/>
                  <a:pt x="9646422" y="2900079"/>
                  <a:pt x="9361921" y="2862322"/>
                </a:cubicBezTo>
                <a:cubicBezTo>
                  <a:pt x="9077420" y="2824565"/>
                  <a:pt x="8955354" y="2887323"/>
                  <a:pt x="8813580" y="2862322"/>
                </a:cubicBezTo>
                <a:cubicBezTo>
                  <a:pt x="8671806" y="2837321"/>
                  <a:pt x="8235361" y="2848291"/>
                  <a:pt x="8024504" y="2862322"/>
                </a:cubicBezTo>
                <a:cubicBezTo>
                  <a:pt x="7813647" y="2876353"/>
                  <a:pt x="7736506" y="2864084"/>
                  <a:pt x="7596530" y="2862322"/>
                </a:cubicBezTo>
                <a:cubicBezTo>
                  <a:pt x="7456554" y="2860560"/>
                  <a:pt x="7307620" y="2880754"/>
                  <a:pt x="7048189" y="2862322"/>
                </a:cubicBezTo>
                <a:cubicBezTo>
                  <a:pt x="6788758" y="2843890"/>
                  <a:pt x="6750325" y="2848432"/>
                  <a:pt x="6499848" y="2862322"/>
                </a:cubicBezTo>
                <a:cubicBezTo>
                  <a:pt x="6249371" y="2876212"/>
                  <a:pt x="5973273" y="2854169"/>
                  <a:pt x="5710772" y="2862322"/>
                </a:cubicBezTo>
                <a:cubicBezTo>
                  <a:pt x="5448271" y="2870475"/>
                  <a:pt x="5452843" y="2865940"/>
                  <a:pt x="5282798" y="2862322"/>
                </a:cubicBezTo>
                <a:cubicBezTo>
                  <a:pt x="5112753" y="2858704"/>
                  <a:pt x="4804669" y="2883061"/>
                  <a:pt x="4493722" y="2862322"/>
                </a:cubicBezTo>
                <a:cubicBezTo>
                  <a:pt x="4182775" y="2841583"/>
                  <a:pt x="3935325" y="2850485"/>
                  <a:pt x="3704646" y="2862322"/>
                </a:cubicBezTo>
                <a:cubicBezTo>
                  <a:pt x="3473967" y="2874159"/>
                  <a:pt x="3310521" y="2885669"/>
                  <a:pt x="3035937" y="2862322"/>
                </a:cubicBezTo>
                <a:cubicBezTo>
                  <a:pt x="2761353" y="2838975"/>
                  <a:pt x="2734132" y="2889184"/>
                  <a:pt x="2487596" y="2862322"/>
                </a:cubicBezTo>
                <a:cubicBezTo>
                  <a:pt x="2241060" y="2835460"/>
                  <a:pt x="2306611" y="2848952"/>
                  <a:pt x="2179990" y="2862322"/>
                </a:cubicBezTo>
                <a:cubicBezTo>
                  <a:pt x="2053369" y="2875692"/>
                  <a:pt x="1869197" y="2871991"/>
                  <a:pt x="1631649" y="2862322"/>
                </a:cubicBezTo>
                <a:cubicBezTo>
                  <a:pt x="1394101" y="2852653"/>
                  <a:pt x="1315925" y="2869423"/>
                  <a:pt x="1203676" y="2862322"/>
                </a:cubicBezTo>
                <a:cubicBezTo>
                  <a:pt x="1091427" y="2855221"/>
                  <a:pt x="535534" y="2909999"/>
                  <a:pt x="0" y="2862322"/>
                </a:cubicBezTo>
                <a:cubicBezTo>
                  <a:pt x="11559" y="2689317"/>
                  <a:pt x="-19051" y="2596131"/>
                  <a:pt x="0" y="2347104"/>
                </a:cubicBezTo>
                <a:cubicBezTo>
                  <a:pt x="19051" y="2098077"/>
                  <a:pt x="24354" y="2003411"/>
                  <a:pt x="0" y="1831886"/>
                </a:cubicBezTo>
                <a:cubicBezTo>
                  <a:pt x="-24354" y="1660361"/>
                  <a:pt x="17395" y="1502602"/>
                  <a:pt x="0" y="1316668"/>
                </a:cubicBezTo>
                <a:cubicBezTo>
                  <a:pt x="-17395" y="1130734"/>
                  <a:pt x="-6691" y="989471"/>
                  <a:pt x="0" y="830073"/>
                </a:cubicBezTo>
                <a:cubicBezTo>
                  <a:pt x="6691" y="670675"/>
                  <a:pt x="6452" y="297714"/>
                  <a:pt x="0" y="0"/>
                </a:cubicBezTo>
                <a:close/>
              </a:path>
              <a:path w="12036756" h="2862322" stroke="0" extrusionOk="0">
                <a:moveTo>
                  <a:pt x="0" y="0"/>
                </a:moveTo>
                <a:cubicBezTo>
                  <a:pt x="69843" y="2120"/>
                  <a:pt x="203069" y="-1253"/>
                  <a:pt x="307606" y="0"/>
                </a:cubicBezTo>
                <a:cubicBezTo>
                  <a:pt x="412143" y="1253"/>
                  <a:pt x="856470" y="-10629"/>
                  <a:pt x="1096682" y="0"/>
                </a:cubicBezTo>
                <a:cubicBezTo>
                  <a:pt x="1336894" y="10629"/>
                  <a:pt x="1605276" y="18963"/>
                  <a:pt x="2006126" y="0"/>
                </a:cubicBezTo>
                <a:cubicBezTo>
                  <a:pt x="2406976" y="-18963"/>
                  <a:pt x="2216449" y="-12537"/>
                  <a:pt x="2313732" y="0"/>
                </a:cubicBezTo>
                <a:cubicBezTo>
                  <a:pt x="2411015" y="12537"/>
                  <a:pt x="3018664" y="32570"/>
                  <a:pt x="3223176" y="0"/>
                </a:cubicBezTo>
                <a:cubicBezTo>
                  <a:pt x="3427688" y="-32570"/>
                  <a:pt x="3755872" y="8674"/>
                  <a:pt x="3891884" y="0"/>
                </a:cubicBezTo>
                <a:cubicBezTo>
                  <a:pt x="4027896" y="-8674"/>
                  <a:pt x="4059279" y="-561"/>
                  <a:pt x="4199490" y="0"/>
                </a:cubicBezTo>
                <a:cubicBezTo>
                  <a:pt x="4339701" y="561"/>
                  <a:pt x="4766551" y="-36151"/>
                  <a:pt x="4988567" y="0"/>
                </a:cubicBezTo>
                <a:cubicBezTo>
                  <a:pt x="5210583" y="36151"/>
                  <a:pt x="5437098" y="28648"/>
                  <a:pt x="5657275" y="0"/>
                </a:cubicBezTo>
                <a:cubicBezTo>
                  <a:pt x="5877452" y="-28648"/>
                  <a:pt x="5813581" y="4993"/>
                  <a:pt x="5964881" y="0"/>
                </a:cubicBezTo>
                <a:cubicBezTo>
                  <a:pt x="6116181" y="-4993"/>
                  <a:pt x="6244625" y="-6694"/>
                  <a:pt x="6513222" y="0"/>
                </a:cubicBezTo>
                <a:cubicBezTo>
                  <a:pt x="6781819" y="6694"/>
                  <a:pt x="7123180" y="27629"/>
                  <a:pt x="7302299" y="0"/>
                </a:cubicBezTo>
                <a:cubicBezTo>
                  <a:pt x="7481418" y="-27629"/>
                  <a:pt x="7581667" y="-3216"/>
                  <a:pt x="7730272" y="0"/>
                </a:cubicBezTo>
                <a:cubicBezTo>
                  <a:pt x="7878877" y="3216"/>
                  <a:pt x="8271958" y="-7698"/>
                  <a:pt x="8519348" y="0"/>
                </a:cubicBezTo>
                <a:cubicBezTo>
                  <a:pt x="8766738" y="7698"/>
                  <a:pt x="9103359" y="-37512"/>
                  <a:pt x="9308425" y="0"/>
                </a:cubicBezTo>
                <a:cubicBezTo>
                  <a:pt x="9513491" y="37512"/>
                  <a:pt x="9820842" y="-44435"/>
                  <a:pt x="10217868" y="0"/>
                </a:cubicBezTo>
                <a:cubicBezTo>
                  <a:pt x="10614894" y="44435"/>
                  <a:pt x="10583913" y="-31305"/>
                  <a:pt x="10886577" y="0"/>
                </a:cubicBezTo>
                <a:cubicBezTo>
                  <a:pt x="11189241" y="31305"/>
                  <a:pt x="11091246" y="-6641"/>
                  <a:pt x="11194183" y="0"/>
                </a:cubicBezTo>
                <a:cubicBezTo>
                  <a:pt x="11297120" y="6641"/>
                  <a:pt x="11796185" y="41089"/>
                  <a:pt x="12036756" y="0"/>
                </a:cubicBezTo>
                <a:cubicBezTo>
                  <a:pt x="12060626" y="222338"/>
                  <a:pt x="12050052" y="300996"/>
                  <a:pt x="12036756" y="486595"/>
                </a:cubicBezTo>
                <a:cubicBezTo>
                  <a:pt x="12023460" y="672195"/>
                  <a:pt x="12026941" y="827112"/>
                  <a:pt x="12036756" y="1087682"/>
                </a:cubicBezTo>
                <a:cubicBezTo>
                  <a:pt x="12046571" y="1348252"/>
                  <a:pt x="12027101" y="1519416"/>
                  <a:pt x="12036756" y="1688770"/>
                </a:cubicBezTo>
                <a:cubicBezTo>
                  <a:pt x="12046411" y="1858124"/>
                  <a:pt x="12027166" y="2021184"/>
                  <a:pt x="12036756" y="2175365"/>
                </a:cubicBezTo>
                <a:cubicBezTo>
                  <a:pt x="12046346" y="2329547"/>
                  <a:pt x="12038686" y="2548237"/>
                  <a:pt x="12036756" y="2862322"/>
                </a:cubicBezTo>
                <a:cubicBezTo>
                  <a:pt x="11905612" y="2851052"/>
                  <a:pt x="11808668" y="2881191"/>
                  <a:pt x="11608782" y="2862322"/>
                </a:cubicBezTo>
                <a:cubicBezTo>
                  <a:pt x="11408896" y="2843453"/>
                  <a:pt x="11184339" y="2857435"/>
                  <a:pt x="11060441" y="2862322"/>
                </a:cubicBezTo>
                <a:cubicBezTo>
                  <a:pt x="10936543" y="2867209"/>
                  <a:pt x="10775672" y="2860030"/>
                  <a:pt x="10632468" y="2862322"/>
                </a:cubicBezTo>
                <a:cubicBezTo>
                  <a:pt x="10489264" y="2864614"/>
                  <a:pt x="10391585" y="2851928"/>
                  <a:pt x="10204494" y="2862322"/>
                </a:cubicBezTo>
                <a:cubicBezTo>
                  <a:pt x="10017403" y="2872716"/>
                  <a:pt x="9717692" y="2874115"/>
                  <a:pt x="9295050" y="2862322"/>
                </a:cubicBezTo>
                <a:cubicBezTo>
                  <a:pt x="8872408" y="2850529"/>
                  <a:pt x="8966352" y="2856580"/>
                  <a:pt x="8867077" y="2862322"/>
                </a:cubicBezTo>
                <a:cubicBezTo>
                  <a:pt x="8767802" y="2868064"/>
                  <a:pt x="8415739" y="2880647"/>
                  <a:pt x="8198368" y="2862322"/>
                </a:cubicBezTo>
                <a:cubicBezTo>
                  <a:pt x="7980997" y="2843997"/>
                  <a:pt x="7794478" y="2866630"/>
                  <a:pt x="7529660" y="2862322"/>
                </a:cubicBezTo>
                <a:cubicBezTo>
                  <a:pt x="7264842" y="2858014"/>
                  <a:pt x="7286222" y="2859682"/>
                  <a:pt x="7101686" y="2862322"/>
                </a:cubicBezTo>
                <a:cubicBezTo>
                  <a:pt x="6917150" y="2864962"/>
                  <a:pt x="6483499" y="2885657"/>
                  <a:pt x="6192242" y="2862322"/>
                </a:cubicBezTo>
                <a:cubicBezTo>
                  <a:pt x="5900985" y="2838987"/>
                  <a:pt x="5763430" y="2869992"/>
                  <a:pt x="5643901" y="2862322"/>
                </a:cubicBezTo>
                <a:cubicBezTo>
                  <a:pt x="5524372" y="2854652"/>
                  <a:pt x="5266398" y="2869235"/>
                  <a:pt x="5095560" y="2862322"/>
                </a:cubicBezTo>
                <a:cubicBezTo>
                  <a:pt x="4924722" y="2855409"/>
                  <a:pt x="4845233" y="2871214"/>
                  <a:pt x="4667586" y="2862322"/>
                </a:cubicBezTo>
                <a:cubicBezTo>
                  <a:pt x="4489939" y="2853430"/>
                  <a:pt x="4050348" y="2868535"/>
                  <a:pt x="3878510" y="2862322"/>
                </a:cubicBezTo>
                <a:cubicBezTo>
                  <a:pt x="3706672" y="2856109"/>
                  <a:pt x="3152538" y="2817449"/>
                  <a:pt x="2969066" y="2862322"/>
                </a:cubicBezTo>
                <a:cubicBezTo>
                  <a:pt x="2785594" y="2907195"/>
                  <a:pt x="2568569" y="2852055"/>
                  <a:pt x="2179990" y="2862322"/>
                </a:cubicBezTo>
                <a:cubicBezTo>
                  <a:pt x="1791411" y="2872589"/>
                  <a:pt x="1694441" y="2876648"/>
                  <a:pt x="1390914" y="2862322"/>
                </a:cubicBezTo>
                <a:cubicBezTo>
                  <a:pt x="1087387" y="2847996"/>
                  <a:pt x="323029" y="2843107"/>
                  <a:pt x="0" y="2862322"/>
                </a:cubicBezTo>
                <a:cubicBezTo>
                  <a:pt x="-10726" y="2750680"/>
                  <a:pt x="-10706" y="2582202"/>
                  <a:pt x="0" y="2375727"/>
                </a:cubicBezTo>
                <a:cubicBezTo>
                  <a:pt x="10706" y="2169253"/>
                  <a:pt x="-14785" y="2041689"/>
                  <a:pt x="0" y="1860509"/>
                </a:cubicBezTo>
                <a:cubicBezTo>
                  <a:pt x="14785" y="1679329"/>
                  <a:pt x="-5621" y="1457712"/>
                  <a:pt x="0" y="1230798"/>
                </a:cubicBezTo>
                <a:cubicBezTo>
                  <a:pt x="5621" y="1003884"/>
                  <a:pt x="-14624" y="936666"/>
                  <a:pt x="0" y="686957"/>
                </a:cubicBezTo>
                <a:cubicBezTo>
                  <a:pt x="14624" y="437248"/>
                  <a:pt x="-18739" y="284515"/>
                  <a:pt x="0" y="0"/>
                </a:cubicBezTo>
                <a:close/>
              </a:path>
            </a:pathLst>
          </a:custGeom>
          <a:ln>
            <a:prstDash val="dash"/>
            <a:headEnd/>
            <a:tailEnd/>
            <a:extLst>
              <a:ext uri="{C807C97D-BFC1-408E-A445-0C87EB9F89A2}"/>
            </a:extLst>
          </a:ln>
        </p:spPr>
        <p:style>
          <a:lnRef idx="1">
            <a:schemeClr val="accent4"/>
          </a:lnRef>
          <a:fillRef idx="2">
            <a:schemeClr val="accent4"/>
          </a:fillRef>
          <a:effectRef idx="1">
            <a:schemeClr val="accent4"/>
          </a:effectRef>
          <a:fontRef idx="minor">
            <a:schemeClr val="dk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auto">
              <a:spcBef>
                <a:spcPts val="0"/>
              </a:spcBef>
              <a:spcAft>
                <a:spcPts val="0"/>
              </a:spcAft>
              <a:defRPr/>
            </a:pPr>
            <a:r>
              <a:rPr lang="el-GR" altLang="en-US" dirty="0"/>
              <a:t>Αναδείχθηκε η ανάγκη ανάπτυξης μιας οργανωσιακής κουλτούρας που να προφυλάσσει τους εργαζόμενους από την επαγγεματική εξουθένωση σε κανονικές και «μη-κανονικές» περιόδους.</a:t>
            </a:r>
          </a:p>
          <a:p>
            <a:pPr fontAlgn="auto">
              <a:spcBef>
                <a:spcPts val="0"/>
              </a:spcBef>
              <a:spcAft>
                <a:spcPts val="0"/>
              </a:spcAft>
              <a:defRPr/>
            </a:pPr>
            <a:r>
              <a:rPr lang="el-GR" altLang="en-US" b="1" dirty="0"/>
              <a:t>Προφυλακτκές στρατηγικές</a:t>
            </a:r>
          </a:p>
          <a:p>
            <a:pPr marL="171450" indent="-171450" fontAlgn="auto">
              <a:spcBef>
                <a:spcPts val="0"/>
              </a:spcBef>
              <a:spcAft>
                <a:spcPts val="0"/>
              </a:spcAft>
              <a:buFont typeface="Arial" panose="020B0604020202020204" pitchFamily="34" charset="0"/>
              <a:buChar char="•"/>
              <a:defRPr/>
            </a:pPr>
            <a:r>
              <a:rPr lang="el-GR" altLang="en-US" dirty="0"/>
              <a:t>Συστηματική παροχή υπηρεσιών εποπτείας</a:t>
            </a:r>
            <a:r>
              <a:rPr lang="en-US" altLang="en-US" dirty="0"/>
              <a:t> </a:t>
            </a:r>
            <a:r>
              <a:rPr lang="el-GR" altLang="en-US" dirty="0"/>
              <a:t>σε εβδομαιδιαία βάση</a:t>
            </a:r>
          </a:p>
          <a:p>
            <a:pPr marL="171450" indent="-171450" fontAlgn="auto">
              <a:spcBef>
                <a:spcPts val="0"/>
              </a:spcBef>
              <a:spcAft>
                <a:spcPts val="0"/>
              </a:spcAft>
              <a:buFont typeface="Arial" panose="020B0604020202020204" pitchFamily="34" charset="0"/>
              <a:buChar char="•"/>
              <a:defRPr/>
            </a:pPr>
            <a:r>
              <a:rPr lang="el-GR" altLang="en-US" dirty="0"/>
              <a:t>Κανονικοποίηση της ροής καταβολής των μηνιαίων αποδοχών των υπαλλήλων</a:t>
            </a:r>
          </a:p>
          <a:p>
            <a:pPr marL="171450" indent="-171450" fontAlgn="auto">
              <a:spcBef>
                <a:spcPts val="0"/>
              </a:spcBef>
              <a:spcAft>
                <a:spcPts val="0"/>
              </a:spcAft>
              <a:buFont typeface="Arial" panose="020B0604020202020204" pitchFamily="34" charset="0"/>
              <a:buChar char="•"/>
              <a:defRPr/>
            </a:pPr>
            <a:r>
              <a:rPr lang="de-DE" altLang="en-US" dirty="0"/>
              <a:t>Peer support groups</a:t>
            </a:r>
          </a:p>
          <a:p>
            <a:pPr marL="171450" indent="-171450" fontAlgn="auto">
              <a:spcBef>
                <a:spcPts val="0"/>
              </a:spcBef>
              <a:spcAft>
                <a:spcPts val="0"/>
              </a:spcAft>
              <a:buFont typeface="Arial" panose="020B0604020202020204" pitchFamily="34" charset="0"/>
              <a:buChar char="•"/>
              <a:defRPr/>
            </a:pPr>
            <a:r>
              <a:rPr lang="el-GR" altLang="en-US" dirty="0"/>
              <a:t>Αποφυγή </a:t>
            </a:r>
            <a:r>
              <a:rPr lang="de-DE" altLang="en-US" dirty="0"/>
              <a:t>Micromanagement</a:t>
            </a:r>
            <a:endParaRPr lang="en-US" altLang="en-US" dirty="0"/>
          </a:p>
          <a:p>
            <a:pPr marL="171450" indent="-171450" fontAlgn="auto">
              <a:spcBef>
                <a:spcPts val="0"/>
              </a:spcBef>
              <a:spcAft>
                <a:spcPts val="0"/>
              </a:spcAft>
              <a:buFont typeface="Arial" panose="020B0604020202020204" pitchFamily="34" charset="0"/>
              <a:buChar char="•"/>
              <a:defRPr/>
            </a:pPr>
            <a:r>
              <a:rPr lang="el-GR" altLang="en-US" dirty="0"/>
              <a:t>Συναντήσεις και διαβουλεύσεις μεταξύ υπαλλήλων </a:t>
            </a:r>
            <a:r>
              <a:rPr lang="en-US" altLang="en-US" dirty="0"/>
              <a:t>,</a:t>
            </a:r>
            <a:r>
              <a:rPr lang="el-GR" altLang="en-US" dirty="0"/>
              <a:t>διοίκησης και ηγεσίας για τον καθορισμό των συνθηκών εργασίας σε περιόδους κρίσεων όπως η περίοδος του πρώτου γενικευμένου </a:t>
            </a:r>
            <a:r>
              <a:rPr lang="de-DE" altLang="en-US" dirty="0"/>
              <a:t>COVID</a:t>
            </a:r>
            <a:r>
              <a:rPr lang="en-US" altLang="en-US" dirty="0"/>
              <a:t>-19</a:t>
            </a:r>
            <a:r>
              <a:rPr lang="el-GR" altLang="en-US" dirty="0"/>
              <a:t> </a:t>
            </a:r>
            <a:r>
              <a:rPr lang="en-US" altLang="en-US" dirty="0"/>
              <a:t>lockdown </a:t>
            </a:r>
            <a:endParaRPr lang="el-GR" altLang="en-US" dirty="0"/>
          </a:p>
          <a:p>
            <a:pPr fontAlgn="auto">
              <a:spcBef>
                <a:spcPts val="0"/>
              </a:spcBef>
              <a:spcAft>
                <a:spcPts val="0"/>
              </a:spcAft>
              <a:defRPr/>
            </a:pPr>
            <a:endParaRPr lang="el-GR" altLang="en-US" dirty="0"/>
          </a:p>
        </p:txBody>
      </p:sp>
      <p:sp>
        <p:nvSpPr>
          <p:cNvPr id="7" name="TextBox 6">
            <a:extLst>
              <a:ext uri="{FF2B5EF4-FFF2-40B4-BE49-F238E27FC236}"/>
            </a:extLst>
          </p:cNvPr>
          <p:cNvSpPr txBox="1"/>
          <p:nvPr/>
        </p:nvSpPr>
        <p:spPr>
          <a:xfrm>
            <a:off x="5986463" y="4641850"/>
            <a:ext cx="6215062" cy="1200150"/>
          </a:xfrm>
          <a:custGeom>
            <a:avLst/>
            <a:gdLst>
              <a:gd name="connsiteX0" fmla="*/ 0 w 6215974"/>
              <a:gd name="connsiteY0" fmla="*/ 0 h 1200329"/>
              <a:gd name="connsiteX1" fmla="*/ 690664 w 6215974"/>
              <a:gd name="connsiteY1" fmla="*/ 0 h 1200329"/>
              <a:gd name="connsiteX2" fmla="*/ 1443487 w 6215974"/>
              <a:gd name="connsiteY2" fmla="*/ 0 h 1200329"/>
              <a:gd name="connsiteX3" fmla="*/ 1947672 w 6215974"/>
              <a:gd name="connsiteY3" fmla="*/ 0 h 1200329"/>
              <a:gd name="connsiteX4" fmla="*/ 2451856 w 6215974"/>
              <a:gd name="connsiteY4" fmla="*/ 0 h 1200329"/>
              <a:gd name="connsiteX5" fmla="*/ 2956041 w 6215974"/>
              <a:gd name="connsiteY5" fmla="*/ 0 h 1200329"/>
              <a:gd name="connsiteX6" fmla="*/ 3522385 w 6215974"/>
              <a:gd name="connsiteY6" fmla="*/ 0 h 1200329"/>
              <a:gd name="connsiteX7" fmla="*/ 4213049 w 6215974"/>
              <a:gd name="connsiteY7" fmla="*/ 0 h 1200329"/>
              <a:gd name="connsiteX8" fmla="*/ 4841553 w 6215974"/>
              <a:gd name="connsiteY8" fmla="*/ 0 h 1200329"/>
              <a:gd name="connsiteX9" fmla="*/ 5407897 w 6215974"/>
              <a:gd name="connsiteY9" fmla="*/ 0 h 1200329"/>
              <a:gd name="connsiteX10" fmla="*/ 6215974 w 6215974"/>
              <a:gd name="connsiteY10" fmla="*/ 0 h 1200329"/>
              <a:gd name="connsiteX11" fmla="*/ 6215974 w 6215974"/>
              <a:gd name="connsiteY11" fmla="*/ 564155 h 1200329"/>
              <a:gd name="connsiteX12" fmla="*/ 6215974 w 6215974"/>
              <a:gd name="connsiteY12" fmla="*/ 1200329 h 1200329"/>
              <a:gd name="connsiteX13" fmla="*/ 5400991 w 6215974"/>
              <a:gd name="connsiteY13" fmla="*/ 1200329 h 1200329"/>
              <a:gd name="connsiteX14" fmla="*/ 4648167 w 6215974"/>
              <a:gd name="connsiteY14" fmla="*/ 1200329 h 1200329"/>
              <a:gd name="connsiteX15" fmla="*/ 3895344 w 6215974"/>
              <a:gd name="connsiteY15" fmla="*/ 1200329 h 1200329"/>
              <a:gd name="connsiteX16" fmla="*/ 3142520 w 6215974"/>
              <a:gd name="connsiteY16" fmla="*/ 1200329 h 1200329"/>
              <a:gd name="connsiteX17" fmla="*/ 2451856 w 6215974"/>
              <a:gd name="connsiteY17" fmla="*/ 1200329 h 1200329"/>
              <a:gd name="connsiteX18" fmla="*/ 1636873 w 6215974"/>
              <a:gd name="connsiteY18" fmla="*/ 1200329 h 1200329"/>
              <a:gd name="connsiteX19" fmla="*/ 821890 w 6215974"/>
              <a:gd name="connsiteY19" fmla="*/ 1200329 h 1200329"/>
              <a:gd name="connsiteX20" fmla="*/ 0 w 6215974"/>
              <a:gd name="connsiteY20" fmla="*/ 1200329 h 1200329"/>
              <a:gd name="connsiteX21" fmla="*/ 0 w 6215974"/>
              <a:gd name="connsiteY21" fmla="*/ 576158 h 1200329"/>
              <a:gd name="connsiteX22" fmla="*/ 0 w 6215974"/>
              <a:gd name="connsiteY22" fmla="*/ 0 h 120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215974" h="1200329" fill="none" extrusionOk="0">
                <a:moveTo>
                  <a:pt x="0" y="0"/>
                </a:moveTo>
                <a:cubicBezTo>
                  <a:pt x="212759" y="15771"/>
                  <a:pt x="480187" y="1900"/>
                  <a:pt x="690664" y="0"/>
                </a:cubicBezTo>
                <a:cubicBezTo>
                  <a:pt x="901141" y="-1900"/>
                  <a:pt x="1115595" y="-1780"/>
                  <a:pt x="1443487" y="0"/>
                </a:cubicBezTo>
                <a:cubicBezTo>
                  <a:pt x="1771379" y="1780"/>
                  <a:pt x="1787183" y="-24676"/>
                  <a:pt x="1947672" y="0"/>
                </a:cubicBezTo>
                <a:cubicBezTo>
                  <a:pt x="2108162" y="24676"/>
                  <a:pt x="2334294" y="-24303"/>
                  <a:pt x="2451856" y="0"/>
                </a:cubicBezTo>
                <a:cubicBezTo>
                  <a:pt x="2569418" y="24303"/>
                  <a:pt x="2762918" y="-20476"/>
                  <a:pt x="2956041" y="0"/>
                </a:cubicBezTo>
                <a:cubicBezTo>
                  <a:pt x="3149164" y="20476"/>
                  <a:pt x="3285008" y="7792"/>
                  <a:pt x="3522385" y="0"/>
                </a:cubicBezTo>
                <a:cubicBezTo>
                  <a:pt x="3759762" y="-7792"/>
                  <a:pt x="3913930" y="-22988"/>
                  <a:pt x="4213049" y="0"/>
                </a:cubicBezTo>
                <a:cubicBezTo>
                  <a:pt x="4512168" y="22988"/>
                  <a:pt x="4614839" y="-12799"/>
                  <a:pt x="4841553" y="0"/>
                </a:cubicBezTo>
                <a:cubicBezTo>
                  <a:pt x="5068267" y="12799"/>
                  <a:pt x="5278426" y="10457"/>
                  <a:pt x="5407897" y="0"/>
                </a:cubicBezTo>
                <a:cubicBezTo>
                  <a:pt x="5537368" y="-10457"/>
                  <a:pt x="5864511" y="35839"/>
                  <a:pt x="6215974" y="0"/>
                </a:cubicBezTo>
                <a:cubicBezTo>
                  <a:pt x="6234455" y="264598"/>
                  <a:pt x="6192209" y="393848"/>
                  <a:pt x="6215974" y="564155"/>
                </a:cubicBezTo>
                <a:cubicBezTo>
                  <a:pt x="6239739" y="734463"/>
                  <a:pt x="6245791" y="977192"/>
                  <a:pt x="6215974" y="1200329"/>
                </a:cubicBezTo>
                <a:cubicBezTo>
                  <a:pt x="5937388" y="1187548"/>
                  <a:pt x="5766351" y="1182577"/>
                  <a:pt x="5400991" y="1200329"/>
                </a:cubicBezTo>
                <a:cubicBezTo>
                  <a:pt x="5035631" y="1218081"/>
                  <a:pt x="4906267" y="1175496"/>
                  <a:pt x="4648167" y="1200329"/>
                </a:cubicBezTo>
                <a:cubicBezTo>
                  <a:pt x="4390067" y="1225162"/>
                  <a:pt x="4126366" y="1190719"/>
                  <a:pt x="3895344" y="1200329"/>
                </a:cubicBezTo>
                <a:cubicBezTo>
                  <a:pt x="3664322" y="1209939"/>
                  <a:pt x="3503097" y="1181077"/>
                  <a:pt x="3142520" y="1200329"/>
                </a:cubicBezTo>
                <a:cubicBezTo>
                  <a:pt x="2781943" y="1219581"/>
                  <a:pt x="2680998" y="1217700"/>
                  <a:pt x="2451856" y="1200329"/>
                </a:cubicBezTo>
                <a:cubicBezTo>
                  <a:pt x="2222714" y="1182958"/>
                  <a:pt x="1834624" y="1225515"/>
                  <a:pt x="1636873" y="1200329"/>
                </a:cubicBezTo>
                <a:cubicBezTo>
                  <a:pt x="1439122" y="1175143"/>
                  <a:pt x="1070367" y="1172192"/>
                  <a:pt x="821890" y="1200329"/>
                </a:cubicBezTo>
                <a:cubicBezTo>
                  <a:pt x="573413" y="1228466"/>
                  <a:pt x="322440" y="1219572"/>
                  <a:pt x="0" y="1200329"/>
                </a:cubicBezTo>
                <a:cubicBezTo>
                  <a:pt x="-11151" y="1035539"/>
                  <a:pt x="24310" y="778991"/>
                  <a:pt x="0" y="576158"/>
                </a:cubicBezTo>
                <a:cubicBezTo>
                  <a:pt x="-24310" y="373325"/>
                  <a:pt x="14125" y="164114"/>
                  <a:pt x="0" y="0"/>
                </a:cubicBezTo>
                <a:close/>
              </a:path>
              <a:path w="6215974" h="1200329" stroke="0" extrusionOk="0">
                <a:moveTo>
                  <a:pt x="0" y="0"/>
                </a:moveTo>
                <a:cubicBezTo>
                  <a:pt x="250292" y="39012"/>
                  <a:pt x="601911" y="22085"/>
                  <a:pt x="814983" y="0"/>
                </a:cubicBezTo>
                <a:cubicBezTo>
                  <a:pt x="1028055" y="-22085"/>
                  <a:pt x="1322272" y="11600"/>
                  <a:pt x="1567807" y="0"/>
                </a:cubicBezTo>
                <a:cubicBezTo>
                  <a:pt x="1813342" y="-11600"/>
                  <a:pt x="1851388" y="3816"/>
                  <a:pt x="2134151" y="0"/>
                </a:cubicBezTo>
                <a:cubicBezTo>
                  <a:pt x="2416914" y="-3816"/>
                  <a:pt x="2568994" y="4805"/>
                  <a:pt x="2700495" y="0"/>
                </a:cubicBezTo>
                <a:cubicBezTo>
                  <a:pt x="2831996" y="-4805"/>
                  <a:pt x="3111852" y="25312"/>
                  <a:pt x="3391159" y="0"/>
                </a:cubicBezTo>
                <a:cubicBezTo>
                  <a:pt x="3670466" y="-25312"/>
                  <a:pt x="3680068" y="2537"/>
                  <a:pt x="3895344" y="0"/>
                </a:cubicBezTo>
                <a:cubicBezTo>
                  <a:pt x="4110620" y="-2537"/>
                  <a:pt x="4209836" y="20022"/>
                  <a:pt x="4461688" y="0"/>
                </a:cubicBezTo>
                <a:cubicBezTo>
                  <a:pt x="4713540" y="-20022"/>
                  <a:pt x="4876777" y="9209"/>
                  <a:pt x="5090192" y="0"/>
                </a:cubicBezTo>
                <a:cubicBezTo>
                  <a:pt x="5303607" y="-9209"/>
                  <a:pt x="5809738" y="26576"/>
                  <a:pt x="6215974" y="0"/>
                </a:cubicBezTo>
                <a:cubicBezTo>
                  <a:pt x="6210098" y="142244"/>
                  <a:pt x="6206644" y="321503"/>
                  <a:pt x="6215974" y="576158"/>
                </a:cubicBezTo>
                <a:cubicBezTo>
                  <a:pt x="6225304" y="830813"/>
                  <a:pt x="6210713" y="1016497"/>
                  <a:pt x="6215974" y="1200329"/>
                </a:cubicBezTo>
                <a:cubicBezTo>
                  <a:pt x="6080298" y="1193047"/>
                  <a:pt x="5899790" y="1186179"/>
                  <a:pt x="5711789" y="1200329"/>
                </a:cubicBezTo>
                <a:cubicBezTo>
                  <a:pt x="5523789" y="1214479"/>
                  <a:pt x="5355417" y="1181730"/>
                  <a:pt x="5021126" y="1200329"/>
                </a:cubicBezTo>
                <a:cubicBezTo>
                  <a:pt x="4686835" y="1218928"/>
                  <a:pt x="4645366" y="1171243"/>
                  <a:pt x="4330462" y="1200329"/>
                </a:cubicBezTo>
                <a:cubicBezTo>
                  <a:pt x="4015558" y="1229415"/>
                  <a:pt x="4020781" y="1177780"/>
                  <a:pt x="3764118" y="1200329"/>
                </a:cubicBezTo>
                <a:cubicBezTo>
                  <a:pt x="3507455" y="1222878"/>
                  <a:pt x="3175459" y="1239338"/>
                  <a:pt x="2949134" y="1200329"/>
                </a:cubicBezTo>
                <a:cubicBezTo>
                  <a:pt x="2722809" y="1161320"/>
                  <a:pt x="2408468" y="1208784"/>
                  <a:pt x="2258471" y="1200329"/>
                </a:cubicBezTo>
                <a:cubicBezTo>
                  <a:pt x="2108474" y="1191874"/>
                  <a:pt x="1759222" y="1196880"/>
                  <a:pt x="1629967" y="1200329"/>
                </a:cubicBezTo>
                <a:cubicBezTo>
                  <a:pt x="1500712" y="1203778"/>
                  <a:pt x="1134803" y="1187967"/>
                  <a:pt x="939303" y="1200329"/>
                </a:cubicBezTo>
                <a:cubicBezTo>
                  <a:pt x="743803" y="1212691"/>
                  <a:pt x="273301" y="1236205"/>
                  <a:pt x="0" y="1200329"/>
                </a:cubicBezTo>
                <a:cubicBezTo>
                  <a:pt x="-8648" y="935617"/>
                  <a:pt x="-19861" y="862294"/>
                  <a:pt x="0" y="636174"/>
                </a:cubicBezTo>
                <a:cubicBezTo>
                  <a:pt x="19861" y="410055"/>
                  <a:pt x="20854" y="131020"/>
                  <a:pt x="0" y="0"/>
                </a:cubicBezTo>
                <a:close/>
              </a:path>
            </a:pathLst>
          </a:custGeom>
          <a:solidFill>
            <a:schemeClr val="accent4">
              <a:lumMod val="60000"/>
              <a:lumOff val="40000"/>
            </a:schemeClr>
          </a:solidFill>
          <a:ln>
            <a:solidFill>
              <a:schemeClr val="tx1"/>
            </a:solidFill>
            <a:prstDash val="dash"/>
            <a:extLst>
              <a:ext uri="{C807C97D-BFC1-408E-A445-0C87EB9F89A2}"/>
            </a:extLst>
          </a:ln>
        </p:spPr>
        <p:txBody>
          <a:bodyPr>
            <a:spAutoFit/>
          </a:bodyPr>
          <a:lstStyle/>
          <a:p>
            <a:pPr fontAlgn="auto">
              <a:spcBef>
                <a:spcPts val="0"/>
              </a:spcBef>
              <a:spcAft>
                <a:spcPts val="0"/>
              </a:spcAft>
              <a:defRPr/>
            </a:pPr>
            <a:r>
              <a:rPr lang="en-US" dirty="0" err="1">
                <a:latin typeface="+mn-lt"/>
                <a:cs typeface="+mn-cs"/>
              </a:rPr>
              <a:t>Saini,</a:t>
            </a:r>
            <a:r>
              <a:rPr lang="en-US" dirty="0">
                <a:latin typeface="+mn-lt"/>
                <a:cs typeface="+mn-cs"/>
              </a:rPr>
              <a:t> Vasiliki. (2020). The Well-Being of Employees Working in Structures against Domestic Violence in Greece during the COVID-19 Lockdown and the Impact on Their Health. Journal of Social Welfare and Human Rights. 8. 10.15640/jswhr.v8n2a1. </a:t>
            </a:r>
          </a:p>
        </p:txBody>
      </p:sp>
      <p:sp>
        <p:nvSpPr>
          <p:cNvPr id="4102" name="TextBox 8"/>
          <p:cNvSpPr txBox="1">
            <a:spLocks noChangeArrowheads="1"/>
          </p:cNvSpPr>
          <p:nvPr/>
        </p:nvSpPr>
        <p:spPr bwMode="auto">
          <a:xfrm>
            <a:off x="6719888" y="6459538"/>
            <a:ext cx="5751512" cy="276225"/>
          </a:xfrm>
          <a:prstGeom prst="rect">
            <a:avLst/>
          </a:prstGeom>
          <a:noFill/>
          <a:ln w="9525">
            <a:noFill/>
            <a:miter lim="800000"/>
            <a:headEnd/>
            <a:tailEnd/>
          </a:ln>
        </p:spPr>
        <p:txBody>
          <a:bodyPr>
            <a:spAutoFit/>
          </a:bodyPr>
          <a:lstStyle/>
          <a:p>
            <a:r>
              <a:rPr lang="el-GR" sz="1200">
                <a:latin typeface="Calibri" pitchFamily="34" charset="0"/>
              </a:rPr>
              <a:t>Πηγή φωτογραφίας</a:t>
            </a:r>
            <a:r>
              <a:rPr lang="en-US" sz="1200">
                <a:latin typeface="Calibri" pitchFamily="34" charset="0"/>
              </a:rPr>
              <a:t>: https://pixabay.com/photos/covid-19-coronavirus-virus-4992201/</a:t>
            </a:r>
          </a:p>
        </p:txBody>
      </p:sp>
      <p:sp>
        <p:nvSpPr>
          <p:cNvPr id="8" name="TextBox 7">
            <a:extLst>
              <a:ext uri="{FF2B5EF4-FFF2-40B4-BE49-F238E27FC236}"/>
            </a:extLst>
          </p:cNvPr>
          <p:cNvSpPr txBox="1"/>
          <p:nvPr/>
        </p:nvSpPr>
        <p:spPr>
          <a:xfrm>
            <a:off x="5986463" y="5997575"/>
            <a:ext cx="6115050" cy="461963"/>
          </a:xfrm>
          <a:prstGeom prst="rect">
            <a:avLst/>
          </a:prstGeom>
          <a:noFill/>
        </p:spPr>
        <p:txBody>
          <a:bodyPr>
            <a:spAutoFit/>
          </a:bodyPr>
          <a:lstStyle/>
          <a:p>
            <a:pPr fontAlgn="auto">
              <a:spcBef>
                <a:spcPts val="0"/>
              </a:spcBef>
              <a:spcAft>
                <a:spcPts val="0"/>
              </a:spcAft>
              <a:defRPr/>
            </a:pPr>
            <a:r>
              <a:rPr lang="en-US" sz="1200" dirty="0">
                <a:solidFill>
                  <a:srgbClr val="000000"/>
                </a:solidFill>
                <a:latin typeface="+mn-lt"/>
                <a:cs typeface="+mn-cs"/>
              </a:rPr>
              <a:t>MSc </a:t>
            </a:r>
            <a:r>
              <a:rPr lang="en-GB" sz="1200" kern="50" spc="-30" dirty="0" err="1">
                <a:solidFill>
                  <a:srgbClr val="3F3A38"/>
                </a:solidFill>
                <a:latin typeface="+mn-lt"/>
                <a:ea typeface="SimSun" panose="02010600030101010101" pitchFamily="2" charset="-122"/>
                <a:cs typeface="Mangal" panose="02040503050203030202" pitchFamily="18" charset="0"/>
              </a:rPr>
              <a:t>Διεθνής</a:t>
            </a:r>
            <a:r>
              <a:rPr lang="en-GB" sz="1200" kern="50" spc="-30" dirty="0">
                <a:solidFill>
                  <a:srgbClr val="3F3A38"/>
                </a:solidFill>
                <a:latin typeface="+mn-lt"/>
                <a:ea typeface="SimSun" panose="02010600030101010101" pitchFamily="2" charset="-122"/>
                <a:cs typeface="Mangal" panose="02040503050203030202" pitchFamily="18" charset="0"/>
              </a:rPr>
              <a:t> Ια</a:t>
            </a:r>
            <a:r>
              <a:rPr lang="en-GB" sz="1200" kern="50" spc="-30" dirty="0" err="1">
                <a:solidFill>
                  <a:srgbClr val="3F3A38"/>
                </a:solidFill>
                <a:latin typeface="+mn-lt"/>
                <a:ea typeface="SimSun" panose="02010600030101010101" pitchFamily="2" charset="-122"/>
                <a:cs typeface="Mangal" panose="02040503050203030202" pitchFamily="18" charset="0"/>
              </a:rPr>
              <a:t>τρική</a:t>
            </a:r>
            <a:r>
              <a:rPr lang="el-GR" sz="1200" kern="50" spc="-30" dirty="0">
                <a:solidFill>
                  <a:srgbClr val="3F3A38"/>
                </a:solidFill>
                <a:latin typeface="+mn-lt"/>
                <a:ea typeface="SimSun" panose="02010600030101010101" pitchFamily="2" charset="-122"/>
                <a:cs typeface="Mangal" panose="02040503050203030202" pitchFamily="18" charset="0"/>
              </a:rPr>
              <a:t> </a:t>
            </a:r>
            <a:r>
              <a:rPr lang="en-GB" sz="1200" kern="50" spc="-30" dirty="0">
                <a:solidFill>
                  <a:srgbClr val="3F3A38"/>
                </a:solidFill>
                <a:latin typeface="+mn-lt"/>
                <a:ea typeface="SimSun" panose="02010600030101010101" pitchFamily="2" charset="-122"/>
                <a:cs typeface="Mangal" panose="02040503050203030202" pitchFamily="18" charset="0"/>
              </a:rPr>
              <a:t>-</a:t>
            </a:r>
            <a:r>
              <a:rPr lang="el-GR" sz="1200" kern="50" spc="-30" dirty="0">
                <a:solidFill>
                  <a:srgbClr val="3F3A38"/>
                </a:solidFill>
                <a:latin typeface="+mn-lt"/>
                <a:ea typeface="SimSun" panose="02010600030101010101" pitchFamily="2" charset="-122"/>
                <a:cs typeface="Mangal" panose="02040503050203030202" pitchFamily="18" charset="0"/>
              </a:rPr>
              <a:t> </a:t>
            </a:r>
            <a:r>
              <a:rPr lang="en-GB" sz="1200" kern="50" spc="-30" dirty="0" err="1">
                <a:solidFill>
                  <a:srgbClr val="3F3A38"/>
                </a:solidFill>
                <a:latin typeface="+mn-lt"/>
                <a:ea typeface="SimSun" panose="02010600030101010101" pitchFamily="2" charset="-122"/>
                <a:cs typeface="Mangal" panose="02040503050203030202" pitchFamily="18" charset="0"/>
              </a:rPr>
              <a:t>Δι</a:t>
            </a:r>
            <a:r>
              <a:rPr lang="en-GB" sz="1200" kern="50" spc="-30" dirty="0">
                <a:solidFill>
                  <a:srgbClr val="3F3A38"/>
                </a:solidFill>
                <a:latin typeface="+mn-lt"/>
                <a:ea typeface="SimSun" panose="02010600030101010101" pitchFamily="2" charset="-122"/>
                <a:cs typeface="Mangal" panose="02040503050203030202" pitchFamily="18" charset="0"/>
              </a:rPr>
              <a:t>αχείρ</a:t>
            </a:r>
            <a:r>
              <a:rPr lang="el-GR" sz="1200" kern="50" spc="-30" dirty="0">
                <a:solidFill>
                  <a:srgbClr val="3F3A38"/>
                </a:solidFill>
                <a:latin typeface="+mn-lt"/>
                <a:ea typeface="SimSun" panose="02010600030101010101" pitchFamily="2" charset="-122"/>
                <a:cs typeface="Mangal" panose="02040503050203030202" pitchFamily="18" charset="0"/>
              </a:rPr>
              <a:t>ι</a:t>
            </a:r>
            <a:r>
              <a:rPr lang="en-GB" sz="1200" kern="50" spc="-30" dirty="0" err="1">
                <a:solidFill>
                  <a:srgbClr val="3F3A38"/>
                </a:solidFill>
                <a:latin typeface="+mn-lt"/>
                <a:ea typeface="SimSun" panose="02010600030101010101" pitchFamily="2" charset="-122"/>
                <a:cs typeface="Mangal" panose="02040503050203030202" pitchFamily="18" charset="0"/>
              </a:rPr>
              <a:t>ση</a:t>
            </a:r>
            <a:r>
              <a:rPr lang="en-GB" sz="1200" kern="50" spc="-30" dirty="0">
                <a:solidFill>
                  <a:srgbClr val="3F3A38"/>
                </a:solidFill>
                <a:latin typeface="+mn-lt"/>
                <a:ea typeface="SimSun" panose="02010600030101010101" pitchFamily="2" charset="-122"/>
                <a:cs typeface="Mangal" panose="02040503050203030202" pitchFamily="18" charset="0"/>
              </a:rPr>
              <a:t> Κρίσεων Υγείας</a:t>
            </a:r>
            <a:r>
              <a:rPr lang="en-US" sz="1200" dirty="0">
                <a:solidFill>
                  <a:srgbClr val="000000"/>
                </a:solidFill>
                <a:latin typeface="+mn-lt"/>
                <a:cs typeface="+mn-cs"/>
              </a:rPr>
              <a:t>, MSc</a:t>
            </a:r>
            <a:r>
              <a:rPr lang="el-GR" sz="1200" dirty="0">
                <a:solidFill>
                  <a:srgbClr val="000000"/>
                </a:solidFill>
                <a:latin typeface="+mn-lt"/>
                <a:cs typeface="+mn-cs"/>
              </a:rPr>
              <a:t> Δημόσια Υγεία</a:t>
            </a:r>
            <a:r>
              <a:rPr lang="en-US" sz="1200" dirty="0">
                <a:solidFill>
                  <a:srgbClr val="000000"/>
                </a:solidFill>
                <a:latin typeface="+mn-lt"/>
                <a:cs typeface="+mn-cs"/>
              </a:rPr>
              <a:t>,</a:t>
            </a:r>
            <a:endParaRPr lang="el-GR" sz="1200" dirty="0">
              <a:solidFill>
                <a:srgbClr val="000000"/>
              </a:solidFill>
              <a:latin typeface="+mn-lt"/>
              <a:cs typeface="+mn-cs"/>
            </a:endParaRPr>
          </a:p>
          <a:p>
            <a:pPr fontAlgn="auto">
              <a:spcBef>
                <a:spcPts val="0"/>
              </a:spcBef>
              <a:spcAft>
                <a:spcPts val="0"/>
              </a:spcAft>
              <a:defRPr/>
            </a:pPr>
            <a:r>
              <a:rPr lang="el-GR" sz="1200" dirty="0">
                <a:solidFill>
                  <a:srgbClr val="000000"/>
                </a:solidFill>
                <a:latin typeface="+mn-lt"/>
                <a:cs typeface="+mn-cs"/>
              </a:rPr>
              <a:t>Πτυχίο στην Κοινωνική Ανθρωπολογία –Κοινωνική Πολιτική</a:t>
            </a:r>
            <a:endParaRPr lang="en-US" sz="1200" dirty="0">
              <a:latin typeface="+mn-lt"/>
              <a:cs typeface="+mn-cs"/>
            </a:endParaRPr>
          </a:p>
        </p:txBody>
      </p:sp>
    </p:spTree>
  </p:cSld>
  <p:clrMapOvr>
    <a:masterClrMapping/>
  </p:clrMapOvr>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596</Words>
  <Application>Microsoft Office PowerPoint</Application>
  <PresentationFormat>Προσαρμογή</PresentationFormat>
  <Paragraphs>58</Paragraphs>
  <Slides>3</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vt:i4>
      </vt:variant>
    </vt:vector>
  </HeadingPairs>
  <TitlesOfParts>
    <vt:vector size="11" baseType="lpstr">
      <vt:lpstr>Arial</vt:lpstr>
      <vt:lpstr>Calibri Light</vt:lpstr>
      <vt:lpstr>Calibri</vt:lpstr>
      <vt:lpstr>Times New Roman</vt:lpstr>
      <vt:lpstr>Courier New</vt:lpstr>
      <vt:lpstr>SimSun</vt:lpstr>
      <vt:lpstr>Mangal</vt:lpstr>
      <vt:lpstr>Office Theme</vt:lpstr>
      <vt:lpstr> Η ΕΥΖΩΙΑ ΤΩΝ ΕΡΓΑΖΟΜΕΝΩΝ ΣΤΟ ΔΙΚΤΥΟ ΔΟΜΩΝ ΓΙΑ ΤΗΝ ΠΡΟΛΗΨΗ ΚΑΙ ΚΑΤΑΠΟΛΕΜΗΣΗ ΤΗΣ ΕΜΦΥΛΗΣ ΒΙΑΣ ΚΑΤΑ ΤΗΝ ΠΕΡΙΟΔΟ ΤΟΥ ΠΡΩΤΟΥ ΓΕΝΙΚΕΥΜΕΝΟΥ COVID-19 LOCKDOWN ΚΑΙ Η ΕΠΙΔΡΑΣΗ ΣΤΗΝ ΥΓΕΙΑ ΤΟΥΣ Βασιλική Σαΐνη </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Well-Being of Employees Working in Structures against Domestic Violence in Greece during the COVID-19 Lockdown and the Impact on their Health  by Vasiliki Saini</dc:title>
  <dc:creator>SAINI, V. (VASILIKI)</dc:creator>
  <cp:lastModifiedBy>user</cp:lastModifiedBy>
  <cp:revision>16</cp:revision>
  <dcterms:created xsi:type="dcterms:W3CDTF">2022-02-13T10:09:01Z</dcterms:created>
  <dcterms:modified xsi:type="dcterms:W3CDTF">2022-02-27T11:04:29Z</dcterms:modified>
</cp:coreProperties>
</file>