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theme/themeOverride12.xml" ContentType="application/vnd.openxmlformats-officedocument.themeOverr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Override8.xml" ContentType="application/vnd.openxmlformats-officedocument.themeOverrid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theme/themeOverride11.xml" ContentType="application/vnd.openxmlformats-officedocument.themeOverride+xml"/>
  <Default Extension="png" ContentType="image/png"/>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theme/themeOverride6.xml" ContentType="application/vnd.openxmlformats-officedocument.themeOverrid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theme/themeOverride9.xml" ContentType="application/vnd.openxmlformats-officedocument.themeOverr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Override10.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notesMasterIdLst>
    <p:notesMasterId r:id="rId8"/>
  </p:notesMasterIdLst>
  <p:sldIdLst>
    <p:sldId id="258" r:id="rId7"/>
  </p:sldIdLst>
  <p:sldSz cx="9144000" cy="5143500" type="screen16x9"/>
  <p:notesSz cx="9144000" cy="6858000"/>
  <p:defaultTextStyle>
    <a:defPPr>
      <a:defRPr lang="el-G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382588" indent="-41275" algn="l" rtl="0" fontAlgn="base">
      <a:spcBef>
        <a:spcPct val="0"/>
      </a:spcBef>
      <a:spcAft>
        <a:spcPct val="0"/>
      </a:spcAft>
      <a:defRPr kern="1200">
        <a:solidFill>
          <a:schemeClr val="tx1"/>
        </a:solidFill>
        <a:latin typeface="Arial" pitchFamily="34" charset="0"/>
        <a:ea typeface="+mn-ea"/>
        <a:cs typeface="Arial" pitchFamily="34" charset="0"/>
      </a:defRPr>
    </a:lvl2pPr>
    <a:lvl3pPr marL="766763" indent="-82550" algn="l" rtl="0" fontAlgn="base">
      <a:spcBef>
        <a:spcPct val="0"/>
      </a:spcBef>
      <a:spcAft>
        <a:spcPct val="0"/>
      </a:spcAft>
      <a:defRPr kern="1200">
        <a:solidFill>
          <a:schemeClr val="tx1"/>
        </a:solidFill>
        <a:latin typeface="Arial" pitchFamily="34" charset="0"/>
        <a:ea typeface="+mn-ea"/>
        <a:cs typeface="Arial" pitchFamily="34" charset="0"/>
      </a:defRPr>
    </a:lvl3pPr>
    <a:lvl4pPr marL="1149350" indent="-123825" algn="l" rtl="0" fontAlgn="base">
      <a:spcBef>
        <a:spcPct val="0"/>
      </a:spcBef>
      <a:spcAft>
        <a:spcPct val="0"/>
      </a:spcAft>
      <a:defRPr kern="1200">
        <a:solidFill>
          <a:schemeClr val="tx1"/>
        </a:solidFill>
        <a:latin typeface="Arial" pitchFamily="34" charset="0"/>
        <a:ea typeface="+mn-ea"/>
        <a:cs typeface="Arial" pitchFamily="34" charset="0"/>
      </a:defRPr>
    </a:lvl4pPr>
    <a:lvl5pPr marL="1535113" indent="-166688"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3B9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84" autoAdjust="0"/>
  </p:normalViewPr>
  <p:slideViewPr>
    <p:cSldViewPr>
      <p:cViewPr>
        <p:scale>
          <a:sx n="70" d="100"/>
          <a:sy n="70" d="100"/>
        </p:scale>
        <p:origin x="-58" y="-5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262F2D6-F7BD-40F1-A8FE-64CB17DC168B}" type="datetimeFigureOut">
              <a:rPr lang="el-GR"/>
              <a:pPr>
                <a:defRPr/>
              </a:pPr>
              <a:t>27/2/2022</a:t>
            </a:fld>
            <a:endParaRPr lang="el-GR"/>
          </a:p>
        </p:txBody>
      </p:sp>
      <p:sp>
        <p:nvSpPr>
          <p:cNvPr id="4" name="Θέση εικόνας διαφάνειας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6C7E590-D2F2-4997-AB08-76ABD0CF30DC}"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mn-lt"/>
        <a:ea typeface="+mn-ea"/>
        <a:cs typeface="+mn-cs"/>
      </a:defRPr>
    </a:lvl1pPr>
    <a:lvl2pPr marL="382588" algn="l" rtl="0" eaLnBrk="0" fontAlgn="base" hangingPunct="0">
      <a:spcBef>
        <a:spcPct val="30000"/>
      </a:spcBef>
      <a:spcAft>
        <a:spcPct val="0"/>
      </a:spcAft>
      <a:defRPr sz="1000" kern="1200">
        <a:solidFill>
          <a:schemeClr val="tx1"/>
        </a:solidFill>
        <a:latin typeface="+mn-lt"/>
        <a:ea typeface="+mn-ea"/>
        <a:cs typeface="+mn-cs"/>
      </a:defRPr>
    </a:lvl2pPr>
    <a:lvl3pPr marL="766763" algn="l" rtl="0" eaLnBrk="0" fontAlgn="base" hangingPunct="0">
      <a:spcBef>
        <a:spcPct val="30000"/>
      </a:spcBef>
      <a:spcAft>
        <a:spcPct val="0"/>
      </a:spcAft>
      <a:defRPr sz="1000" kern="1200">
        <a:solidFill>
          <a:schemeClr val="tx1"/>
        </a:solidFill>
        <a:latin typeface="+mn-lt"/>
        <a:ea typeface="+mn-ea"/>
        <a:cs typeface="+mn-cs"/>
      </a:defRPr>
    </a:lvl3pPr>
    <a:lvl4pPr marL="1149350" algn="l" rtl="0" eaLnBrk="0" fontAlgn="base" hangingPunct="0">
      <a:spcBef>
        <a:spcPct val="30000"/>
      </a:spcBef>
      <a:spcAft>
        <a:spcPct val="0"/>
      </a:spcAft>
      <a:defRPr sz="1000" kern="1200">
        <a:solidFill>
          <a:schemeClr val="tx1"/>
        </a:solidFill>
        <a:latin typeface="+mn-lt"/>
        <a:ea typeface="+mn-ea"/>
        <a:cs typeface="+mn-cs"/>
      </a:defRPr>
    </a:lvl4pPr>
    <a:lvl5pPr marL="1535113" algn="l" rtl="0" eaLnBrk="0" fontAlgn="base" hangingPunct="0">
      <a:spcBef>
        <a:spcPct val="30000"/>
      </a:spcBef>
      <a:spcAft>
        <a:spcPct val="0"/>
      </a:spcAft>
      <a:defRPr sz="1000" kern="1200">
        <a:solidFill>
          <a:schemeClr val="tx1"/>
        </a:solidFill>
        <a:latin typeface="+mn-lt"/>
        <a:ea typeface="+mn-ea"/>
        <a:cs typeface="+mn-cs"/>
      </a:defRPr>
    </a:lvl5pPr>
    <a:lvl6pPr marL="1919565" algn="l" defTabSz="767826" rtl="0" eaLnBrk="1" latinLnBrk="0" hangingPunct="1">
      <a:defRPr sz="1000" kern="1200">
        <a:solidFill>
          <a:schemeClr val="tx1"/>
        </a:solidFill>
        <a:latin typeface="+mn-lt"/>
        <a:ea typeface="+mn-ea"/>
        <a:cs typeface="+mn-cs"/>
      </a:defRPr>
    </a:lvl6pPr>
    <a:lvl7pPr marL="2303478" algn="l" defTabSz="767826" rtl="0" eaLnBrk="1" latinLnBrk="0" hangingPunct="1">
      <a:defRPr sz="1000" kern="1200">
        <a:solidFill>
          <a:schemeClr val="tx1"/>
        </a:solidFill>
        <a:latin typeface="+mn-lt"/>
        <a:ea typeface="+mn-ea"/>
        <a:cs typeface="+mn-cs"/>
      </a:defRPr>
    </a:lvl7pPr>
    <a:lvl8pPr marL="2687391" algn="l" defTabSz="767826" rtl="0" eaLnBrk="1" latinLnBrk="0" hangingPunct="1">
      <a:defRPr sz="1000" kern="1200">
        <a:solidFill>
          <a:schemeClr val="tx1"/>
        </a:solidFill>
        <a:latin typeface="+mn-lt"/>
        <a:ea typeface="+mn-ea"/>
        <a:cs typeface="+mn-cs"/>
      </a:defRPr>
    </a:lvl8pPr>
    <a:lvl9pPr marL="3071304" algn="l" defTabSz="767826"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themeOverride" Target="../theme/themeOverride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themeOverride" Target="../theme/themeOverride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6.xml"/><Relationship Id="rId1" Type="http://schemas.openxmlformats.org/officeDocument/2006/relationships/themeOverride" Target="../theme/themeOverride1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6.xml"/><Relationship Id="rId1" Type="http://schemas.openxmlformats.org/officeDocument/2006/relationships/themeOverride" Target="../theme/themeOverride1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lvl1pPr>
          </a:lstStyle>
          <a:p>
            <a:pPr>
              <a:defRPr/>
            </a:pPr>
            <a:fld id="{C910D2F7-8499-4B27-B42E-27F21BDE4419}"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lvl1pPr>
          </a:lstStyle>
          <a:p>
            <a:pPr>
              <a:defRPr/>
            </a:pPr>
            <a:endParaRPr lang="el-GR"/>
          </a:p>
        </p:txBody>
      </p:sp>
      <p:sp>
        <p:nvSpPr>
          <p:cNvPr id="6" name="Slide Number Placeholder 26"/>
          <p:cNvSpPr>
            <a:spLocks noGrp="1"/>
          </p:cNvSpPr>
          <p:nvPr>
            <p:ph type="sldNum" sz="quarter" idx="12"/>
          </p:nvPr>
        </p:nvSpPr>
        <p:spPr/>
        <p:txBody>
          <a:bodyPr/>
          <a:lstStyle>
            <a:lvl1pPr>
              <a:defRPr/>
            </a:lvl1pPr>
          </a:lstStyle>
          <a:p>
            <a:pPr>
              <a:defRPr/>
            </a:pPr>
            <a:fld id="{9A983F63-ED50-40F6-88F6-FD380F7ABE7A}"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16EE0404-9089-4CE8-9188-E77815C8CBA7}"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316907A-9BFB-41F1-8DAD-1152EFC5E28C}"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4"/>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4"/>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1147162D-9376-4DBD-836D-6D63153B057D}"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CD921EC-2119-40B7-85E3-E75A9C058979}"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435C70F3-65E5-435C-9FC3-11193A37E7AF}"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FD4F38B3-4FD3-430C-A37D-1C78FBCAC195}"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6A9629A9-768E-4BCE-8385-1B8C1AFB3119}"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CF6A707-1274-445D-980D-A9812CB9916C}"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29B2D228-5269-4A26-BFF0-6AA0AA35741E}"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8BA90936-E56B-4558-8ED9-5EF942494340}"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DFC0F593-2B33-486B-B267-EEED285FD6B0}"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FB66F469-E4B6-407D-8529-7816A2525B56}" type="slidenum">
              <a:rPr lang="el-GR"/>
              <a:pPr>
                <a:defRP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3"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3"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6C680988-AAA6-4B48-8415-BB589855C7E2}"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F6B5C32E-54B2-41F2-9E7D-EA7BEA4B8290}" type="slidenum">
              <a:rPr lang="el-GR"/>
              <a:pPr>
                <a:defRP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8AE2CCE3-9973-4132-AA85-E3159960DDE7}"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8F72860A-F826-4829-973C-6C8CD634A771}" type="slidenum">
              <a:rPr lang="el-GR"/>
              <a:pPr>
                <a:defRPr/>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2CB2453-6B33-4B78-938A-8361B0A54502}"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1456D398-D563-449A-BD1C-72AF6A42326F}" type="slidenum">
              <a:rPr lang="el-GR"/>
              <a:pPr>
                <a:defRPr/>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57"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D5ABA7BE-65E8-4200-AECC-1142638CD8CB}"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12AE7338-ECD4-491B-A734-236D0AC62208}"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FEBE9673-82B7-491C-BF42-D9F811E32D2F}"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4A4CBAF-4544-49DC-A5E5-C737180532A5}" type="slidenum">
              <a:rPr lang="el-GR"/>
              <a:pPr>
                <a:defRP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80DAD8C4-3446-4837-8EBA-608CD3196A95}"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75971B22-9AE5-4180-8714-7A09A0BC6BFF}" type="slidenum">
              <a:rPr lang="el-GR"/>
              <a:pPr>
                <a:defRPr/>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07DF5591-783C-42EE-A5DD-AEED52C7E158}"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FA56B01-1AEF-401E-B31B-97BC9881CAD7}" type="slidenum">
              <a:rPr lang="el-GR"/>
              <a:pPr>
                <a:defRPr/>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A6EF8E95-87D6-4EDB-9233-201CE8F3E4F4}"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E0C6491-47DE-4BC0-9ADF-4528FC45DB91}" type="slidenum">
              <a:rPr lang="el-GR"/>
              <a:pPr>
                <a:defRPr/>
              </a:pPr>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92E7A123-AB9C-45C7-B68C-FC0889F92510}"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13EF210D-22F9-4713-BA02-593481EDE0A3}"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80286745-1FAD-4F18-A49A-160AEA2CEE31}"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3BE53FF-C35A-4474-89FC-07BF233366F2}" type="slidenum">
              <a:rPr lang="el-GR"/>
              <a:pPr>
                <a:defRPr/>
              </a:pPr>
              <a:t>‹#›</a:t>
            </a:fld>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93CCCD1A-0DCE-49E8-B384-A10CDF059FFB}"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5FAB22C5-02E1-4EBB-B885-715E0A132E78}"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99EF2C5A-5F1D-4600-A4E6-6FB7D81F45C8}"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CDA9BC4C-D4C0-4447-BF84-C8E0B5D49C6A}" type="slidenum">
              <a:rPr lang="el-GR"/>
              <a:pPr>
                <a:defRPr/>
              </a:pPr>
              <a:t>‹#›</a:t>
            </a:fld>
            <a:endParaRPr lang="el-G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4"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4"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974BAF10-4D9A-47F1-8E19-9DDF6F6EDCA3}"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EA133FD1-30D4-4E53-B124-01CAC28F0C7D}" type="slidenum">
              <a:rPr lang="el-GR"/>
              <a:pPr>
                <a:defRPr/>
              </a:pPr>
              <a:t>‹#›</a:t>
            </a:fld>
            <a:endParaRPr lang="el-G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C047C6CD-E417-482F-B863-6AF9B9076915}"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128960A6-7131-4F60-A210-7A462BDCEE69}" type="slidenum">
              <a:rPr lang="el-GR"/>
              <a:pPr>
                <a:defRPr/>
              </a:pPr>
              <a:t>‹#›</a:t>
            </a:fld>
            <a:endParaRPr lang="el-G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293C2F4-59F8-467D-8AE7-2FB67851BBA8}"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FCCDA6C1-68A7-4248-8392-4DB93B7BBF85}"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5FFB26C2-AAC9-4C87-9A51-056C44AFF414}"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140CA7E9-5071-41A0-90AD-04698A33174D}"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59"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4E0DD9A8-8F27-4C69-85E7-3D42E0B3B5F2}"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6681ABF9-CBE0-499E-AE27-5EB724D25CDD}" type="slidenum">
              <a:rPr lang="el-GR"/>
              <a:pPr>
                <a:defRPr/>
              </a:pPr>
              <a:t>‹#›</a:t>
            </a:fld>
            <a:endParaRPr lang="el-G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B0C3EA20-D622-4684-90C2-53768045FA08}"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EA585DA3-21A2-4769-8355-AAEF668671CE}" type="slidenum">
              <a:rPr lang="el-GR"/>
              <a:pPr>
                <a:defRPr/>
              </a:pPr>
              <a:t>‹#›</a:t>
            </a:fld>
            <a:endParaRPr lang="el-G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CD63E98B-12A6-4D8E-BD2C-A47E0438150F}"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4322785-C491-4298-B79A-A532991E803C}" type="slidenum">
              <a:rPr lang="el-GR"/>
              <a:pPr>
                <a:defRPr/>
              </a:pPr>
              <a:t>‹#›</a:t>
            </a:fld>
            <a:endParaRPr lang="el-G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4C75176F-73D0-449D-AD13-FFDD365FA004}"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18FBE55-6859-4731-BF6B-80C2AC619F8E}" type="slidenum">
              <a:rPr lang="el-GR"/>
              <a:pPr>
                <a:defRPr/>
              </a:pPr>
              <a:t>‹#›</a:t>
            </a:fld>
            <a:endParaRPr lang="el-G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D07559A6-1C1E-45FB-ADA1-7F84E735A164}"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7CEF3CD5-C38B-46B8-B097-90DAD5C710A3}"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46C38053-0090-41C4-8356-15208946A108}"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2A15020F-5B2E-447F-A766-602688F01435}" type="slidenum">
              <a:rPr lang="el-GR"/>
              <a:pPr>
                <a:defRPr/>
              </a:pPr>
              <a:t>‹#›</a:t>
            </a:fld>
            <a:endParaRPr lang="el-G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39F7B151-556C-4F75-8639-BAA1E18D49B0}"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EFC920F4-317F-47B6-A1A8-208679F6D5F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B89B04C1-1C96-49B9-8EEC-183DAD36794F}"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7563C17E-C5A6-4422-901A-66FE2E1FCFB0}" type="slidenum">
              <a:rPr lang="el-GR"/>
              <a:pPr>
                <a:defRPr/>
              </a:pPr>
              <a:t>‹#›</a:t>
            </a:fld>
            <a:endParaRPr lang="el-G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4"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4"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A1B9306F-F6EB-4C57-8097-B872DA7694C6}"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0FB7C71B-DEE1-4C45-847D-18069D822BEE}" type="slidenum">
              <a:rPr lang="el-GR"/>
              <a:pPr>
                <a:defRPr/>
              </a:pPr>
              <a:t>‹#›</a:t>
            </a:fld>
            <a:endParaRPr lang="el-G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12A57C62-280F-4164-8C57-5C8B23CDB0FE}"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6ABB489C-647E-41FA-892A-42C45A8C7776}"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B5982D1B-1917-472A-AAA0-1A71BF8BF7A9}"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9160FF38-A24F-4A05-B4DC-10FDEC3FD1F1}" type="slidenum">
              <a:rPr lang="el-GR"/>
              <a:pPr>
                <a:defRPr/>
              </a:pPr>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DE067B2-5C26-47B8-A988-31030A698D1B}"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ECC1D422-5703-4150-B0F4-1827737AC9F2}" type="slidenum">
              <a:rPr lang="el-GR"/>
              <a:pPr>
                <a:defRPr/>
              </a:pPr>
              <a:t>‹#›</a:t>
            </a:fld>
            <a:endParaRPr lang="el-G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61"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93A80F00-AEB2-4104-A608-7CC260139535}"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68B864FD-013C-48B0-9F26-BCCF1B9FF183}" type="slidenum">
              <a:rPr lang="el-GR"/>
              <a:pPr>
                <a:defRPr/>
              </a:pPr>
              <a:t>‹#›</a:t>
            </a:fld>
            <a:endParaRPr lang="el-G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37122102-E957-4CDD-9F20-3D38E52E0F50}"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5505E49C-73EF-4423-865B-756AABDBA62E}" type="slidenum">
              <a:rPr lang="el-GR"/>
              <a:pPr>
                <a:defRPr/>
              </a:pPr>
              <a:t>‹#›</a:t>
            </a:fld>
            <a:endParaRPr lang="el-G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873DA294-792B-42EB-BF14-240C3D96410D}"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0BFAFC6-E64A-4A20-9CA4-86F976E2B19C}" type="slidenum">
              <a:rPr lang="el-GR"/>
              <a:pPr>
                <a:defRPr/>
              </a:pPr>
              <a:t>‹#›</a:t>
            </a:fld>
            <a:endParaRPr lang="el-G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0785FDC3-ABC8-46C0-BE73-A7EFEEECEE98}"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DE4A8C2-1433-4CC3-A2E3-9E071DB4F6A7}" type="slidenum">
              <a:rPr lang="el-GR"/>
              <a:pPr>
                <a:defRPr/>
              </a:pPr>
              <a:t>‹#›</a:t>
            </a:fld>
            <a:endParaRPr lang="el-G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970ABD4B-A000-4C23-9196-7EBA0EA57E3C}"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6EB79737-53D9-4F37-9C46-877E309926E9}"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9EB9B93D-0F73-45F5-99BF-5D32D0353D0A}"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053CAEB-3B19-4BC0-B3B4-88683063C151}" type="slidenum">
              <a:rPr lang="el-GR"/>
              <a:pPr>
                <a:defRPr/>
              </a:pPr>
              <a:t>‹#›</a:t>
            </a:fld>
            <a:endParaRPr lang="el-G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E15157A5-A92A-4788-AE7E-C401315ED15E}"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828351DF-FFD8-4C1A-B51A-CFFDB822FD14}"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4C1D9D58-7AE7-4953-85B0-B42F785A1454}"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CD76F882-5090-4BE3-8A96-2816020916C0}" type="slidenum">
              <a:rPr lang="el-GR"/>
              <a:pPr>
                <a:defRPr/>
              </a:pPr>
              <a:t>‹#›</a:t>
            </a:fld>
            <a:endParaRPr lang="el-G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4"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4"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6472A1ED-8ECF-4B81-BE8C-A1CDDCF1E2AE}"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5EB6ABCA-A2FA-4966-B510-7FB8438A9FE6}"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29" y="1394820"/>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29"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8F1FF6BF-4FB9-4907-8488-28892B69BA69}"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410E1260-19B1-42FE-BAE5-19A833779A86}" type="slidenum">
              <a:rPr lang="el-GR"/>
              <a:pPr>
                <a:defRPr/>
              </a:pPr>
              <a:t>‹#›</a:t>
            </a:fld>
            <a:endParaRPr lang="el-G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48A3EB3F-BA8F-4429-98A4-0DA5AEA210D2}"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A597DA9E-33F0-4A0D-A218-501FF502EC6C}" type="slidenum">
              <a:rPr lang="el-GR"/>
              <a:pPr>
                <a:defRPr/>
              </a:pPr>
              <a:t>‹#›</a:t>
            </a:fld>
            <a:endParaRPr lang="el-G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98AEEAC-11F6-49F5-8364-94FE20FAC6CD}"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07A5B01E-BD6F-4A98-8D7E-204E2B68A597}" type="slidenum">
              <a:rPr lang="el-GR"/>
              <a:pPr>
                <a:defRPr/>
              </a:pPr>
              <a:t>‹#›</a:t>
            </a:fld>
            <a:endParaRPr lang="el-G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63"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F38BCE08-4B3F-4828-BE8B-73FE11A0D14F}"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3F3B1842-0697-4118-AF35-C25E75D971D5}" type="slidenum">
              <a:rPr lang="el-GR"/>
              <a:pPr>
                <a:defRPr/>
              </a:pPr>
              <a:t>‹#›</a:t>
            </a:fld>
            <a:endParaRPr lang="el-G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5FD06D5C-5B65-4084-977D-8D07A048F09F}"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91DCFD85-0FB0-47D5-9F03-4CA06A28C81B}" type="slidenum">
              <a:rPr lang="el-GR"/>
              <a:pPr>
                <a:defRPr/>
              </a:pPr>
              <a:t>‹#›</a:t>
            </a:fld>
            <a:endParaRPr lang="el-G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77AEA036-DC24-41CE-A914-7542AFDEDDBB}"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32470858-C55D-4E70-AB7F-8385B9815386}" type="slidenum">
              <a:rPr lang="el-GR"/>
              <a:pPr>
                <a:defRPr/>
              </a:pPr>
              <a:t>‹#›</a:t>
            </a:fld>
            <a:endParaRPr lang="el-G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12E929C2-592C-467E-AF71-A79A094D7ACD}"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367BEF1-C26C-4DE8-9C8B-6BFDF2ACF778}" type="slidenum">
              <a:rPr lang="el-GR"/>
              <a:pPr>
                <a:defRPr/>
              </a:pPr>
              <a:t>‹#›</a:t>
            </a:fld>
            <a:endParaRPr lang="el-G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B94609B0-7669-44A9-A7B9-9B5E8BAF9F27}"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588354FC-1888-4314-A133-0305CC73D107}"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1ED6C032-17A9-41B8-86DD-CD5A2B3EF577}"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E1E0C1B-FAED-4CD4-B1F1-A035E13E3ADF}" type="slidenum">
              <a:rPr lang="el-GR"/>
              <a:pPr>
                <a:defRPr/>
              </a:pPr>
              <a:t>‹#›</a:t>
            </a:fld>
            <a:endParaRPr lang="el-G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A44589C3-5146-4E92-97CC-B53E5FEBDB4D}"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B305CE4A-55FA-4CFB-9802-D7B5AAED3C9D}"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0AF99FA6-5B9E-4CD7-AE15-A1FC184DD633}"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E802ACA1-125B-4091-8F38-1FAF8D8C8F82}"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81F19C6D-B0C2-4CCD-BAA1-E28774A3965D}"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AB465B1D-32D1-44A8-B47E-E14AD506D6BF}" type="slidenum">
              <a:rPr lang="el-GR"/>
              <a:pPr>
                <a:defRPr/>
              </a:pPr>
              <a:t>‹#›</a:t>
            </a:fld>
            <a:endParaRPr lang="el-G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4"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4"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376F1B63-3719-4283-B254-86ECE2DC37CA}"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F9131628-4679-4ED1-B917-63BCDB03A744}" type="slidenum">
              <a:rPr lang="el-GR"/>
              <a:pPr>
                <a:defRPr/>
              </a:pPr>
              <a:t>‹#›</a:t>
            </a:fld>
            <a:endParaRPr lang="el-G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26115A5E-54F9-4CD9-95C2-4E34BF59BE98}"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62D35DA6-A0C3-4349-91BC-708FAC8BDE48}" type="slidenum">
              <a:rPr lang="el-GR"/>
              <a:pPr>
                <a:defRPr/>
              </a:pPr>
              <a:t>‹#›</a:t>
            </a:fld>
            <a:endParaRPr lang="el-G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93107FF-7629-4B48-A60A-DD3A812F945D}"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5C05C7EC-95BA-4167-8232-A84A6759750C}" type="slidenum">
              <a:rPr lang="el-GR"/>
              <a:pPr>
                <a:defRPr/>
              </a:pPr>
              <a:t>‹#›</a:t>
            </a:fld>
            <a:endParaRPr lang="el-G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65"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A48616B7-00B1-4A00-ABA4-97783568EAE1}"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8EF77A62-6DB3-405F-B419-BB1D9BF8D28D}" type="slidenum">
              <a:rPr lang="el-GR"/>
              <a:pPr>
                <a:defRPr/>
              </a:pPr>
              <a:t>‹#›</a:t>
            </a:fld>
            <a:endParaRPr lang="el-G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F2B9A8D2-4874-4A17-B929-FAF774AFA568}"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2CC6DD61-770A-4147-B7C3-AE5A46CC685C}" type="slidenum">
              <a:rPr lang="el-GR"/>
              <a:pPr>
                <a:defRPr/>
              </a:pPr>
              <a:t>‹#›</a:t>
            </a:fld>
            <a:endParaRPr lang="el-G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18176A24-922B-4038-A6A7-86EC107B51C5}"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287AB232-9B0A-47AA-9CCC-44B56AC7D972}" type="slidenum">
              <a:rPr lang="el-GR"/>
              <a:pPr>
                <a:defRPr/>
              </a:pPr>
              <a:t>‹#›</a:t>
            </a:fld>
            <a:endParaRPr lang="el-G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FBB95734-93EA-4EA7-BDDE-4FA8405162D4}"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E70B61B-741A-49BF-98E4-B3B124F2DE3E}"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FDED3A-C8F9-47C8-992A-2BC94C096EF9}"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571583FC-D383-43A8-907A-4AD6E732C72A}"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4"/>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53"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E028D7C9-68E2-4BB0-9A8A-B7BF655CD28B}"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6D8C223F-BE0B-4330-8CBF-CF92BD758AD0}"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ECABC67E-D347-4A30-922D-1AA50D30F806}"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9ACB2FCC-7554-4073-9F02-AF49EA70276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1028"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1029"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chemeClr val="tx2">
                    <a:shade val="90000"/>
                  </a:schemeClr>
                </a:solidFill>
                <a:latin typeface="+mn-lt"/>
                <a:cs typeface="+mn-cs"/>
              </a:defRPr>
            </a:lvl1pPr>
          </a:lstStyle>
          <a:p>
            <a:pPr>
              <a:defRPr/>
            </a:pPr>
            <a:fld id="{F6289FEE-C357-469C-86F7-F5491D0D204F}"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chemeClr val="tx2">
                    <a:shade val="90000"/>
                  </a:scheme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90000"/>
                  </a:schemeClr>
                </a:solidFill>
                <a:latin typeface="+mn-lt"/>
                <a:cs typeface="+mn-cs"/>
              </a:defRPr>
            </a:lvl1pPr>
          </a:lstStyle>
          <a:p>
            <a:pPr>
              <a:defRPr/>
            </a:pPr>
            <a:fld id="{1A4C7AB6-B8A2-4469-BA65-8748D6D410E5}" type="slidenum">
              <a:rPr lang="el-GR"/>
              <a:pPr>
                <a:defRPr/>
              </a:pPr>
              <a:t>‹#›</a:t>
            </a:fld>
            <a:endParaRPr lang="el-GR"/>
          </a:p>
        </p:txBody>
      </p:sp>
      <p:grpSp>
        <p:nvGrpSpPr>
          <p:cNvPr id="1033"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5118" r:id="rId1"/>
    <p:sldLayoutId id="2147485119" r:id="rId2"/>
    <p:sldLayoutId id="2147485120" r:id="rId3"/>
    <p:sldLayoutId id="2147485121" r:id="rId4"/>
    <p:sldLayoutId id="2147485122" r:id="rId5"/>
    <p:sldLayoutId id="2147485123" r:id="rId6"/>
    <p:sldLayoutId id="2147485124" r:id="rId7"/>
    <p:sldLayoutId id="2147485125" r:id="rId8"/>
    <p:sldLayoutId id="2147485126" r:id="rId9"/>
    <p:sldLayoutId id="2147485127" r:id="rId10"/>
    <p:sldLayoutId id="2147485128"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052"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2053"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38B78DAA-1BFA-4ECF-9FD9-35DFC9E84878}"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604E4EE2-D31A-47A3-915E-3A2797DB719F}" type="slidenum">
              <a:rPr lang="el-GR"/>
              <a:pPr>
                <a:defRPr/>
              </a:pPr>
              <a:t>‹#›</a:t>
            </a:fld>
            <a:endParaRPr lang="el-GR"/>
          </a:p>
        </p:txBody>
      </p:sp>
      <p:grpSp>
        <p:nvGrpSpPr>
          <p:cNvPr id="2057"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5129" r:id="rId1"/>
    <p:sldLayoutId id="2147485130" r:id="rId2"/>
    <p:sldLayoutId id="2147485131" r:id="rId3"/>
    <p:sldLayoutId id="2147485132" r:id="rId4"/>
    <p:sldLayoutId id="2147485133" r:id="rId5"/>
    <p:sldLayoutId id="2147485134" r:id="rId6"/>
    <p:sldLayoutId id="2147485135" r:id="rId7"/>
    <p:sldLayoutId id="2147485136" r:id="rId8"/>
    <p:sldLayoutId id="2147485137" r:id="rId9"/>
    <p:sldLayoutId id="2147485138" r:id="rId10"/>
    <p:sldLayoutId id="2147485139"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3076"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3077"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0EB92765-F80B-44AB-B74A-1C5E0EA2F1F7}"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3B56FECA-0950-468C-9C67-CAF4D538103E}" type="slidenum">
              <a:rPr lang="el-GR"/>
              <a:pPr>
                <a:defRPr/>
              </a:pPr>
              <a:t>‹#›</a:t>
            </a:fld>
            <a:endParaRPr lang="el-GR"/>
          </a:p>
        </p:txBody>
      </p:sp>
      <p:grpSp>
        <p:nvGrpSpPr>
          <p:cNvPr id="3081"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5140" r:id="rId1"/>
    <p:sldLayoutId id="2147485141" r:id="rId2"/>
    <p:sldLayoutId id="2147485142" r:id="rId3"/>
    <p:sldLayoutId id="2147485143" r:id="rId4"/>
    <p:sldLayoutId id="2147485144" r:id="rId5"/>
    <p:sldLayoutId id="2147485145" r:id="rId6"/>
    <p:sldLayoutId id="2147485146" r:id="rId7"/>
    <p:sldLayoutId id="2147485147" r:id="rId8"/>
    <p:sldLayoutId id="2147485148" r:id="rId9"/>
    <p:sldLayoutId id="2147485149" r:id="rId10"/>
    <p:sldLayoutId id="2147485150"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4100"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4101"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53459F66-AF01-4496-A794-194FEC9F2054}"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7696C27B-FC33-4497-80FE-0EF3FD3FC0B5}" type="slidenum">
              <a:rPr lang="el-GR"/>
              <a:pPr>
                <a:defRPr/>
              </a:pPr>
              <a:t>‹#›</a:t>
            </a:fld>
            <a:endParaRPr lang="el-GR"/>
          </a:p>
        </p:txBody>
      </p:sp>
      <p:grpSp>
        <p:nvGrpSpPr>
          <p:cNvPr id="4105"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5151" r:id="rId1"/>
    <p:sldLayoutId id="2147485152" r:id="rId2"/>
    <p:sldLayoutId id="2147485153" r:id="rId3"/>
    <p:sldLayoutId id="2147485154" r:id="rId4"/>
    <p:sldLayoutId id="2147485155" r:id="rId5"/>
    <p:sldLayoutId id="2147485156" r:id="rId6"/>
    <p:sldLayoutId id="2147485157" r:id="rId7"/>
    <p:sldLayoutId id="2147485158" r:id="rId8"/>
    <p:sldLayoutId id="2147485159" r:id="rId9"/>
    <p:sldLayoutId id="2147485160" r:id="rId10"/>
    <p:sldLayoutId id="2147485161"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5124"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5125"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7E380340-E9B0-4991-8F2F-A89875C6F68F}"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DFA9945A-836B-4451-A055-52FC5D2F35D0}" type="slidenum">
              <a:rPr lang="el-GR"/>
              <a:pPr>
                <a:defRPr/>
              </a:pPr>
              <a:t>‹#›</a:t>
            </a:fld>
            <a:endParaRPr lang="el-GR"/>
          </a:p>
        </p:txBody>
      </p:sp>
      <p:grpSp>
        <p:nvGrpSpPr>
          <p:cNvPr id="5129"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5162" r:id="rId1"/>
    <p:sldLayoutId id="2147485163" r:id="rId2"/>
    <p:sldLayoutId id="2147485164" r:id="rId3"/>
    <p:sldLayoutId id="2147485165" r:id="rId4"/>
    <p:sldLayoutId id="2147485166" r:id="rId5"/>
    <p:sldLayoutId id="2147485167" r:id="rId6"/>
    <p:sldLayoutId id="2147485168" r:id="rId7"/>
    <p:sldLayoutId id="2147485169" r:id="rId8"/>
    <p:sldLayoutId id="2147485170" r:id="rId9"/>
    <p:sldLayoutId id="2147485171" r:id="rId10"/>
    <p:sldLayoutId id="2147485172"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6148"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6149"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8B8438FB-6630-4012-A296-4BB490C6160F}"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C9D4D494-2D2A-4A5F-9F1E-61907E2F186D}" type="slidenum">
              <a:rPr lang="el-GR"/>
              <a:pPr>
                <a:defRPr/>
              </a:pPr>
              <a:t>‹#›</a:t>
            </a:fld>
            <a:endParaRPr lang="el-GR"/>
          </a:p>
        </p:txBody>
      </p:sp>
      <p:grpSp>
        <p:nvGrpSpPr>
          <p:cNvPr id="6153"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5173" r:id="rId1"/>
    <p:sldLayoutId id="2147485174" r:id="rId2"/>
    <p:sldLayoutId id="2147485175" r:id="rId3"/>
    <p:sldLayoutId id="2147485176" r:id="rId4"/>
    <p:sldLayoutId id="2147485177" r:id="rId5"/>
    <p:sldLayoutId id="2147485178" r:id="rId6"/>
    <p:sldLayoutId id="2147485179" r:id="rId7"/>
    <p:sldLayoutId id="2147485180" r:id="rId8"/>
    <p:sldLayoutId id="2147485181" r:id="rId9"/>
    <p:sldLayoutId id="2147485182" r:id="rId10"/>
    <p:sldLayoutId id="2147485183"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375" y="2000250"/>
            <a:ext cx="2714625" cy="2293938"/>
          </a:xfrm>
          <a:prstGeom prst="rect">
            <a:avLst/>
          </a:prstGeom>
          <a:solidFill>
            <a:schemeClr val="accent1">
              <a:lumMod val="75000"/>
            </a:schemeClr>
          </a:solidFill>
          <a:ln>
            <a:solidFill>
              <a:srgbClr val="FFFF00"/>
            </a:solidFill>
          </a:ln>
        </p:spPr>
        <p:txBody>
          <a:bodyPr lIns="76783" tIns="38391" rIns="76783" bIns="38391">
            <a:spAutoFit/>
          </a:bodyPr>
          <a:lstStyle/>
          <a:p>
            <a:pPr>
              <a:defRPr/>
            </a:pPr>
            <a:r>
              <a:rPr lang="el-GR" sz="1100" dirty="0">
                <a:latin typeface="Arial" charset="0"/>
                <a:cs typeface="Arial" charset="0"/>
              </a:rPr>
              <a:t>ευρωπαϊκή στρατηγική για την ισότιμη πρόσβαση κοινωνικής περίθαλψης σε καταστάσεις έκτακτης ανάγκης με εφαρμογή </a:t>
            </a:r>
            <a:r>
              <a:rPr lang="el-GR" sz="1100" dirty="0" err="1">
                <a:latin typeface="Arial" charset="0"/>
                <a:cs typeface="Arial" charset="0"/>
              </a:rPr>
              <a:t>τηλε</a:t>
            </a:r>
            <a:r>
              <a:rPr lang="el-GR" sz="1100" dirty="0">
                <a:latin typeface="Arial" charset="0"/>
                <a:cs typeface="Arial" charset="0"/>
              </a:rPr>
              <a:t>-υγείας στη Δημόσια υγεία για την ενίσχυση και προτεραιότητα φροντίδας της ευάλωτης ομάδας  των αυτιστικών παιδιών και των γονέων τόσο κατά τη διάρκεια όσο και μετά την πανδημία. </a:t>
            </a:r>
          </a:p>
          <a:p>
            <a:pPr>
              <a:defRPr/>
            </a:pPr>
            <a:r>
              <a:rPr lang="el-GR" sz="1200" b="1" dirty="0">
                <a:solidFill>
                  <a:srgbClr val="FFFF00"/>
                </a:solidFill>
                <a:latin typeface="Arial" charset="0"/>
                <a:cs typeface="Arial" charset="0"/>
              </a:rPr>
              <a:t>ΣΥΜΠΕΡΑΣΜΑΤΑ</a:t>
            </a:r>
            <a:r>
              <a:rPr lang="en-US" sz="1200" b="1" dirty="0">
                <a:solidFill>
                  <a:srgbClr val="FFFF00"/>
                </a:solidFill>
                <a:latin typeface="Arial" charset="0"/>
                <a:cs typeface="Arial" charset="0"/>
              </a:rPr>
              <a:t>:</a:t>
            </a:r>
            <a:r>
              <a:rPr lang="el-GR" sz="1000" b="1" dirty="0">
                <a:solidFill>
                  <a:srgbClr val="FFFF00"/>
                </a:solidFill>
                <a:latin typeface="Arial" charset="0"/>
                <a:cs typeface="Arial" charset="0"/>
              </a:rPr>
              <a:t> </a:t>
            </a:r>
            <a:r>
              <a:rPr lang="el-GR" sz="1100" dirty="0">
                <a:latin typeface="Arial" charset="0"/>
                <a:cs typeface="Arial" charset="0"/>
              </a:rPr>
              <a:t>Η πανδημία COVID-19 έχει επηρεάσει αρνητικά την ψυχική υγεία των παιδιών με αυτισμό και των γονιών τους.</a:t>
            </a:r>
          </a:p>
        </p:txBody>
      </p:sp>
      <p:sp>
        <p:nvSpPr>
          <p:cNvPr id="74755" name="TextBox 11"/>
          <p:cNvSpPr txBox="1">
            <a:spLocks noChangeArrowheads="1"/>
          </p:cNvSpPr>
          <p:nvPr/>
        </p:nvSpPr>
        <p:spPr bwMode="auto">
          <a:xfrm>
            <a:off x="6405563" y="4286250"/>
            <a:ext cx="2738437" cy="969963"/>
          </a:xfrm>
          <a:prstGeom prst="rect">
            <a:avLst/>
          </a:prstGeom>
          <a:noFill/>
          <a:ln w="9525">
            <a:noFill/>
            <a:miter lim="800000"/>
            <a:headEnd/>
            <a:tailEnd/>
          </a:ln>
        </p:spPr>
        <p:txBody>
          <a:bodyPr lIns="76783" tIns="38391" rIns="76783" bIns="38391">
            <a:spAutoFit/>
          </a:bodyPr>
          <a:lstStyle/>
          <a:p>
            <a:r>
              <a:rPr lang="el-GR" sz="1200" b="1" i="1" u="sng">
                <a:solidFill>
                  <a:srgbClr val="FFFF00"/>
                </a:solidFill>
              </a:rPr>
              <a:t>Ενδεικτική  Βιβλιογραφία</a:t>
            </a:r>
          </a:p>
          <a:p>
            <a:r>
              <a:rPr lang="en-US" sz="1000" i="1"/>
              <a:t>1. Bethany Oakley</a:t>
            </a:r>
            <a:r>
              <a:rPr lang="el-GR" sz="1000" i="1"/>
              <a:t> </a:t>
            </a:r>
            <a:r>
              <a:rPr lang="en-US" sz="1000" i="1"/>
              <a:t>et al. COVID-19 health and social care access for autistic people: European policy review. BMJ Open 2021 May 17;11(6):e045341. </a:t>
            </a:r>
          </a:p>
          <a:p>
            <a:r>
              <a:rPr lang="en-US" sz="600" i="1"/>
              <a:t>: </a:t>
            </a:r>
            <a:endParaRPr lang="el-GR" sz="600" i="1"/>
          </a:p>
        </p:txBody>
      </p:sp>
      <p:sp>
        <p:nvSpPr>
          <p:cNvPr id="74756" name="Ορθογώνιο 16"/>
          <p:cNvSpPr>
            <a:spLocks noChangeArrowheads="1"/>
          </p:cNvSpPr>
          <p:nvPr/>
        </p:nvSpPr>
        <p:spPr bwMode="auto">
          <a:xfrm>
            <a:off x="2051050" y="1833563"/>
            <a:ext cx="4159250" cy="204787"/>
          </a:xfrm>
          <a:prstGeom prst="rect">
            <a:avLst/>
          </a:prstGeom>
          <a:noFill/>
          <a:ln w="9525">
            <a:noFill/>
            <a:miter lim="800000"/>
            <a:headEnd/>
            <a:tailEnd/>
          </a:ln>
        </p:spPr>
        <p:txBody>
          <a:bodyPr lIns="76783" tIns="38391" rIns="76783" bIns="38391">
            <a:spAutoFit/>
          </a:bodyPr>
          <a:lstStyle/>
          <a:p>
            <a:pPr algn="just"/>
            <a:r>
              <a:rPr lang="el-GR" sz="800" i="1">
                <a:solidFill>
                  <a:srgbClr val="FFFF00"/>
                </a:solidFill>
              </a:rPr>
              <a:t> </a:t>
            </a:r>
            <a:endParaRPr lang="el-GR" sz="800" i="1">
              <a:latin typeface="Constantia" pitchFamily="18" charset="0"/>
            </a:endParaRPr>
          </a:p>
        </p:txBody>
      </p:sp>
      <p:sp>
        <p:nvSpPr>
          <p:cNvPr id="74757" name="15 - TextBox"/>
          <p:cNvSpPr txBox="1">
            <a:spLocks noChangeArrowheads="1"/>
          </p:cNvSpPr>
          <p:nvPr/>
        </p:nvSpPr>
        <p:spPr bwMode="auto">
          <a:xfrm>
            <a:off x="0" y="-6350"/>
            <a:ext cx="9144000" cy="2149475"/>
          </a:xfrm>
          <a:prstGeom prst="rect">
            <a:avLst/>
          </a:prstGeom>
          <a:noFill/>
          <a:ln w="9525">
            <a:noFill/>
            <a:miter lim="800000"/>
            <a:headEnd/>
            <a:tailEnd/>
          </a:ln>
        </p:spPr>
        <p:txBody>
          <a:bodyPr lIns="76783" tIns="38391" rIns="76783" bIns="38391">
            <a:spAutoFit/>
          </a:bodyPr>
          <a:lstStyle/>
          <a:p>
            <a:pPr algn="ctr"/>
            <a:r>
              <a:rPr lang="el-GR" b="1">
                <a:solidFill>
                  <a:srgbClr val="FFFF00"/>
                </a:solidFill>
              </a:rPr>
              <a:t>Ο ΑΝΤΙΚΤΥΠΟΣ ΤΗΣ ΠΑΝΔΗΜΙΑΣ COVID-19 ΣΤΗΝ ΨΥΧΙΚΗ ΥΓΕΙΑ ΤΩΝ ΠΑΙΔΙΩΝ ΜΕ ΑΥΤΙΣΜΟ ΚΑΙ ΤΩΝ ΓΟΝΕΩΝ </a:t>
            </a:r>
          </a:p>
          <a:p>
            <a:pPr algn="ctr"/>
            <a:r>
              <a:rPr lang="el-GR" sz="1400" i="1">
                <a:solidFill>
                  <a:srgbClr val="FFFF00"/>
                </a:solidFill>
              </a:rPr>
              <a:t>Τσίλιας Δημήτριος</a:t>
            </a:r>
            <a:r>
              <a:rPr lang="el-GR" sz="1400" i="1" baseline="30000">
                <a:solidFill>
                  <a:srgbClr val="FFFF00"/>
                </a:solidFill>
              </a:rPr>
              <a:t>1</a:t>
            </a:r>
            <a:r>
              <a:rPr lang="el-GR" sz="1400" i="1">
                <a:solidFill>
                  <a:srgbClr val="FFFF00"/>
                </a:solidFill>
              </a:rPr>
              <a:t>, Σταματοπούλου Ελένη</a:t>
            </a:r>
            <a:r>
              <a:rPr lang="el-GR" sz="1400" i="1" baseline="30000">
                <a:solidFill>
                  <a:srgbClr val="FFFF00"/>
                </a:solidFill>
              </a:rPr>
              <a:t>2</a:t>
            </a:r>
            <a:r>
              <a:rPr lang="el-GR" sz="1400" i="1">
                <a:solidFill>
                  <a:srgbClr val="FFFF00"/>
                </a:solidFill>
              </a:rPr>
              <a:t>, Σταματοπούλου Αθανασία</a:t>
            </a:r>
            <a:r>
              <a:rPr lang="el-GR" sz="1400" i="1" baseline="30000">
                <a:solidFill>
                  <a:srgbClr val="FFFF00"/>
                </a:solidFill>
              </a:rPr>
              <a:t>3</a:t>
            </a:r>
          </a:p>
          <a:p>
            <a:pPr algn="ctr"/>
            <a:r>
              <a:rPr lang="el-GR" sz="1400" i="1">
                <a:solidFill>
                  <a:srgbClr val="FFFF00"/>
                </a:solidFill>
              </a:rPr>
              <a:t>Χανιώτης Φραγκίσκος </a:t>
            </a:r>
            <a:r>
              <a:rPr lang="el-GR" sz="1400" i="1" baseline="30000">
                <a:solidFill>
                  <a:srgbClr val="FFFF00"/>
                </a:solidFill>
              </a:rPr>
              <a:t>4</a:t>
            </a:r>
            <a:r>
              <a:rPr lang="el-GR" sz="1400" i="1">
                <a:solidFill>
                  <a:srgbClr val="FFFF00"/>
                </a:solidFill>
              </a:rPr>
              <a:t>, Χανιώτης Δημήτριος </a:t>
            </a:r>
            <a:r>
              <a:rPr lang="el-GR" sz="1400" i="1" baseline="30000">
                <a:solidFill>
                  <a:srgbClr val="FFFF00"/>
                </a:solidFill>
              </a:rPr>
              <a:t>5</a:t>
            </a:r>
          </a:p>
          <a:p>
            <a:pPr algn="ctr"/>
            <a:endParaRPr lang="el-GR" sz="800" i="1" baseline="30000">
              <a:solidFill>
                <a:srgbClr val="FFFF00"/>
              </a:solidFill>
            </a:endParaRPr>
          </a:p>
          <a:p>
            <a:r>
              <a:rPr lang="el-GR" sz="1400" i="1" baseline="30000"/>
              <a:t>1.PhD(c) Οικονομολόγος, M.Sc. International Human Resources Management, M.Sc. Διοίκηση Μονάδων Υγείας &amp; Κοινωνικής Πρόνοιας ΠΑ.Δ.Α. &amp; Ευρωπαϊκό Πανεπιστήμιο Κύπρου, Εκπαιδευτικός, Ακαδημαϊκή Υπότροφος ΠΑ.Δ.Α.</a:t>
            </a:r>
          </a:p>
          <a:p>
            <a:r>
              <a:rPr lang="el-GR" sz="1400" i="1" baseline="30000"/>
              <a:t>2.PhD(c), M.Sc-MPH Εθνική Σχολή Δημόσιας Υγείας, M.Sc. Διοίκηση Μονάδων Υγείας &amp; Κοινωνικής Πρόνοιας Πανεπιστήμιο Δυτικής Αττικής &amp; Ευρωπαϊκό Πανεπιστήμιο Κύπρου, Λειτουργός Δημόσιας Υγείας, Εκπαιδευτικός, R.N. Γ.Ν.Α. ΚΑΤ, Μέλος Ελληνικής Εταιρείας Εσωτερικής Παθολογίας, Member PCRS-UK</a:t>
            </a:r>
          </a:p>
          <a:p>
            <a:r>
              <a:rPr lang="el-GR" sz="1400" i="1" baseline="30000"/>
              <a:t>3.PhD, Καθηγήτρια, Τμήμα Βιοϊατρικών Επιστημών, Σχολή Επιστημών Υγείας και Πρόνοιας, Πανεπιστήμιο Δυτικής Αττικής (ΠΑΔΑ).</a:t>
            </a:r>
          </a:p>
          <a:p>
            <a:r>
              <a:rPr lang="el-GR" sz="1400" i="1" baseline="30000"/>
              <a:t>4.MD, PhD, Καθηγητής, Τμήμα Βιοϊατρικών Επιστημών, Σχολή Επιστημών Υγείας και Πρόνοιας, ΠΑ.Δ.Α.</a:t>
            </a:r>
          </a:p>
          <a:p>
            <a:r>
              <a:rPr lang="el-GR" sz="1400" i="1" baseline="30000"/>
              <a:t>5.MD, PhD, FESC, Πρόεδρος, Τμήμα Βιοϊατρικών Επιστημών, Σχολή Επιστημών Υγείας και Πρόνοιας, ΠΑ.Δ.Α.</a:t>
            </a:r>
          </a:p>
        </p:txBody>
      </p:sp>
      <p:sp>
        <p:nvSpPr>
          <p:cNvPr id="17" name="TextBox 3"/>
          <p:cNvSpPr txBox="1"/>
          <p:nvPr/>
        </p:nvSpPr>
        <p:spPr>
          <a:xfrm>
            <a:off x="0" y="2039938"/>
            <a:ext cx="3214688" cy="3016250"/>
          </a:xfrm>
          <a:prstGeom prst="rect">
            <a:avLst/>
          </a:prstGeom>
          <a:solidFill>
            <a:schemeClr val="accent1">
              <a:lumMod val="75000"/>
            </a:schemeClr>
          </a:solidFill>
          <a:ln>
            <a:solidFill>
              <a:srgbClr val="FFFF00"/>
            </a:solidFill>
          </a:ln>
        </p:spPr>
        <p:txBody>
          <a:bodyPr lIns="76783" tIns="38391" rIns="76783" bIns="38391">
            <a:spAutoFit/>
          </a:bodyPr>
          <a:lstStyle/>
          <a:p>
            <a:pPr fontAlgn="auto">
              <a:spcBef>
                <a:spcPts val="0"/>
              </a:spcBef>
              <a:spcAft>
                <a:spcPts val="0"/>
              </a:spcAft>
              <a:defRPr/>
            </a:pPr>
            <a:r>
              <a:rPr lang="el-GR" sz="1200" b="1" dirty="0">
                <a:solidFill>
                  <a:srgbClr val="FFFF00"/>
                </a:solidFill>
              </a:rPr>
              <a:t>ΕΙΣΑΓΩΓΗ</a:t>
            </a:r>
            <a:r>
              <a:rPr lang="en-US" sz="1200" b="1" dirty="0">
                <a:solidFill>
                  <a:srgbClr val="FFFF00"/>
                </a:solidFill>
              </a:rPr>
              <a:t>:  </a:t>
            </a:r>
            <a:r>
              <a:rPr lang="el-GR" sz="1100" dirty="0">
                <a:latin typeface="Arial" charset="0"/>
                <a:cs typeface="Arial" charset="0"/>
              </a:rPr>
              <a:t>Οι γονείς παιδιών με αυτισμό κατά τη διάρκεια της καραντίνας αντιμετώπισαν δυσκολίες με τα παιδιά τους στην καθημερινότητα, όλη την ημέρα καθώς και οικονομικές δυσκολίες όπου έπρεπε να εγκαταλείψουν τη δουλειά τους. </a:t>
            </a:r>
          </a:p>
          <a:p>
            <a:pPr fontAlgn="auto">
              <a:spcBef>
                <a:spcPts val="0"/>
              </a:spcBef>
              <a:spcAft>
                <a:spcPts val="0"/>
              </a:spcAft>
              <a:buClr>
                <a:srgbClr val="FFFF00"/>
              </a:buClr>
              <a:defRPr/>
            </a:pPr>
            <a:r>
              <a:rPr lang="el-GR" sz="1200" b="1" dirty="0">
                <a:solidFill>
                  <a:srgbClr val="FFFF00"/>
                </a:solidFill>
              </a:rPr>
              <a:t>ΣΚΟΠΟΣ</a:t>
            </a:r>
            <a:r>
              <a:rPr lang="en-US" sz="1200" b="1" dirty="0">
                <a:solidFill>
                  <a:srgbClr val="FFFF00"/>
                </a:solidFill>
              </a:rPr>
              <a:t>: </a:t>
            </a:r>
            <a:r>
              <a:rPr lang="el-GR" sz="1100" dirty="0">
                <a:latin typeface="Arial" charset="0"/>
                <a:cs typeface="Arial" charset="0"/>
              </a:rPr>
              <a:t>Η διερεύνηση των επιπτώσεων της πανδημίας COVID-19 στην ψυχική υγεία των παιδιών με αυτισμό και των γονέων τους.</a:t>
            </a:r>
          </a:p>
          <a:p>
            <a:pPr fontAlgn="auto">
              <a:spcBef>
                <a:spcPts val="0"/>
              </a:spcBef>
              <a:spcAft>
                <a:spcPts val="0"/>
              </a:spcAft>
              <a:buClr>
                <a:srgbClr val="FFFF00"/>
              </a:buClr>
              <a:defRPr/>
            </a:pPr>
            <a:r>
              <a:rPr lang="el-GR" sz="1200" b="1" dirty="0">
                <a:solidFill>
                  <a:srgbClr val="FFFF00"/>
                </a:solidFill>
              </a:rPr>
              <a:t>ΥΛΙΚΟ ΚΑΙ ΜΕΘΟΔΟΙ</a:t>
            </a:r>
            <a:r>
              <a:rPr lang="el-GR" sz="1150" b="1" dirty="0">
                <a:solidFill>
                  <a:srgbClr val="FFFF00"/>
                </a:solidFill>
              </a:rPr>
              <a:t>: </a:t>
            </a:r>
            <a:r>
              <a:rPr lang="el-GR" sz="1100" dirty="0">
                <a:latin typeface="Arial" charset="0"/>
                <a:cs typeface="Arial" charset="0"/>
              </a:rPr>
              <a:t>Πραγματοποιήθηκε βιβλιογραφική αναζήτηση στην ηλεκτρονική βάση δεδομένων PubMed με λέξεις κλειδιά: </a:t>
            </a:r>
            <a:r>
              <a:rPr lang="el-GR" sz="1100" dirty="0" err="1">
                <a:latin typeface="Arial" charset="0"/>
                <a:cs typeface="Arial" charset="0"/>
              </a:rPr>
              <a:t>autism</a:t>
            </a:r>
            <a:r>
              <a:rPr lang="el-GR" sz="1100" dirty="0">
                <a:latin typeface="Arial" charset="0"/>
                <a:cs typeface="Arial" charset="0"/>
              </a:rPr>
              <a:t> children covid-19 mental health effect.  </a:t>
            </a:r>
          </a:p>
          <a:p>
            <a:pPr fontAlgn="auto">
              <a:spcBef>
                <a:spcPts val="0"/>
              </a:spcBef>
              <a:spcAft>
                <a:spcPts val="0"/>
              </a:spcAft>
              <a:buClr>
                <a:srgbClr val="FFFF00"/>
              </a:buClr>
              <a:defRPr/>
            </a:pPr>
            <a:r>
              <a:rPr lang="el-GR" sz="1200" b="1" dirty="0">
                <a:solidFill>
                  <a:srgbClr val="FFFF00"/>
                </a:solidFill>
              </a:rPr>
              <a:t>ΑΠΟΤΕΛΕΣΜΑΤΑ</a:t>
            </a:r>
            <a:r>
              <a:rPr lang="en-US" sz="1200" b="1" dirty="0">
                <a:solidFill>
                  <a:srgbClr val="FFFF00"/>
                </a:solidFill>
              </a:rPr>
              <a:t>: </a:t>
            </a:r>
            <a:r>
              <a:rPr lang="el-GR" sz="1100" dirty="0">
                <a:latin typeface="Arial" charset="0"/>
                <a:cs typeface="Arial" charset="0"/>
              </a:rPr>
              <a:t>Τα παιδιά έγιναν επιθετικά, καθώς άλλαζαν οι συνήθειές τους, ενώ οι γονείς δυσκολεύονταν να αντιμετωπίσουν αυτή τη διαδικασία. </a:t>
            </a:r>
          </a:p>
        </p:txBody>
      </p:sp>
      <p:sp>
        <p:nvSpPr>
          <p:cNvPr id="21" name="TextBox 3"/>
          <p:cNvSpPr txBox="1"/>
          <p:nvPr/>
        </p:nvSpPr>
        <p:spPr>
          <a:xfrm>
            <a:off x="3286125" y="2019300"/>
            <a:ext cx="3071813" cy="3124200"/>
          </a:xfrm>
          <a:prstGeom prst="rect">
            <a:avLst/>
          </a:prstGeom>
          <a:solidFill>
            <a:schemeClr val="accent1">
              <a:lumMod val="75000"/>
            </a:schemeClr>
          </a:solidFill>
          <a:ln>
            <a:solidFill>
              <a:srgbClr val="FFFF00"/>
            </a:solidFill>
          </a:ln>
        </p:spPr>
        <p:txBody>
          <a:bodyPr lIns="76783" tIns="38391" rIns="76783" bIns="38391">
            <a:spAutoFit/>
          </a:bodyPr>
          <a:lstStyle/>
          <a:p>
            <a:pPr>
              <a:defRPr/>
            </a:pPr>
            <a:r>
              <a:rPr lang="el-GR" sz="1100" dirty="0">
                <a:latin typeface="Arial" charset="0"/>
                <a:cs typeface="Arial" charset="0"/>
              </a:rPr>
              <a:t>Οι γονείς αφιέρωναν  λιγότερο χρόνο στον εαυτό τους, ενώ τα επίπεδα άγχους, στρες αυξήθηκαν κατά τη διάρκεια της πανδημίας. Επιπρόσθετα με υβριδικό τρόπο συναντήθηκαν με φίλους μέσω διαδικτυακών πλατφορμών, έκαναν γιόγκα, διαλογισμό ενώ οι σύζυγοι παρείχαν διαλείμματα ανάπαυσης ο ένας στον άλλο και έλαβαν υποστήριξη από θεραπευτές. Κατά τη διάρκεια της πανδημίας οι σχετικοί φορείς Δημόσιας υγείας θα πρέπει να παρέχουν υποστήριξη σε γονείς με παιδιά με αυτισμό με την εφαρμογή διαδικτυακής παρακολούθησης της υγείας, τηλεθεραπεία,  ηλεκτρονική υποστήριξη υγείας, συμβουλευτική, μπορεί να δημιουργηθούν για να βοηθήσουν τους γονείς να μοιραστούν τις ανησυχίες τους λαμβάνοντας βοήθεια. Συστάσεις με την άνωθεν ευθυγραμμισμένη</a:t>
            </a:r>
          </a:p>
        </p:txBody>
      </p:sp>
      <p:pic>
        <p:nvPicPr>
          <p:cNvPr id="23" name="Picture 13"/>
          <p:cNvPicPr>
            <a:picLocks noChangeAspect="1" noChangeArrowheads="1"/>
          </p:cNvPicPr>
          <p:nvPr/>
        </p:nvPicPr>
        <p:blipFill>
          <a:blip r:embed="rId2" cstate="print">
            <a:extLst>
              <a:ext uri="{28A0092B-C50C-407E-A947-70E740481C1C}"/>
            </a:extLst>
          </a:blip>
          <a:srcRect/>
          <a:stretch>
            <a:fillRect/>
          </a:stretch>
        </p:blipFill>
        <p:spPr bwMode="auto">
          <a:xfrm>
            <a:off x="8572528" y="785800"/>
            <a:ext cx="428612" cy="428628"/>
          </a:xfrm>
          <a:prstGeom prst="ellipse">
            <a:avLst/>
          </a:prstGeom>
          <a:ln>
            <a:noFill/>
          </a:ln>
          <a:effectLst>
            <a:softEdge rad="112500"/>
          </a:effectLst>
          <a:extLst>
            <a:ext uri="{909E8E84-426E-40DD-AFC4-6F175D3DCCD1}"/>
            <a:ext uri="{91240B29-F687-4F45-9708-019B960494DF}"/>
          </a:extLst>
        </p:spPr>
      </p:pic>
      <p:sp>
        <p:nvSpPr>
          <p:cNvPr id="74761" name="AutoShape 15" descr="Πανεπιστήμιο Δυτικής Αττικής / University of West Attica - Home | Facebook"/>
          <p:cNvSpPr>
            <a:spLocks noChangeAspect="1" noChangeArrowheads="1"/>
          </p:cNvSpPr>
          <p:nvPr/>
        </p:nvSpPr>
        <p:spPr bwMode="auto">
          <a:xfrm>
            <a:off x="155575" y="-144463"/>
            <a:ext cx="304800" cy="304801"/>
          </a:xfrm>
          <a:prstGeom prst="rect">
            <a:avLst/>
          </a:prstGeom>
          <a:noFill/>
          <a:ln w="9525">
            <a:noFill/>
            <a:miter lim="800000"/>
            <a:headEnd/>
            <a:tailEnd/>
          </a:ln>
        </p:spPr>
        <p:txBody>
          <a:bodyPr lIns="76783" tIns="38391" rIns="76783" bIns="38391"/>
          <a:lstStyle/>
          <a:p>
            <a:endParaRPr lang="el-GR"/>
          </a:p>
        </p:txBody>
      </p:sp>
      <p:sp>
        <p:nvSpPr>
          <p:cNvPr id="74762" name="AutoShape 17" descr="Πανεπιστήμιο Δυτικής Αττικής / University of West Attica - Home | Facebook"/>
          <p:cNvSpPr>
            <a:spLocks noChangeAspect="1" noChangeArrowheads="1"/>
          </p:cNvSpPr>
          <p:nvPr/>
        </p:nvSpPr>
        <p:spPr bwMode="auto">
          <a:xfrm>
            <a:off x="155575" y="-144463"/>
            <a:ext cx="304800" cy="304801"/>
          </a:xfrm>
          <a:prstGeom prst="rect">
            <a:avLst/>
          </a:prstGeom>
          <a:noFill/>
          <a:ln w="9525">
            <a:noFill/>
            <a:miter lim="800000"/>
            <a:headEnd/>
            <a:tailEnd/>
          </a:ln>
        </p:spPr>
        <p:txBody>
          <a:bodyPr lIns="76783" tIns="38391" rIns="76783" bIns="38391"/>
          <a:lstStyle/>
          <a:p>
            <a:endParaRPr lang="el-GR"/>
          </a:p>
        </p:txBody>
      </p:sp>
      <p:pic>
        <p:nvPicPr>
          <p:cNvPr id="74763" name="Picture 13"/>
          <p:cNvPicPr>
            <a:picLocks noChangeAspect="1" noChangeArrowheads="1"/>
          </p:cNvPicPr>
          <p:nvPr/>
        </p:nvPicPr>
        <p:blipFill>
          <a:blip r:embed="rId3" cstate="print"/>
          <a:srcRect/>
          <a:stretch>
            <a:fillRect/>
          </a:stretch>
        </p:blipFill>
        <p:spPr bwMode="auto">
          <a:xfrm>
            <a:off x="0" y="285750"/>
            <a:ext cx="658813"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6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5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0.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5.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6.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7.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8.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9.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Κόστος</Template>
  <TotalTime>693</TotalTime>
  <Words>325</Words>
  <Application>Microsoft Office PowerPoint</Application>
  <PresentationFormat>Προβολή στην οθόνη (16:9)</PresentationFormat>
  <Paragraphs>20</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6</vt:i4>
      </vt:variant>
      <vt:variant>
        <vt:lpstr>Τίτλοι διαφανειών</vt:lpstr>
      </vt:variant>
      <vt:variant>
        <vt:i4>1</vt:i4>
      </vt:variant>
    </vt:vector>
  </HeadingPairs>
  <TitlesOfParts>
    <vt:vector size="11" baseType="lpstr">
      <vt:lpstr>Arial</vt:lpstr>
      <vt:lpstr>Calibri</vt:lpstr>
      <vt:lpstr>Constantia</vt:lpstr>
      <vt:lpstr>Wingdings 2</vt:lpstr>
      <vt:lpstr>6_Ροή</vt:lpstr>
      <vt:lpstr>1_Ροή</vt:lpstr>
      <vt:lpstr>2_Ροή</vt:lpstr>
      <vt:lpstr>3_Ροή</vt:lpstr>
      <vt:lpstr>4_Ροή</vt:lpstr>
      <vt:lpstr>5_Ροή</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ΑΑ 11 ΜΕΤΑΒΟΛΙΚΟ ΣΥΝΔΡΟΜΟ KAI ΠΑΡΑΓΟΝΤΕΣ ΚΙΝΔΥΝΟΥ Ε. Σταματοπούλου1, Δ. Τσίλιας2, Α. Σταματοπούλου3, Α.Δ. Φωτάκης4, Θ. Νιτσιοτώλης5, Ν. Κοντο- δημόπουλος6, Δ. Γιαννακόπουλος7 1Νοσηλεύτρια Αναισθησιολογικού Τμήματος, Γ.Ν.Α. ΚΑΤ, MSc Εθνικής Σχολής Δημόσιας Υγείας, Εκπαιδευτικός, MS (c) Διοίκηση Μονάδων Υγείας και Κοινωνικής Πρόνοιας, ΑΕΙ Πειραιά, Τ.Τ. και Ευρωπαϊκό Πανεπιστήμιο Κύπρου, Member PCRS-UK, 2Νοσηλευτής Τ.Ε. MSc Αναπληρωτής Προϊστά- μενος, Β΄ Παθολογικής Κλινικής, Γ.Ν. Παίδων Αθηνών Π. &amp; Α. Κυριακού, Εργαστηριακός Συνεργάτης Α.Τ.Ε.Ι. Αθηνών, 3Οικονομολόγος, MSc International Human Recourse Management, MSc Διοίκηση Μονάδων Υγείας και Κοινωνικής Πρόνοιας, ΑΕΙ Πειραιά, Τ.Τ. και Ευρωπαϊκό Πανεπιστήμιο Κύπρου, Υποστήριξη Διδακτικού Έργου, ΑΕΙ Πειραιά Τ.Τ. και Ευρωπαϊκό Πανεπιστήμιο Κύπρου, 4Αναισθη- σιολόγος, Επιμελητής Α’ ΜΕΘ, Ερρίκος Ντυνάν Hospital Center, 5PhD, Επιμελητής Α’, Β’ Παθολογικό τμήμα, Γ.Ν.Π. Τζάνειο, 6PhD, Διδάκτωρ του Ελληνικού Ανοιχτού Πανεπιστημίου, Διοικητής Γ.Ν.Α. ΚΑΤ, 7Ομότιμος Καθηγητής ΑΕΙ Πειραιά ΤΤ, Διευθυντής Προγράμματος Μεταπτυχιακών Σπουδών στη Διοίκηση Μονάδων Υγείας και Κοινωνικής Πρόνοιας σε συνεργασία ΑΕΙ Πειραιά ΤΤ και Ευρωπαϊκό Πανεπιστήμιο Κύπρου, PhD σε Συστήματα Αποφάσεων.</dc:title>
  <dc:creator>Ελένη</dc:creator>
  <cp:lastModifiedBy>user</cp:lastModifiedBy>
  <cp:revision>110</cp:revision>
  <dcterms:created xsi:type="dcterms:W3CDTF">2017-06-21T00:23:27Z</dcterms:created>
  <dcterms:modified xsi:type="dcterms:W3CDTF">2022-02-27T11:04:51Z</dcterms:modified>
</cp:coreProperties>
</file>