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theme/themeOverride12.xml" ContentType="application/vnd.openxmlformats-officedocument.themeOverr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Override5.xml" ContentType="application/vnd.openxmlformats-officedocument.themeOverride+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Override8.xml" ContentType="application/vnd.openxmlformats-officedocument.themeOverrid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theme/themeOverride11.xml" ContentType="application/vnd.openxmlformats-officedocument.themeOverride+xml"/>
  <Default Extension="png" ContentType="image/png"/>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theme/themeOverride6.xml" ContentType="application/vnd.openxmlformats-officedocument.themeOverrid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theme/themeOverride9.xml" ContentType="application/vnd.openxmlformats-officedocument.themeOverride+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Override10.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notesMasterIdLst>
    <p:notesMasterId r:id="rId8"/>
  </p:notesMasterIdLst>
  <p:sldIdLst>
    <p:sldId id="258" r:id="rId7"/>
  </p:sldIdLst>
  <p:sldSz cx="9144000" cy="5143500" type="screen16x9"/>
  <p:notesSz cx="9144000" cy="6858000"/>
  <p:defaultTextStyle>
    <a:defPPr>
      <a:defRPr lang="el-G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382588" indent="-41275" algn="l" rtl="0" fontAlgn="base">
      <a:spcBef>
        <a:spcPct val="0"/>
      </a:spcBef>
      <a:spcAft>
        <a:spcPct val="0"/>
      </a:spcAft>
      <a:defRPr kern="1200">
        <a:solidFill>
          <a:schemeClr val="tx1"/>
        </a:solidFill>
        <a:latin typeface="Arial" pitchFamily="34" charset="0"/>
        <a:ea typeface="+mn-ea"/>
        <a:cs typeface="Arial" pitchFamily="34" charset="0"/>
      </a:defRPr>
    </a:lvl2pPr>
    <a:lvl3pPr marL="766763" indent="-82550" algn="l" rtl="0" fontAlgn="base">
      <a:spcBef>
        <a:spcPct val="0"/>
      </a:spcBef>
      <a:spcAft>
        <a:spcPct val="0"/>
      </a:spcAft>
      <a:defRPr kern="1200">
        <a:solidFill>
          <a:schemeClr val="tx1"/>
        </a:solidFill>
        <a:latin typeface="Arial" pitchFamily="34" charset="0"/>
        <a:ea typeface="+mn-ea"/>
        <a:cs typeface="Arial" pitchFamily="34" charset="0"/>
      </a:defRPr>
    </a:lvl3pPr>
    <a:lvl4pPr marL="1149350" indent="-123825" algn="l" rtl="0" fontAlgn="base">
      <a:spcBef>
        <a:spcPct val="0"/>
      </a:spcBef>
      <a:spcAft>
        <a:spcPct val="0"/>
      </a:spcAft>
      <a:defRPr kern="1200">
        <a:solidFill>
          <a:schemeClr val="tx1"/>
        </a:solidFill>
        <a:latin typeface="Arial" pitchFamily="34" charset="0"/>
        <a:ea typeface="+mn-ea"/>
        <a:cs typeface="Arial" pitchFamily="34" charset="0"/>
      </a:defRPr>
    </a:lvl4pPr>
    <a:lvl5pPr marL="1535113" indent="-166688"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3B9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84" autoAdjust="0"/>
  </p:normalViewPr>
  <p:slideViewPr>
    <p:cSldViewPr>
      <p:cViewPr>
        <p:scale>
          <a:sx n="70" d="100"/>
          <a:sy n="70" d="100"/>
        </p:scale>
        <p:origin x="-58" y="-5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AE793AD-2697-4600-9333-F701DA2D1399}" type="datetimeFigureOut">
              <a:rPr lang="el-GR"/>
              <a:pPr>
                <a:defRPr/>
              </a:pPr>
              <a:t>27/2/2022</a:t>
            </a:fld>
            <a:endParaRPr lang="el-GR"/>
          </a:p>
        </p:txBody>
      </p:sp>
      <p:sp>
        <p:nvSpPr>
          <p:cNvPr id="4" name="Θέση εικόνας διαφάνειας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A0F3E07-7EBD-4966-B461-36152BA05AA3}"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mn-lt"/>
        <a:ea typeface="+mn-ea"/>
        <a:cs typeface="+mn-cs"/>
      </a:defRPr>
    </a:lvl1pPr>
    <a:lvl2pPr marL="382588" algn="l" rtl="0" eaLnBrk="0" fontAlgn="base" hangingPunct="0">
      <a:spcBef>
        <a:spcPct val="30000"/>
      </a:spcBef>
      <a:spcAft>
        <a:spcPct val="0"/>
      </a:spcAft>
      <a:defRPr sz="1000" kern="1200">
        <a:solidFill>
          <a:schemeClr val="tx1"/>
        </a:solidFill>
        <a:latin typeface="+mn-lt"/>
        <a:ea typeface="+mn-ea"/>
        <a:cs typeface="+mn-cs"/>
      </a:defRPr>
    </a:lvl2pPr>
    <a:lvl3pPr marL="766763" algn="l" rtl="0" eaLnBrk="0" fontAlgn="base" hangingPunct="0">
      <a:spcBef>
        <a:spcPct val="30000"/>
      </a:spcBef>
      <a:spcAft>
        <a:spcPct val="0"/>
      </a:spcAft>
      <a:defRPr sz="1000" kern="1200">
        <a:solidFill>
          <a:schemeClr val="tx1"/>
        </a:solidFill>
        <a:latin typeface="+mn-lt"/>
        <a:ea typeface="+mn-ea"/>
        <a:cs typeface="+mn-cs"/>
      </a:defRPr>
    </a:lvl3pPr>
    <a:lvl4pPr marL="1149350" algn="l" rtl="0" eaLnBrk="0" fontAlgn="base" hangingPunct="0">
      <a:spcBef>
        <a:spcPct val="30000"/>
      </a:spcBef>
      <a:spcAft>
        <a:spcPct val="0"/>
      </a:spcAft>
      <a:defRPr sz="1000" kern="1200">
        <a:solidFill>
          <a:schemeClr val="tx1"/>
        </a:solidFill>
        <a:latin typeface="+mn-lt"/>
        <a:ea typeface="+mn-ea"/>
        <a:cs typeface="+mn-cs"/>
      </a:defRPr>
    </a:lvl4pPr>
    <a:lvl5pPr marL="1535113" algn="l" rtl="0" eaLnBrk="0" fontAlgn="base" hangingPunct="0">
      <a:spcBef>
        <a:spcPct val="30000"/>
      </a:spcBef>
      <a:spcAft>
        <a:spcPct val="0"/>
      </a:spcAft>
      <a:defRPr sz="1000" kern="1200">
        <a:solidFill>
          <a:schemeClr val="tx1"/>
        </a:solidFill>
        <a:latin typeface="+mn-lt"/>
        <a:ea typeface="+mn-ea"/>
        <a:cs typeface="+mn-cs"/>
      </a:defRPr>
    </a:lvl5pPr>
    <a:lvl6pPr marL="1919565" algn="l" defTabSz="767826" rtl="0" eaLnBrk="1" latinLnBrk="0" hangingPunct="1">
      <a:defRPr sz="1000" kern="1200">
        <a:solidFill>
          <a:schemeClr val="tx1"/>
        </a:solidFill>
        <a:latin typeface="+mn-lt"/>
        <a:ea typeface="+mn-ea"/>
        <a:cs typeface="+mn-cs"/>
      </a:defRPr>
    </a:lvl6pPr>
    <a:lvl7pPr marL="2303478" algn="l" defTabSz="767826" rtl="0" eaLnBrk="1" latinLnBrk="0" hangingPunct="1">
      <a:defRPr sz="1000" kern="1200">
        <a:solidFill>
          <a:schemeClr val="tx1"/>
        </a:solidFill>
        <a:latin typeface="+mn-lt"/>
        <a:ea typeface="+mn-ea"/>
        <a:cs typeface="+mn-cs"/>
      </a:defRPr>
    </a:lvl7pPr>
    <a:lvl8pPr marL="2687391" algn="l" defTabSz="767826" rtl="0" eaLnBrk="1" latinLnBrk="0" hangingPunct="1">
      <a:defRPr sz="1000" kern="1200">
        <a:solidFill>
          <a:schemeClr val="tx1"/>
        </a:solidFill>
        <a:latin typeface="+mn-lt"/>
        <a:ea typeface="+mn-ea"/>
        <a:cs typeface="+mn-cs"/>
      </a:defRPr>
    </a:lvl8pPr>
    <a:lvl9pPr marL="3071304" algn="l" defTabSz="767826"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5.xml"/><Relationship Id="rId1" Type="http://schemas.openxmlformats.org/officeDocument/2006/relationships/themeOverride" Target="../theme/themeOverride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5.xml"/><Relationship Id="rId1" Type="http://schemas.openxmlformats.org/officeDocument/2006/relationships/themeOverride" Target="../theme/themeOverride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6.xml"/><Relationship Id="rId1" Type="http://schemas.openxmlformats.org/officeDocument/2006/relationships/themeOverride" Target="../theme/themeOverride1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6.xml"/><Relationship Id="rId1" Type="http://schemas.openxmlformats.org/officeDocument/2006/relationships/themeOverride" Target="../theme/themeOverride1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lvl1pPr>
          </a:lstStyle>
          <a:p>
            <a:pPr>
              <a:defRPr/>
            </a:pPr>
            <a:fld id="{04182DB5-B398-44DE-8842-634257FD0430}"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lvl1pPr>
          </a:lstStyle>
          <a:p>
            <a:pPr>
              <a:defRPr/>
            </a:pPr>
            <a:endParaRPr lang="el-GR"/>
          </a:p>
        </p:txBody>
      </p:sp>
      <p:sp>
        <p:nvSpPr>
          <p:cNvPr id="6" name="Slide Number Placeholder 26"/>
          <p:cNvSpPr>
            <a:spLocks noGrp="1"/>
          </p:cNvSpPr>
          <p:nvPr>
            <p:ph type="sldNum" sz="quarter" idx="12"/>
          </p:nvPr>
        </p:nvSpPr>
        <p:spPr/>
        <p:txBody>
          <a:bodyPr/>
          <a:lstStyle>
            <a:lvl1pPr>
              <a:defRPr/>
            </a:lvl1pPr>
          </a:lstStyle>
          <a:p>
            <a:pPr>
              <a:defRPr/>
            </a:pPr>
            <a:fld id="{578E7895-0999-4AA5-A5AE-97A9B1621329}"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7E25411D-FF2B-42ED-B0C6-EECB920B4A10}"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340F1BB4-3DFC-4BB3-93FF-7573E9D70A8B}"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4"/>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4"/>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909A1285-14A7-46B5-8021-F7F29C885132}"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39319550-C865-42AB-99A5-D0474CCDB12A}"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94800F53-A55C-470E-8FE8-8959216910EE}"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F83BCA52-04B8-40EF-8A44-14A9F861AE34}"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95E71BE5-2F96-4D80-9F69-554F50F5571E}"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3879800-91A3-461B-A94D-F2E010516ABE}"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05674670-F25A-4F44-9EA3-F8B68E45DA95}"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A360955B-3D3B-4A7B-BB11-A7AEA84BEE9E}"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A015E739-2882-4962-8ECB-17D80C737265}"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476C54E4-1221-4C90-86E3-D839573AB804}" type="slidenum">
              <a:rPr lang="el-GR"/>
              <a:pPr>
                <a:defRP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3"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3"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84F2BAC7-E646-44AF-9C09-5C8F415A1E5B}"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FC9075DB-541F-4F36-9BB1-6DDAFB6B35BF}" type="slidenum">
              <a:rPr lang="el-GR"/>
              <a:pPr>
                <a:defRPr/>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14BCB07C-F801-46F4-8F1B-BA8B5DBE229A}"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8BC8A029-9309-4E1F-8568-78B8549D6366}" type="slidenum">
              <a:rPr lang="el-GR"/>
              <a:pPr>
                <a:defRPr/>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D061F60-ACC6-470A-9224-6F71C93F7399}"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1B74C43F-FD9C-4B21-8CED-DE69767D1914}" type="slidenum">
              <a:rPr lang="el-GR"/>
              <a:pPr>
                <a:defRPr/>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57"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D3674943-7B23-42EC-B5B4-0EA3941AD8CB}"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F7403AE1-5C13-4119-94A4-37665BB035F6}"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9BAC604C-4F95-4E7D-8C1E-5486358C2FA7}"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DC19D143-D48D-4523-ABCE-B8179797D31F}" type="slidenum">
              <a:rPr lang="el-GR"/>
              <a:pPr>
                <a:defRP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41E53127-A6D9-4443-84AA-2F40E9BA8F0A}"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C9C24F2E-AFEE-49BF-96C8-F85B7B3602BF}" type="slidenum">
              <a:rPr lang="el-GR"/>
              <a:pPr>
                <a:defRPr/>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E3CEC213-33EE-480F-81E1-56D469E06F1C}"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607C1CD-4796-4658-9F03-A94C960010DC}" type="slidenum">
              <a:rPr lang="el-GR"/>
              <a:pPr>
                <a:defRPr/>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68F98C3A-541E-4C1B-A2CE-A377784CC500}"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D144127C-0BD8-46B9-BDAF-8B6CE9D4B626}" type="slidenum">
              <a:rPr lang="el-GR"/>
              <a:pPr>
                <a:defRPr/>
              </a:pPr>
              <a:t>‹#›</a:t>
            </a:fld>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0C63FA18-0C54-424F-843B-4DBB2A3F982D}"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C1451D15-85A9-4127-98A2-1AED55EE23FE}"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C0FABB41-8277-405A-B6E8-68E938BE281E}"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6D8EDDE-7345-41A4-A0BA-F78FBC3C52D9}" type="slidenum">
              <a:rPr lang="el-GR"/>
              <a:pPr>
                <a:defRPr/>
              </a:pPr>
              <a:t>‹#›</a:t>
            </a:fld>
            <a:endParaRPr lang="el-G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26239B28-22C0-48C0-921A-9C1CFAF6D874}"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A45FE78F-41F2-49FF-B139-221E00F25EC6}"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B537A8AB-97EF-4197-9594-831C900518A0}"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25CCED21-BB21-41BE-8283-ADF6D455F169}" type="slidenum">
              <a:rPr lang="el-GR"/>
              <a:pPr>
                <a:defRPr/>
              </a:pPr>
              <a:t>‹#›</a:t>
            </a:fld>
            <a:endParaRPr lang="el-G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4"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4"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2BB8E99F-61C6-429A-BD95-D5787DF999A5}"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0D456B38-5CBC-4983-A8B9-C9DAE6794E77}" type="slidenum">
              <a:rPr lang="el-GR"/>
              <a:pPr>
                <a:defRPr/>
              </a:pPr>
              <a:t>‹#›</a:t>
            </a:fld>
            <a:endParaRPr lang="el-G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1ACD7810-08CF-4C5B-AA32-21360E044F32}"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B59C0221-C688-42A9-AA0F-4C789EF5305F}" type="slidenum">
              <a:rPr lang="el-GR"/>
              <a:pPr>
                <a:defRPr/>
              </a:pPr>
              <a:t>‹#›</a:t>
            </a:fld>
            <a:endParaRPr lang="el-G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5CA446B-E0EB-4151-8786-D4E578DA22BD}"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BC0524EF-90B9-4682-A8E8-45693CF4ABC5}"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47CA41C8-5A6C-4103-97B1-3794C1535348}"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9B94E8FF-EF9C-4439-B70B-CE2D914A73D9}"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59"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26AF3BDE-3EDF-4E2B-9B3B-432DB1A72D7D}"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754A6891-66D7-4476-AD7B-3FC2848CFAD6}" type="slidenum">
              <a:rPr lang="el-GR"/>
              <a:pPr>
                <a:defRPr/>
              </a:pPr>
              <a:t>‹#›</a:t>
            </a:fld>
            <a:endParaRPr lang="el-G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6968FEC4-0B27-49F7-ADB2-A2211F278CE2}"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E59FB57D-9258-4606-92BA-454D017587BE}" type="slidenum">
              <a:rPr lang="el-GR"/>
              <a:pPr>
                <a:defRPr/>
              </a:pPr>
              <a:t>‹#›</a:t>
            </a:fld>
            <a:endParaRPr lang="el-G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1BF1A228-5251-4C03-B265-B82BC1EA6A6E}"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0CBBD190-1331-4995-875C-A908072BD8C3}" type="slidenum">
              <a:rPr lang="el-GR"/>
              <a:pPr>
                <a:defRPr/>
              </a:pPr>
              <a:t>‹#›</a:t>
            </a:fld>
            <a:endParaRPr lang="el-G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0CA4EEEA-CD21-4116-A392-D63FF1801FF6}"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9D223A6-F792-47C3-B380-FE6C3694A55F}" type="slidenum">
              <a:rPr lang="el-GR"/>
              <a:pPr>
                <a:defRPr/>
              </a:pPr>
              <a:t>‹#›</a:t>
            </a:fld>
            <a:endParaRPr lang="el-G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1B7507A1-FE84-40C6-81BA-5778CBAEA4D0}"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929B1F0D-4BC3-4588-8AF3-2D65C503CCD6}"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A0A63869-00D6-49C0-9134-476491F5EEB6}"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1281B4CC-03D5-4FB6-9E47-D4338FF407F8}" type="slidenum">
              <a:rPr lang="el-GR"/>
              <a:pPr>
                <a:defRPr/>
              </a:pPr>
              <a:t>‹#›</a:t>
            </a:fld>
            <a:endParaRPr lang="el-G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557AF747-E69A-44CE-B911-4301FF8BD9C7}"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F031A95B-FFE1-4A8A-A1CB-B5689F311E0D}"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64943E3D-C457-482C-9CF5-6930A2358670}"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EBC22C2E-B767-4FEC-9FB0-F77E8338A284}" type="slidenum">
              <a:rPr lang="el-GR"/>
              <a:pPr>
                <a:defRPr/>
              </a:pPr>
              <a:t>‹#›</a:t>
            </a:fld>
            <a:endParaRPr lang="el-G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4"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4"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AD265B18-B6D7-4CB0-85ED-BEEAF7FAB07C}"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44908385-74E8-4141-A6D5-B8F1D32F6A7D}" type="slidenum">
              <a:rPr lang="el-GR"/>
              <a:pPr>
                <a:defRPr/>
              </a:pPr>
              <a:t>‹#›</a:t>
            </a:fld>
            <a:endParaRPr lang="el-G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54ECFAEF-76A4-4274-BAF0-6571B8F2B7B1}"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610140A7-F986-4012-958A-B22D7E41C7EF}"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B384234B-13C1-41AF-AF5F-E3D85031CBFF}"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661405C4-436B-4BB3-9E6C-8FEE4D1CBEC0}" type="slidenum">
              <a:rPr lang="el-GR"/>
              <a:pPr>
                <a:defRPr/>
              </a:pPr>
              <a:t>‹#›</a:t>
            </a:fld>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70E2A09-6AE3-4F11-A744-5C01E3E09C42}"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A724B303-3D82-45E6-9339-AE5B273B7927}" type="slidenum">
              <a:rPr lang="el-GR"/>
              <a:pPr>
                <a:defRPr/>
              </a:pPr>
              <a:t>‹#›</a:t>
            </a:fld>
            <a:endParaRPr lang="el-G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61"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7AEC6F1A-674E-48BF-A54B-D340E7E72902}"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17DE1644-4A76-4283-A919-2A17EFD8BFD6}" type="slidenum">
              <a:rPr lang="el-GR"/>
              <a:pPr>
                <a:defRPr/>
              </a:pPr>
              <a:t>‹#›</a:t>
            </a:fld>
            <a:endParaRPr lang="el-G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C10653E6-ADC7-4788-9636-B46F6F979899}"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0F54F8A7-B624-48BC-B95C-FDD3AAA6305C}" type="slidenum">
              <a:rPr lang="el-GR"/>
              <a:pPr>
                <a:defRPr/>
              </a:pPr>
              <a:t>‹#›</a:t>
            </a:fld>
            <a:endParaRPr lang="el-G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4D3ACA6C-249D-4B12-AA20-A3DD639B1F66}"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3274419C-1490-4C9A-89F8-6833654B4740}" type="slidenum">
              <a:rPr lang="el-GR"/>
              <a:pPr>
                <a:defRPr/>
              </a:pPr>
              <a:t>‹#›</a:t>
            </a:fld>
            <a:endParaRPr lang="el-G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1E97DDC0-3B45-43B4-92BC-CB3A112421AC}"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259E7FA3-3845-44A9-AACD-99A5EFBE7A11}" type="slidenum">
              <a:rPr lang="el-GR"/>
              <a:pPr>
                <a:defRPr/>
              </a:pPr>
              <a:t>‹#›</a:t>
            </a:fld>
            <a:endParaRPr lang="el-G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8E764ECB-8D02-479D-8C62-426DA5CD94F7}"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42350AD0-2AB4-4A92-B22F-EA267EFC687F}"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6E8B4ED5-4B04-4DDC-8975-D0B677FCDEC1}"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D3A18BC-B046-4CA2-9D7A-C8BF268A4657}" type="slidenum">
              <a:rPr lang="el-GR"/>
              <a:pPr>
                <a:defRPr/>
              </a:pPr>
              <a:t>‹#›</a:t>
            </a:fld>
            <a:endParaRPr lang="el-G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6A36F95B-C1C2-4B23-A553-DEE8326E7A82}"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F4B354CB-6FEF-4F0B-A938-AE1E3FB1438F}"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CD4029DC-5551-40FA-97DD-4F349861288D}"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465A8D6F-F6E3-4BBE-8353-45E36A082550}" type="slidenum">
              <a:rPr lang="el-GR"/>
              <a:pPr>
                <a:defRPr/>
              </a:pPr>
              <a:t>‹#›</a:t>
            </a:fld>
            <a:endParaRPr lang="el-G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4"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4"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415393F0-F4C9-4A02-9FB7-1240286C3190}"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4F3E2455-20C6-49FF-86B8-A90325C52429}"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29" y="1394820"/>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29"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9C4D0275-F287-4A52-B96A-37888BCA9167}"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36AB77A5-9478-40EC-AE89-DEC648439AD8}" type="slidenum">
              <a:rPr lang="el-GR"/>
              <a:pPr>
                <a:defRPr/>
              </a:pPr>
              <a:t>‹#›</a:t>
            </a:fld>
            <a:endParaRPr lang="el-G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3C3F845A-4DC6-46D6-892B-B3F9491392C1}"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E8FB6968-A379-4270-BB1C-86C756E05223}" type="slidenum">
              <a:rPr lang="el-GR"/>
              <a:pPr>
                <a:defRPr/>
              </a:pPr>
              <a:t>‹#›</a:t>
            </a:fld>
            <a:endParaRPr lang="el-G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A4873E50-F99A-4D1A-ADD8-35C7970875B2}"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948F290D-F776-4CFA-AD54-1E255AD1D1CA}" type="slidenum">
              <a:rPr lang="el-GR"/>
              <a:pPr>
                <a:defRPr/>
              </a:pPr>
              <a:t>‹#›</a:t>
            </a:fld>
            <a:endParaRPr lang="el-G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63"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45402A46-676B-4BD1-AD56-0FFECC679B20}"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1B8855FA-DF53-422E-9C34-F46138B00A0F}" type="slidenum">
              <a:rPr lang="el-GR"/>
              <a:pPr>
                <a:defRPr/>
              </a:pPr>
              <a:t>‹#›</a:t>
            </a:fld>
            <a:endParaRPr lang="el-G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B8049CF8-9811-415F-A9A1-89B516C5FE4A}"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CE78480F-48D7-424C-AF9C-E71D2FB846FB}" type="slidenum">
              <a:rPr lang="el-GR"/>
              <a:pPr>
                <a:defRPr/>
              </a:pPr>
              <a:t>‹#›</a:t>
            </a:fld>
            <a:endParaRPr lang="el-G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67CBA72E-E9A1-4EB6-8E60-C0CEC3636C49}"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BEA267A-CE90-47A7-9E03-FFBBCFBAD9F9}" type="slidenum">
              <a:rPr lang="el-GR"/>
              <a:pPr>
                <a:defRPr/>
              </a:pPr>
              <a:t>‹#›</a:t>
            </a:fld>
            <a:endParaRPr lang="el-G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663C4F8F-626F-461B-B560-80BD06DCD83B}"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A3CC9A2-8ABD-412C-B6A2-D7C16CD7B2C1}" type="slidenum">
              <a:rPr lang="el-GR"/>
              <a:pPr>
                <a:defRPr/>
              </a:pPr>
              <a:t>‹#›</a:t>
            </a:fld>
            <a:endParaRPr lang="el-G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F2A20826-BAD1-4635-937B-551FC3275040}"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9FE75B79-BF3A-4033-BC8E-720D6A575247}"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D0BB0B74-935A-401E-83C8-AC78781E1B9E}"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C40FFD79-327F-4BE5-BCB4-ABCAB5903734}" type="slidenum">
              <a:rPr lang="el-GR"/>
              <a:pPr>
                <a:defRPr/>
              </a:pPr>
              <a:t>‹#›</a:t>
            </a:fld>
            <a:endParaRPr lang="el-G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98382BF1-E9FC-494C-B273-365A153BF7AF}"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FD2AC1E5-22B8-41B8-93B7-0E1C21D382F2}"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A31B4132-96E1-4778-8568-68B664BC54B9}"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6797C54B-6F52-426C-9101-80601BE76D40}"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7E73C6DD-20AD-4222-ABBF-AA84EFC117BD}"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6B59B873-CF2A-44A2-94D0-077360F1F27F}" type="slidenum">
              <a:rPr lang="el-GR"/>
              <a:pPr>
                <a:defRPr/>
              </a:pPr>
              <a:t>‹#›</a:t>
            </a:fld>
            <a:endParaRPr lang="el-G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4"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4"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BABD5355-E34E-4BD9-AA6A-7B8E42A2DE16}"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4995F5F8-0477-4FDB-9205-0EB1C312C22F}" type="slidenum">
              <a:rPr lang="el-GR"/>
              <a:pPr>
                <a:defRPr/>
              </a:pPr>
              <a:t>‹#›</a:t>
            </a:fld>
            <a:endParaRPr lang="el-G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68AA9006-ED2C-4B15-974F-247849550D2F}"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66F8E846-BD0C-49A6-9B9C-9DE9B730872D}" type="slidenum">
              <a:rPr lang="el-GR"/>
              <a:pPr>
                <a:defRPr/>
              </a:pPr>
              <a:t>‹#›</a:t>
            </a:fld>
            <a:endParaRPr lang="el-G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A02C537-3D47-4FB5-B3D2-796377FD5465}"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FD4EF5F2-843E-4681-AEEF-FFCCA3E1AE3E}" type="slidenum">
              <a:rPr lang="el-GR"/>
              <a:pPr>
                <a:defRPr/>
              </a:pPr>
              <a:t>‹#›</a:t>
            </a:fld>
            <a:endParaRPr lang="el-G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65"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A0A7A6CF-EC6B-45A2-98E7-3C2C9DADCA2A}"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D017C071-8AC3-470A-AC2C-BD4297808BD6}" type="slidenum">
              <a:rPr lang="el-GR"/>
              <a:pPr>
                <a:defRPr/>
              </a:pPr>
              <a:t>‹#›</a:t>
            </a:fld>
            <a:endParaRPr lang="el-G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D02E3647-6036-4606-ACD2-AB3615103D46}"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0FD8932A-84B2-47DC-905B-CF13C07DB462}" type="slidenum">
              <a:rPr lang="el-GR"/>
              <a:pPr>
                <a:defRPr/>
              </a:pPr>
              <a:t>‹#›</a:t>
            </a:fld>
            <a:endParaRPr lang="el-G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4792E329-D5C8-469E-8742-9E561C3FC976}"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7C9B5068-68EE-478A-A7D7-DBD7DD2C7DC2}" type="slidenum">
              <a:rPr lang="el-GR"/>
              <a:pPr>
                <a:defRPr/>
              </a:pPr>
              <a:t>‹#›</a:t>
            </a:fld>
            <a:endParaRPr lang="el-G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5F538827-F51B-44D6-9F17-6566A80F4D3A}"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C7D5CD4-3662-4123-BC0F-A2F8596D1CF8}"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D7F6636-3A67-491F-9AEF-4EE72E9C52D1}"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C99F9697-76B4-4921-AD4B-01F50A85FF3A}"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4"/>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53"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A39C17D0-8E71-4769-A404-DD4D9F1D9CC8}"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100770AA-69FA-4963-98E5-AAFD79C89528}"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5CE2D022-61BF-42FE-97ED-CF830EAE5E34}"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F327FDCE-5C62-40BC-B8C0-10A4151115D5}"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1028"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1029"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chemeClr val="tx2">
                    <a:shade val="90000"/>
                  </a:schemeClr>
                </a:solidFill>
                <a:latin typeface="+mn-lt"/>
                <a:cs typeface="+mn-cs"/>
              </a:defRPr>
            </a:lvl1pPr>
          </a:lstStyle>
          <a:p>
            <a:pPr>
              <a:defRPr/>
            </a:pPr>
            <a:fld id="{F80B2A30-2952-489A-9042-083BD0344EAF}"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chemeClr val="tx2">
                    <a:shade val="90000"/>
                  </a:scheme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shade val="90000"/>
                  </a:schemeClr>
                </a:solidFill>
                <a:latin typeface="+mn-lt"/>
                <a:cs typeface="+mn-cs"/>
              </a:defRPr>
            </a:lvl1pPr>
          </a:lstStyle>
          <a:p>
            <a:pPr>
              <a:defRPr/>
            </a:pPr>
            <a:fld id="{2FC9D525-5F9B-4ECF-AF56-B9C41036E78B}" type="slidenum">
              <a:rPr lang="el-GR"/>
              <a:pPr>
                <a:defRPr/>
              </a:pPr>
              <a:t>‹#›</a:t>
            </a:fld>
            <a:endParaRPr lang="el-GR"/>
          </a:p>
        </p:txBody>
      </p:sp>
      <p:grpSp>
        <p:nvGrpSpPr>
          <p:cNvPr id="1033"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4854" r:id="rId1"/>
    <p:sldLayoutId id="2147484855" r:id="rId2"/>
    <p:sldLayoutId id="2147484856" r:id="rId3"/>
    <p:sldLayoutId id="2147484857" r:id="rId4"/>
    <p:sldLayoutId id="2147484858" r:id="rId5"/>
    <p:sldLayoutId id="2147484859" r:id="rId6"/>
    <p:sldLayoutId id="2147484860" r:id="rId7"/>
    <p:sldLayoutId id="2147484861" r:id="rId8"/>
    <p:sldLayoutId id="2147484862" r:id="rId9"/>
    <p:sldLayoutId id="2147484863" r:id="rId10"/>
    <p:sldLayoutId id="2147484864"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052"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2053"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846AA998-16DB-48AE-BDAB-8492B0BD79EE}"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2748DCA9-25C5-42FD-AEFF-F0005272F643}" type="slidenum">
              <a:rPr lang="el-GR"/>
              <a:pPr>
                <a:defRPr/>
              </a:pPr>
              <a:t>‹#›</a:t>
            </a:fld>
            <a:endParaRPr lang="el-GR"/>
          </a:p>
        </p:txBody>
      </p:sp>
      <p:grpSp>
        <p:nvGrpSpPr>
          <p:cNvPr id="2057"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4865" r:id="rId1"/>
    <p:sldLayoutId id="2147484866" r:id="rId2"/>
    <p:sldLayoutId id="2147484867" r:id="rId3"/>
    <p:sldLayoutId id="2147484868" r:id="rId4"/>
    <p:sldLayoutId id="2147484869" r:id="rId5"/>
    <p:sldLayoutId id="2147484870" r:id="rId6"/>
    <p:sldLayoutId id="2147484871" r:id="rId7"/>
    <p:sldLayoutId id="2147484872" r:id="rId8"/>
    <p:sldLayoutId id="2147484873" r:id="rId9"/>
    <p:sldLayoutId id="2147484874" r:id="rId10"/>
    <p:sldLayoutId id="2147484875"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3076"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3077"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F1D4876E-80CA-4E6E-B193-F669AE9A63D1}"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35F5CEFA-12CC-4D83-97C7-2C3CA666955D}" type="slidenum">
              <a:rPr lang="el-GR"/>
              <a:pPr>
                <a:defRPr/>
              </a:pPr>
              <a:t>‹#›</a:t>
            </a:fld>
            <a:endParaRPr lang="el-GR"/>
          </a:p>
        </p:txBody>
      </p:sp>
      <p:grpSp>
        <p:nvGrpSpPr>
          <p:cNvPr id="3081"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4876" r:id="rId1"/>
    <p:sldLayoutId id="2147484877" r:id="rId2"/>
    <p:sldLayoutId id="2147484878" r:id="rId3"/>
    <p:sldLayoutId id="2147484879" r:id="rId4"/>
    <p:sldLayoutId id="2147484880" r:id="rId5"/>
    <p:sldLayoutId id="2147484881" r:id="rId6"/>
    <p:sldLayoutId id="2147484882" r:id="rId7"/>
    <p:sldLayoutId id="2147484883" r:id="rId8"/>
    <p:sldLayoutId id="2147484884" r:id="rId9"/>
    <p:sldLayoutId id="2147484885" r:id="rId10"/>
    <p:sldLayoutId id="2147484886"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4100"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4101"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96A0DFED-DFFD-45A1-A727-24E000AFC128}"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95755A78-6370-4A18-8C9C-1EC77EAF4BA0}" type="slidenum">
              <a:rPr lang="el-GR"/>
              <a:pPr>
                <a:defRPr/>
              </a:pPr>
              <a:t>‹#›</a:t>
            </a:fld>
            <a:endParaRPr lang="el-GR"/>
          </a:p>
        </p:txBody>
      </p:sp>
      <p:grpSp>
        <p:nvGrpSpPr>
          <p:cNvPr id="4105"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4887" r:id="rId1"/>
    <p:sldLayoutId id="2147484888" r:id="rId2"/>
    <p:sldLayoutId id="2147484889" r:id="rId3"/>
    <p:sldLayoutId id="2147484890" r:id="rId4"/>
    <p:sldLayoutId id="2147484891" r:id="rId5"/>
    <p:sldLayoutId id="2147484892" r:id="rId6"/>
    <p:sldLayoutId id="2147484893" r:id="rId7"/>
    <p:sldLayoutId id="2147484894" r:id="rId8"/>
    <p:sldLayoutId id="2147484895" r:id="rId9"/>
    <p:sldLayoutId id="2147484896" r:id="rId10"/>
    <p:sldLayoutId id="2147484897"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5124"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5125"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48AFE931-E4C9-45A3-AD1D-44C6AFB57A18}"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B9EB7995-5305-4275-A629-652A18FABB7A}" type="slidenum">
              <a:rPr lang="el-GR"/>
              <a:pPr>
                <a:defRPr/>
              </a:pPr>
              <a:t>‹#›</a:t>
            </a:fld>
            <a:endParaRPr lang="el-GR"/>
          </a:p>
        </p:txBody>
      </p:sp>
      <p:grpSp>
        <p:nvGrpSpPr>
          <p:cNvPr id="5129"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4898" r:id="rId1"/>
    <p:sldLayoutId id="2147484899" r:id="rId2"/>
    <p:sldLayoutId id="2147484900" r:id="rId3"/>
    <p:sldLayoutId id="2147484901" r:id="rId4"/>
    <p:sldLayoutId id="2147484902" r:id="rId5"/>
    <p:sldLayoutId id="2147484903" r:id="rId6"/>
    <p:sldLayoutId id="2147484904" r:id="rId7"/>
    <p:sldLayoutId id="2147484905" r:id="rId8"/>
    <p:sldLayoutId id="2147484906" r:id="rId9"/>
    <p:sldLayoutId id="2147484907" r:id="rId10"/>
    <p:sldLayoutId id="2147484908"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6148"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6149"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78EA2ACE-1D68-4490-A79D-A172EB0145BF}"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0F0847AB-DAD4-4426-AB12-303EB14225FA}" type="slidenum">
              <a:rPr lang="el-GR"/>
              <a:pPr>
                <a:defRPr/>
              </a:pPr>
              <a:t>‹#›</a:t>
            </a:fld>
            <a:endParaRPr lang="el-GR"/>
          </a:p>
        </p:txBody>
      </p:sp>
      <p:grpSp>
        <p:nvGrpSpPr>
          <p:cNvPr id="6153"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4909" r:id="rId1"/>
    <p:sldLayoutId id="2147484910" r:id="rId2"/>
    <p:sldLayoutId id="2147484911" r:id="rId3"/>
    <p:sldLayoutId id="2147484912" r:id="rId4"/>
    <p:sldLayoutId id="2147484913" r:id="rId5"/>
    <p:sldLayoutId id="2147484914" r:id="rId6"/>
    <p:sldLayoutId id="2147484915" r:id="rId7"/>
    <p:sldLayoutId id="2147484916" r:id="rId8"/>
    <p:sldLayoutId id="2147484917" r:id="rId9"/>
    <p:sldLayoutId id="2147484918" r:id="rId10"/>
    <p:sldLayoutId id="2147484919"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57938" y="2000250"/>
            <a:ext cx="2786062" cy="2503488"/>
          </a:xfrm>
          <a:prstGeom prst="rect">
            <a:avLst/>
          </a:prstGeom>
          <a:solidFill>
            <a:schemeClr val="accent1">
              <a:lumMod val="75000"/>
            </a:schemeClr>
          </a:solidFill>
          <a:ln>
            <a:solidFill>
              <a:srgbClr val="FFFF00"/>
            </a:solidFill>
          </a:ln>
        </p:spPr>
        <p:txBody>
          <a:bodyPr lIns="76783" tIns="38391" rIns="76783" bIns="38391">
            <a:spAutoFit/>
          </a:bodyPr>
          <a:lstStyle/>
          <a:p>
            <a:pPr>
              <a:defRPr/>
            </a:pPr>
            <a:r>
              <a:rPr lang="el-GR" sz="1120" dirty="0">
                <a:latin typeface="Arial" charset="0"/>
                <a:cs typeface="Arial" charset="0"/>
              </a:rPr>
              <a:t>περιβάλλον το επίπεδο ανάπτυξης, η παροχή υγειονομικής περίθαλψης σε επίπεδο χώρας με την συνακόλουθη ευημερία  των πολιτών, διαδραματίζουν σημαντικό ρόλο στη διαμόρφωση της ευτυχίας. </a:t>
            </a:r>
          </a:p>
          <a:p>
            <a:pPr>
              <a:defRPr/>
            </a:pPr>
            <a:r>
              <a:rPr lang="el-GR" sz="1200" b="1" dirty="0">
                <a:solidFill>
                  <a:srgbClr val="FFFF00"/>
                </a:solidFill>
                <a:latin typeface="Arial" charset="0"/>
                <a:cs typeface="Arial" charset="0"/>
              </a:rPr>
              <a:t>ΣΥΜΠΕΡΑΣΜΑΤΑ</a:t>
            </a:r>
            <a:r>
              <a:rPr lang="en-US" sz="1200" b="1" dirty="0">
                <a:solidFill>
                  <a:srgbClr val="FFFF00"/>
                </a:solidFill>
                <a:latin typeface="Arial" charset="0"/>
                <a:cs typeface="Arial" charset="0"/>
              </a:rPr>
              <a:t>:</a:t>
            </a:r>
            <a:r>
              <a:rPr lang="el-GR" sz="1000" b="1" dirty="0">
                <a:solidFill>
                  <a:srgbClr val="FFFF00"/>
                </a:solidFill>
                <a:latin typeface="Arial" charset="0"/>
                <a:cs typeface="Arial" charset="0"/>
              </a:rPr>
              <a:t> </a:t>
            </a:r>
            <a:r>
              <a:rPr lang="el-GR" sz="1120" dirty="0">
                <a:latin typeface="Arial" charset="0"/>
                <a:cs typeface="Arial" charset="0"/>
              </a:rPr>
              <a:t>Η γνώση των παραγόντων της ευτυχίας είναι σημαντική ως ζήτημα με κλινική σημασία, το οποίο πρέπει να μελετηθεί περαιτέρω, ιδιαίτερα η συσχέτιση της με την υγεία. Απαιτείται η διεπιστημονική προσέγγιση, συνεργασία και προοπτική από τους λειτουργούς Δημόσιας Υγείας.</a:t>
            </a:r>
          </a:p>
        </p:txBody>
      </p:sp>
      <p:sp>
        <p:nvSpPr>
          <p:cNvPr id="74755" name="TextBox 11"/>
          <p:cNvSpPr txBox="1">
            <a:spLocks noChangeArrowheads="1"/>
          </p:cNvSpPr>
          <p:nvPr/>
        </p:nvSpPr>
        <p:spPr bwMode="auto">
          <a:xfrm>
            <a:off x="6334125" y="4429125"/>
            <a:ext cx="2809875" cy="847725"/>
          </a:xfrm>
          <a:prstGeom prst="rect">
            <a:avLst/>
          </a:prstGeom>
          <a:noFill/>
          <a:ln w="9525">
            <a:noFill/>
            <a:miter lim="800000"/>
            <a:headEnd/>
            <a:tailEnd/>
          </a:ln>
        </p:spPr>
        <p:txBody>
          <a:bodyPr lIns="76783" tIns="38391" rIns="76783" bIns="38391">
            <a:spAutoFit/>
          </a:bodyPr>
          <a:lstStyle/>
          <a:p>
            <a:r>
              <a:rPr lang="el-GR" sz="1200" b="1" i="1" u="sng">
                <a:solidFill>
                  <a:srgbClr val="FFFF00"/>
                </a:solidFill>
              </a:rPr>
              <a:t>Ενδεικτική  Βιβλιογραφία</a:t>
            </a:r>
          </a:p>
          <a:p>
            <a:r>
              <a:rPr lang="el-GR" sz="800" b="1" i="1"/>
              <a:t>1.</a:t>
            </a:r>
            <a:r>
              <a:rPr lang="el-GR" sz="800" b="1" i="1">
                <a:solidFill>
                  <a:srgbClr val="FFFF00"/>
                </a:solidFill>
              </a:rPr>
              <a:t> </a:t>
            </a:r>
            <a:r>
              <a:rPr lang="en-US" sz="800"/>
              <a:t>Steptoe, Andrew (2019). </a:t>
            </a:r>
            <a:r>
              <a:rPr lang="en-US" sz="800" i="1"/>
              <a:t>Happiness and Health. Annual Review of Public Health, 40(1), annurev-publhealth-040218-044150</a:t>
            </a:r>
            <a:r>
              <a:rPr lang="el-GR" sz="800" i="1"/>
              <a:t> </a:t>
            </a:r>
            <a:r>
              <a:rPr lang="en-US" sz="800" i="1"/>
              <a:t>–. </a:t>
            </a:r>
            <a:r>
              <a:rPr lang="en-US" sz="800"/>
              <a:t>doi:10.1146/annurev-publhealth-040218-044150</a:t>
            </a:r>
            <a:r>
              <a:rPr lang="el-GR" sz="800"/>
              <a:t>.</a:t>
            </a:r>
            <a:endParaRPr lang="en-US" sz="800" i="1"/>
          </a:p>
          <a:p>
            <a:endParaRPr lang="el-GR" sz="600" i="1"/>
          </a:p>
        </p:txBody>
      </p:sp>
      <p:sp>
        <p:nvSpPr>
          <p:cNvPr id="74756" name="Ορθογώνιο 16"/>
          <p:cNvSpPr>
            <a:spLocks noChangeArrowheads="1"/>
          </p:cNvSpPr>
          <p:nvPr/>
        </p:nvSpPr>
        <p:spPr bwMode="auto">
          <a:xfrm>
            <a:off x="2051050" y="1833563"/>
            <a:ext cx="4159250" cy="204787"/>
          </a:xfrm>
          <a:prstGeom prst="rect">
            <a:avLst/>
          </a:prstGeom>
          <a:noFill/>
          <a:ln w="9525">
            <a:noFill/>
            <a:miter lim="800000"/>
            <a:headEnd/>
            <a:tailEnd/>
          </a:ln>
        </p:spPr>
        <p:txBody>
          <a:bodyPr lIns="76783" tIns="38391" rIns="76783" bIns="38391">
            <a:spAutoFit/>
          </a:bodyPr>
          <a:lstStyle/>
          <a:p>
            <a:pPr algn="just"/>
            <a:r>
              <a:rPr lang="el-GR" sz="800" i="1">
                <a:solidFill>
                  <a:srgbClr val="FFFF00"/>
                </a:solidFill>
              </a:rPr>
              <a:t> </a:t>
            </a:r>
            <a:endParaRPr lang="el-GR" sz="800" i="1">
              <a:latin typeface="Constantia" pitchFamily="18" charset="0"/>
            </a:endParaRPr>
          </a:p>
        </p:txBody>
      </p:sp>
      <p:sp>
        <p:nvSpPr>
          <p:cNvPr id="74757" name="15 - TextBox"/>
          <p:cNvSpPr txBox="1">
            <a:spLocks noChangeArrowheads="1"/>
          </p:cNvSpPr>
          <p:nvPr/>
        </p:nvSpPr>
        <p:spPr bwMode="auto">
          <a:xfrm>
            <a:off x="0" y="-22225"/>
            <a:ext cx="9144000" cy="2032000"/>
          </a:xfrm>
          <a:prstGeom prst="rect">
            <a:avLst/>
          </a:prstGeom>
          <a:noFill/>
          <a:ln w="9525">
            <a:noFill/>
            <a:miter lim="800000"/>
            <a:headEnd/>
            <a:tailEnd/>
          </a:ln>
        </p:spPr>
        <p:txBody>
          <a:bodyPr lIns="76783" tIns="38391" rIns="76783" bIns="38391">
            <a:spAutoFit/>
          </a:bodyPr>
          <a:lstStyle/>
          <a:p>
            <a:pPr algn="ctr">
              <a:defRPr/>
            </a:pPr>
            <a:r>
              <a:rPr lang="el-GR" sz="2000" b="1" dirty="0">
                <a:solidFill>
                  <a:srgbClr val="FFFF00"/>
                </a:solidFill>
                <a:latin typeface="Arial" charset="0"/>
                <a:cs typeface="Arial" charset="0"/>
              </a:rPr>
              <a:t>ΠΑΡΑΓΟΝΤΕΣ  ΠΟΥ ΣΥΜΒΑΛΟΥΝ ΣΤΗΝ ΕΥΤΥΧΙΑ</a:t>
            </a:r>
          </a:p>
          <a:p>
            <a:pPr algn="ctr">
              <a:defRPr/>
            </a:pPr>
            <a:r>
              <a:rPr lang="el-GR" sz="1500" i="1" dirty="0">
                <a:solidFill>
                  <a:srgbClr val="FFFF00"/>
                </a:solidFill>
                <a:latin typeface="Arial" charset="0"/>
                <a:cs typeface="Arial" charset="0"/>
              </a:rPr>
              <a:t>Τσίλιας Δημήτριος</a:t>
            </a:r>
            <a:r>
              <a:rPr lang="el-GR" sz="1500" i="1" baseline="30000" dirty="0">
                <a:solidFill>
                  <a:srgbClr val="FFFF00"/>
                </a:solidFill>
                <a:latin typeface="Arial" charset="0"/>
                <a:cs typeface="Arial" charset="0"/>
              </a:rPr>
              <a:t>1</a:t>
            </a:r>
            <a:r>
              <a:rPr lang="el-GR" sz="1500" i="1" dirty="0">
                <a:solidFill>
                  <a:srgbClr val="FFFF00"/>
                </a:solidFill>
                <a:latin typeface="Arial" charset="0"/>
                <a:cs typeface="Arial" charset="0"/>
              </a:rPr>
              <a:t>, Σταματοπούλου Ελένη</a:t>
            </a:r>
            <a:r>
              <a:rPr lang="el-GR" sz="1500" i="1" baseline="30000" dirty="0">
                <a:solidFill>
                  <a:srgbClr val="FFFF00"/>
                </a:solidFill>
                <a:latin typeface="Arial" charset="0"/>
                <a:cs typeface="Arial" charset="0"/>
              </a:rPr>
              <a:t>2</a:t>
            </a:r>
            <a:r>
              <a:rPr lang="el-GR" sz="1500" i="1" dirty="0">
                <a:solidFill>
                  <a:srgbClr val="FFFF00"/>
                </a:solidFill>
                <a:latin typeface="Arial" charset="0"/>
                <a:cs typeface="Arial" charset="0"/>
              </a:rPr>
              <a:t>, Σταματοπούλου Αθανασία</a:t>
            </a:r>
            <a:r>
              <a:rPr lang="el-GR" sz="1500" i="1" baseline="30000" dirty="0">
                <a:solidFill>
                  <a:srgbClr val="FFFF00"/>
                </a:solidFill>
                <a:latin typeface="Arial" charset="0"/>
                <a:cs typeface="Arial" charset="0"/>
              </a:rPr>
              <a:t>3</a:t>
            </a:r>
            <a:r>
              <a:rPr lang="el-GR" sz="1500" i="1" dirty="0">
                <a:solidFill>
                  <a:srgbClr val="FFFF00"/>
                </a:solidFill>
                <a:latin typeface="Arial" charset="0"/>
                <a:cs typeface="Arial" charset="0"/>
              </a:rPr>
              <a:t> </a:t>
            </a:r>
            <a:r>
              <a:rPr lang="en-US" sz="1500" i="1" dirty="0">
                <a:solidFill>
                  <a:srgbClr val="FFFF00"/>
                </a:solidFill>
                <a:latin typeface="Arial" charset="0"/>
                <a:cs typeface="Arial" charset="0"/>
              </a:rPr>
              <a:t>, </a:t>
            </a:r>
            <a:r>
              <a:rPr lang="el-GR" sz="1500" i="1" dirty="0">
                <a:solidFill>
                  <a:srgbClr val="FFFF00"/>
                </a:solidFill>
                <a:latin typeface="Arial" charset="0"/>
                <a:cs typeface="Arial" charset="0"/>
              </a:rPr>
              <a:t>Χανιώτης Δημήτριος</a:t>
            </a:r>
            <a:r>
              <a:rPr lang="el-GR" sz="1500" i="1" baseline="30000" dirty="0">
                <a:solidFill>
                  <a:srgbClr val="FFFF00"/>
                </a:solidFill>
                <a:latin typeface="Arial" charset="0"/>
                <a:cs typeface="Arial" charset="0"/>
              </a:rPr>
              <a:t>4</a:t>
            </a:r>
          </a:p>
          <a:p>
            <a:pPr>
              <a:defRPr/>
            </a:pPr>
            <a:r>
              <a:rPr lang="el-GR" sz="1150" i="1" baseline="30000" dirty="0">
                <a:latin typeface="Arial" charset="0"/>
                <a:cs typeface="Arial" charset="0"/>
              </a:rPr>
              <a:t>1</a:t>
            </a:r>
            <a:r>
              <a:rPr lang="el-GR" sz="1150" i="1" dirty="0">
                <a:latin typeface="Arial" charset="0"/>
                <a:cs typeface="Arial" charset="0"/>
              </a:rPr>
              <a:t>Νοσηλευτής, MSc Κλινική παιδιατρική &amp; Νοσηλευτική-Έρευνα Νοσοκομείο Παίδων Αθηνών Π. &amp; Α. Κυριακού. Διατομεακό Τμήμα Παιδιατρικές Κλινικές: Παθολογική, Γναθοχειρουργική, Ωτορινολαρυγγολογική και Οφθαλμολογική. </a:t>
            </a:r>
          </a:p>
          <a:p>
            <a:pPr>
              <a:defRPr/>
            </a:pPr>
            <a:r>
              <a:rPr lang="el-GR" sz="1150" i="1" baseline="30000" dirty="0">
                <a:latin typeface="Arial" charset="0"/>
                <a:cs typeface="Arial" charset="0"/>
              </a:rPr>
              <a:t>2</a:t>
            </a:r>
            <a:r>
              <a:rPr lang="el-GR" sz="1150" i="1" dirty="0">
                <a:latin typeface="Arial" charset="0"/>
                <a:cs typeface="Arial" charset="0"/>
              </a:rPr>
              <a:t>PhD(c), </a:t>
            </a:r>
            <a:r>
              <a:rPr lang="el-GR" sz="1150" i="1" dirty="0" err="1">
                <a:latin typeface="Arial" charset="0"/>
                <a:cs typeface="Arial" charset="0"/>
              </a:rPr>
              <a:t>M.Sc</a:t>
            </a:r>
            <a:r>
              <a:rPr lang="el-GR" sz="1150" i="1" dirty="0">
                <a:latin typeface="Arial" charset="0"/>
                <a:cs typeface="Arial" charset="0"/>
              </a:rPr>
              <a:t>-MPH Εθνική Σχολή Δημόσιας Υγείας, </a:t>
            </a:r>
            <a:r>
              <a:rPr lang="el-GR" sz="1150" i="1" dirty="0" err="1">
                <a:latin typeface="Arial" charset="0"/>
                <a:cs typeface="Arial" charset="0"/>
              </a:rPr>
              <a:t>M.Sc</a:t>
            </a:r>
            <a:r>
              <a:rPr lang="el-GR" sz="1150" i="1" dirty="0">
                <a:latin typeface="Arial" charset="0"/>
                <a:cs typeface="Arial" charset="0"/>
              </a:rPr>
              <a:t>. Διοίκηση Μονάδων Υγείας &amp; Κοινωνικής Πρόνοιας Πανεπιστήμιο Δυτικής Αττικής &amp; Ευρωπαϊκό Πανεπιστήμιο Κύπρου, Λειτουργός Δημόσιας Υγείας, Εκπαιδευτικός, R.N. Γ.Ν.Α. ΚΑΤ, Μέλος Ελληνικής Εταιρείας Εσωτερικής Παθολογίας, Member PCRS-UK</a:t>
            </a:r>
          </a:p>
          <a:p>
            <a:pPr>
              <a:defRPr/>
            </a:pPr>
            <a:r>
              <a:rPr lang="el-GR" sz="1150" i="1" baseline="30000" dirty="0">
                <a:latin typeface="Arial" charset="0"/>
                <a:cs typeface="Arial" charset="0"/>
              </a:rPr>
              <a:t>3</a:t>
            </a:r>
            <a:r>
              <a:rPr lang="el-GR" sz="1150" i="1" dirty="0">
                <a:latin typeface="Arial" charset="0"/>
                <a:cs typeface="Arial" charset="0"/>
              </a:rPr>
              <a:t>Ph.D. (c) Οικονομολόγος, MSc </a:t>
            </a:r>
            <a:r>
              <a:rPr lang="el-GR" sz="1150" i="1" dirty="0" err="1">
                <a:latin typeface="Arial" charset="0"/>
                <a:cs typeface="Arial" charset="0"/>
              </a:rPr>
              <a:t>international</a:t>
            </a:r>
            <a:r>
              <a:rPr lang="el-GR" sz="1150" i="1" dirty="0">
                <a:latin typeface="Arial" charset="0"/>
                <a:cs typeface="Arial" charset="0"/>
              </a:rPr>
              <a:t> Human Recourse Management, MSc Διοίκηση Μονάδων Υγείας &amp; Κοινωνικής Πρόνοιας ΠΑ.Δ.Α. &amp; Ευρωπαϊκό Πανεπιστήμιο Κύπρου, Εκπαιδευτικός, Ακαδημαϊκή Υπότροφος Πανεπιστήμιο Δυτικής Αττικής</a:t>
            </a:r>
          </a:p>
          <a:p>
            <a:pPr>
              <a:defRPr/>
            </a:pPr>
            <a:r>
              <a:rPr lang="el-GR" sz="1150" i="1" baseline="30000" dirty="0">
                <a:latin typeface="Arial" charset="0"/>
                <a:cs typeface="Arial" charset="0"/>
              </a:rPr>
              <a:t>4</a:t>
            </a:r>
            <a:r>
              <a:rPr lang="el-GR" sz="1150" i="1" dirty="0">
                <a:latin typeface="Arial" charset="0"/>
                <a:cs typeface="Arial" charset="0"/>
              </a:rPr>
              <a:t>MD, PhD, FESC, Πρόεδρος, Τμήμα Βιοϊατρικών Επιστημών, Σχολή Επιστημών Υγείας και Πρόνοιας, ΠΑ.Δ.Α.</a:t>
            </a:r>
          </a:p>
        </p:txBody>
      </p:sp>
      <p:sp>
        <p:nvSpPr>
          <p:cNvPr id="17" name="TextBox 3"/>
          <p:cNvSpPr txBox="1"/>
          <p:nvPr/>
        </p:nvSpPr>
        <p:spPr>
          <a:xfrm>
            <a:off x="0" y="2000250"/>
            <a:ext cx="3095625" cy="3228975"/>
          </a:xfrm>
          <a:prstGeom prst="rect">
            <a:avLst/>
          </a:prstGeom>
          <a:solidFill>
            <a:schemeClr val="accent1">
              <a:lumMod val="75000"/>
            </a:schemeClr>
          </a:solidFill>
          <a:ln>
            <a:solidFill>
              <a:srgbClr val="FFFF00"/>
            </a:solidFill>
          </a:ln>
        </p:spPr>
        <p:txBody>
          <a:bodyPr lIns="76783" tIns="38391" rIns="76783" bIns="38391">
            <a:spAutoFit/>
          </a:bodyPr>
          <a:lstStyle/>
          <a:p>
            <a:pPr fontAlgn="auto">
              <a:spcBef>
                <a:spcPts val="0"/>
              </a:spcBef>
              <a:spcAft>
                <a:spcPts val="0"/>
              </a:spcAft>
              <a:defRPr/>
            </a:pPr>
            <a:r>
              <a:rPr lang="el-GR" sz="1200" b="1" dirty="0">
                <a:solidFill>
                  <a:srgbClr val="FFFF00"/>
                </a:solidFill>
              </a:rPr>
              <a:t>ΕΙΣΑΓΩΓΗ</a:t>
            </a:r>
            <a:r>
              <a:rPr lang="en-US" sz="1200" b="1" dirty="0">
                <a:solidFill>
                  <a:srgbClr val="FFFF00"/>
                </a:solidFill>
              </a:rPr>
              <a:t>:  </a:t>
            </a:r>
            <a:r>
              <a:rPr lang="el-GR" sz="1120" dirty="0">
                <a:latin typeface="Arial" charset="0"/>
                <a:cs typeface="Arial" charset="0"/>
              </a:rPr>
              <a:t>Ως ευτυχία ορίζεται η ψυχική ικανοποίηση του ανθρώπου που προέρχεται  από την εκπλήρωση των επιθυμιών και την επιτυχία των σκοπών του. Στη σύγχρονη εποχή θεωρείται η καλή ζωή, η υλική ευμάρεια, τα κοινωνικά αξιώματα και η δόξα. </a:t>
            </a:r>
          </a:p>
          <a:p>
            <a:pPr fontAlgn="auto">
              <a:spcBef>
                <a:spcPts val="0"/>
              </a:spcBef>
              <a:spcAft>
                <a:spcPts val="0"/>
              </a:spcAft>
              <a:buClr>
                <a:srgbClr val="FFFF00"/>
              </a:buClr>
              <a:defRPr/>
            </a:pPr>
            <a:r>
              <a:rPr lang="el-GR" sz="1200" b="1" dirty="0">
                <a:solidFill>
                  <a:srgbClr val="FFFF00"/>
                </a:solidFill>
              </a:rPr>
              <a:t>ΣΚΟΠΟΣ</a:t>
            </a:r>
            <a:r>
              <a:rPr lang="en-US" sz="1200" b="1" dirty="0">
                <a:solidFill>
                  <a:srgbClr val="FFFF00"/>
                </a:solidFill>
              </a:rPr>
              <a:t>: </a:t>
            </a:r>
            <a:r>
              <a:rPr lang="el-GR" sz="1120" dirty="0">
                <a:latin typeface="Arial" charset="0"/>
                <a:cs typeface="Arial" charset="0"/>
              </a:rPr>
              <a:t>Η διερεύνηση των παραγόντων που συμβάλουν στην σχέση  ευτυχίας των ατόμων.</a:t>
            </a:r>
          </a:p>
          <a:p>
            <a:pPr fontAlgn="auto">
              <a:spcBef>
                <a:spcPts val="0"/>
              </a:spcBef>
              <a:spcAft>
                <a:spcPts val="0"/>
              </a:spcAft>
              <a:buClr>
                <a:srgbClr val="FFFF00"/>
              </a:buClr>
              <a:defRPr/>
            </a:pPr>
            <a:r>
              <a:rPr lang="el-GR" sz="1200" b="1" dirty="0">
                <a:solidFill>
                  <a:srgbClr val="FFFF00"/>
                </a:solidFill>
              </a:rPr>
              <a:t>ΥΛΙΚΟ ΚΑΙ ΜΕΘΟΔΟΙ</a:t>
            </a:r>
            <a:r>
              <a:rPr lang="el-GR" sz="1150" b="1" dirty="0">
                <a:solidFill>
                  <a:srgbClr val="FFFF00"/>
                </a:solidFill>
              </a:rPr>
              <a:t>: </a:t>
            </a:r>
            <a:r>
              <a:rPr lang="el-GR" sz="1120" dirty="0">
                <a:latin typeface="Arial" charset="0"/>
                <a:cs typeface="Arial" charset="0"/>
              </a:rPr>
              <a:t>Πραγματοποιήθηκε βιβλιογραφική αναζήτηση στην ηλεκτρονική βάση δεδομένων PubMed με λέξεις κλειδιά: </a:t>
            </a:r>
            <a:r>
              <a:rPr lang="en-US" sz="1120" dirty="0">
                <a:latin typeface="Arial" charset="0"/>
                <a:cs typeface="Arial" charset="0"/>
              </a:rPr>
              <a:t>health lifestyle factors health wellness happiness</a:t>
            </a:r>
            <a:r>
              <a:rPr lang="el-GR" sz="1120" dirty="0">
                <a:latin typeface="Arial" charset="0"/>
                <a:cs typeface="Arial" charset="0"/>
              </a:rPr>
              <a:t>. </a:t>
            </a:r>
          </a:p>
          <a:p>
            <a:pPr fontAlgn="auto">
              <a:spcBef>
                <a:spcPts val="0"/>
              </a:spcBef>
              <a:spcAft>
                <a:spcPts val="0"/>
              </a:spcAft>
              <a:buClr>
                <a:srgbClr val="FFFF00"/>
              </a:buClr>
              <a:defRPr/>
            </a:pPr>
            <a:r>
              <a:rPr lang="el-GR" sz="1200" b="1" dirty="0">
                <a:solidFill>
                  <a:srgbClr val="FFFF00"/>
                </a:solidFill>
              </a:rPr>
              <a:t>ΑΠΟΤΕΛΕΣΜΑΤΑ</a:t>
            </a:r>
            <a:r>
              <a:rPr lang="en-US" sz="1200" b="1" dirty="0">
                <a:solidFill>
                  <a:srgbClr val="FFFF00"/>
                </a:solidFill>
              </a:rPr>
              <a:t>: </a:t>
            </a:r>
            <a:r>
              <a:rPr lang="el-GR" sz="1120" dirty="0">
                <a:latin typeface="Arial" charset="0"/>
                <a:cs typeface="Arial" charset="0"/>
              </a:rPr>
              <a:t>Σύμφωνα με μελέτες ως παράγοντες ευτυχίας αναφέρονται η</a:t>
            </a:r>
            <a:r>
              <a:rPr lang="en-US" sz="1120" dirty="0">
                <a:latin typeface="Arial" charset="0"/>
                <a:cs typeface="Arial" charset="0"/>
              </a:rPr>
              <a:t> </a:t>
            </a:r>
            <a:r>
              <a:rPr lang="el-GR" sz="1120" dirty="0">
                <a:latin typeface="Arial" charset="0"/>
                <a:cs typeface="Arial" charset="0"/>
              </a:rPr>
              <a:t>κατάσταση της υγείας, </a:t>
            </a:r>
          </a:p>
        </p:txBody>
      </p:sp>
      <p:sp>
        <p:nvSpPr>
          <p:cNvPr id="21" name="TextBox 3"/>
          <p:cNvSpPr txBox="1"/>
          <p:nvPr/>
        </p:nvSpPr>
        <p:spPr>
          <a:xfrm>
            <a:off x="3143250" y="2000250"/>
            <a:ext cx="3149600" cy="3214688"/>
          </a:xfrm>
          <a:prstGeom prst="rect">
            <a:avLst/>
          </a:prstGeom>
          <a:solidFill>
            <a:schemeClr val="accent1">
              <a:lumMod val="75000"/>
            </a:schemeClr>
          </a:solidFill>
          <a:ln>
            <a:solidFill>
              <a:srgbClr val="FFFF00"/>
            </a:solidFill>
          </a:ln>
        </p:spPr>
        <p:txBody>
          <a:bodyPr lIns="76783" tIns="38391" rIns="76783" bIns="38391">
            <a:spAutoFit/>
          </a:bodyPr>
          <a:lstStyle/>
          <a:p>
            <a:pPr>
              <a:spcBef>
                <a:spcPct val="20000"/>
              </a:spcBef>
              <a:buClr>
                <a:srgbClr val="0BD0D9"/>
              </a:buClr>
              <a:buSzPct val="95000"/>
              <a:defRPr/>
            </a:pPr>
            <a:r>
              <a:rPr lang="el-GR" sz="1120" dirty="0">
                <a:latin typeface="Arial" charset="0"/>
                <a:cs typeface="Arial" charset="0"/>
              </a:rPr>
              <a:t>το εισόδημα, το επάγγελμα, οι συνθήκες διαβίωσης, το επίπεδο μόρφωσης, ο γάμος, η συμβίωση-συντροφικότητα, η οικογενειακή και επαγγελματική επιτυχία, η υιοθέτηση υγιεινού τρόπου ζωής όπως η σωστή διατροφή και η άσκηση. Έρευνα σχετικά με τη σχέση ευτυχίας και υγείας αναφέρει ότι η εξασθένιση της ευτυχίας δεν είναι μόνο συνέπεια της κακής υγείας, αλλά και πιθανός παράγοντας που συμβάλει στον κίνδυνο της ασθένειας. </a:t>
            </a:r>
          </a:p>
          <a:p>
            <a:pPr>
              <a:spcBef>
                <a:spcPct val="20000"/>
              </a:spcBef>
              <a:buClr>
                <a:srgbClr val="0BD0D9"/>
              </a:buClr>
              <a:buSzPct val="95000"/>
              <a:defRPr/>
            </a:pPr>
            <a:r>
              <a:rPr lang="el-GR" sz="1120" dirty="0">
                <a:latin typeface="Arial" charset="0"/>
                <a:cs typeface="Arial" charset="0"/>
              </a:rPr>
              <a:t>Σε προοπτικές μελέτες η ευτυχία, η ευημερία, τα υψηλότερα επίπεδα ψυχολογικής ευεξίας συνδέονται με μειωμένο κίνδυνο ασθένειας και θνησιμότητας από όλες τις αιτίες. Επίσης η ικανοποίηση από τη ζωή, η συναισθηματική ευημερία και η συμμετοχή σε κοινωνικές θρησκευτικές δραστηριότητες. Επιπρόσθετα το οικονομικό, πολιτιστικό </a:t>
            </a:r>
          </a:p>
        </p:txBody>
      </p:sp>
      <p:pic>
        <p:nvPicPr>
          <p:cNvPr id="23" name="Picture 13"/>
          <p:cNvPicPr>
            <a:picLocks noChangeAspect="1" noChangeArrowheads="1"/>
          </p:cNvPicPr>
          <p:nvPr/>
        </p:nvPicPr>
        <p:blipFill>
          <a:blip r:embed="rId2" cstate="print">
            <a:extLst>
              <a:ext uri="{28A0092B-C50C-407E-A947-70E740481C1C}"/>
            </a:extLst>
          </a:blip>
          <a:srcRect/>
          <a:stretch>
            <a:fillRect/>
          </a:stretch>
        </p:blipFill>
        <p:spPr bwMode="auto">
          <a:xfrm>
            <a:off x="8572528" y="714362"/>
            <a:ext cx="428612" cy="428628"/>
          </a:xfrm>
          <a:prstGeom prst="ellipse">
            <a:avLst/>
          </a:prstGeom>
          <a:ln>
            <a:noFill/>
          </a:ln>
          <a:effectLst>
            <a:softEdge rad="112500"/>
          </a:effectLst>
          <a:extLst>
            <a:ext uri="{909E8E84-426E-40DD-AFC4-6F175D3DCCD1}"/>
            <a:ext uri="{91240B29-F687-4F45-9708-019B960494DF}"/>
          </a:extLst>
        </p:spPr>
      </p:pic>
      <p:sp>
        <p:nvSpPr>
          <p:cNvPr id="74761" name="AutoShape 15" descr="Πανεπιστήμιο Δυτικής Αττικής / University of West Attica - Home | Facebook"/>
          <p:cNvSpPr>
            <a:spLocks noChangeAspect="1" noChangeArrowheads="1"/>
          </p:cNvSpPr>
          <p:nvPr/>
        </p:nvSpPr>
        <p:spPr bwMode="auto">
          <a:xfrm>
            <a:off x="155575" y="-144463"/>
            <a:ext cx="304800" cy="304801"/>
          </a:xfrm>
          <a:prstGeom prst="rect">
            <a:avLst/>
          </a:prstGeom>
          <a:noFill/>
          <a:ln w="9525">
            <a:noFill/>
            <a:miter lim="800000"/>
            <a:headEnd/>
            <a:tailEnd/>
          </a:ln>
        </p:spPr>
        <p:txBody>
          <a:bodyPr lIns="76783" tIns="38391" rIns="76783" bIns="38391"/>
          <a:lstStyle/>
          <a:p>
            <a:endParaRPr lang="el-GR"/>
          </a:p>
        </p:txBody>
      </p:sp>
      <p:sp>
        <p:nvSpPr>
          <p:cNvPr id="74762" name="AutoShape 17" descr="Πανεπιστήμιο Δυτικής Αττικής / University of West Attica - Home | Facebook"/>
          <p:cNvSpPr>
            <a:spLocks noChangeAspect="1" noChangeArrowheads="1"/>
          </p:cNvSpPr>
          <p:nvPr/>
        </p:nvSpPr>
        <p:spPr bwMode="auto">
          <a:xfrm>
            <a:off x="155575" y="-144463"/>
            <a:ext cx="304800" cy="304801"/>
          </a:xfrm>
          <a:prstGeom prst="rect">
            <a:avLst/>
          </a:prstGeom>
          <a:noFill/>
          <a:ln w="9525">
            <a:noFill/>
            <a:miter lim="800000"/>
            <a:headEnd/>
            <a:tailEnd/>
          </a:ln>
        </p:spPr>
        <p:txBody>
          <a:bodyPr lIns="76783" tIns="38391" rIns="76783" bIns="38391"/>
          <a:lstStyle/>
          <a:p>
            <a:endParaRPr lang="el-GR"/>
          </a:p>
        </p:txBody>
      </p:sp>
      <p:pic>
        <p:nvPicPr>
          <p:cNvPr id="74763" name="Picture 13"/>
          <p:cNvPicPr>
            <a:picLocks noChangeAspect="1" noChangeArrowheads="1"/>
          </p:cNvPicPr>
          <p:nvPr/>
        </p:nvPicPr>
        <p:blipFill>
          <a:blip r:embed="rId3" cstate="print"/>
          <a:srcRect/>
          <a:stretch>
            <a:fillRect/>
          </a:stretch>
        </p:blipFill>
        <p:spPr bwMode="auto">
          <a:xfrm>
            <a:off x="0" y="0"/>
            <a:ext cx="5715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6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5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0.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5.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6.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7.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8.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9.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Κόστος</Template>
  <TotalTime>660</TotalTime>
  <Words>312</Words>
  <Application>Microsoft Office PowerPoint</Application>
  <PresentationFormat>Προβολή στην οθόνη (16:9)</PresentationFormat>
  <Paragraphs>17</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6</vt:i4>
      </vt:variant>
      <vt:variant>
        <vt:lpstr>Τίτλοι διαφανειών</vt:lpstr>
      </vt:variant>
      <vt:variant>
        <vt:i4>1</vt:i4>
      </vt:variant>
    </vt:vector>
  </HeadingPairs>
  <TitlesOfParts>
    <vt:vector size="11" baseType="lpstr">
      <vt:lpstr>Arial</vt:lpstr>
      <vt:lpstr>Calibri</vt:lpstr>
      <vt:lpstr>Constantia</vt:lpstr>
      <vt:lpstr>Wingdings 2</vt:lpstr>
      <vt:lpstr>6_Ροή</vt:lpstr>
      <vt:lpstr>1_Ροή</vt:lpstr>
      <vt:lpstr>2_Ροή</vt:lpstr>
      <vt:lpstr>3_Ροή</vt:lpstr>
      <vt:lpstr>4_Ροή</vt:lpstr>
      <vt:lpstr>5_Ροή</vt:lpstr>
      <vt:lpstr>Διαφάνεια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ΑΑ 11 ΜΕΤΑΒΟΛΙΚΟ ΣΥΝΔΡΟΜΟ KAI ΠΑΡΑΓΟΝΤΕΣ ΚΙΝΔΥΝΟΥ Ε. Σταματοπούλου1, Δ. Τσίλιας2, Α. Σταματοπούλου3, Α.Δ. Φωτάκης4, Θ. Νιτσιοτώλης5, Ν. Κοντο- δημόπουλος6, Δ. Γιαννακόπουλος7 1Νοσηλεύτρια Αναισθησιολογικού Τμήματος, Γ.Ν.Α. ΚΑΤ, MSc Εθνικής Σχολής Δημόσιας Υγείας, Εκπαιδευτικός, MS (c) Διοίκηση Μονάδων Υγείας και Κοινωνικής Πρόνοιας, ΑΕΙ Πειραιά, Τ.Τ. και Ευρωπαϊκό Πανεπιστήμιο Κύπρου, Member PCRS-UK, 2Νοσηλευτής Τ.Ε. MSc Αναπληρωτής Προϊστά- μενος, Β΄ Παθολογικής Κλινικής, Γ.Ν. Παίδων Αθηνών Π. &amp; Α. Κυριακού, Εργαστηριακός Συνεργάτης Α.Τ.Ε.Ι. Αθηνών, 3Οικονομολόγος, MSc International Human Recourse Management, MSc Διοίκηση Μονάδων Υγείας και Κοινωνικής Πρόνοιας, ΑΕΙ Πειραιά, Τ.Τ. και Ευρωπαϊκό Πανεπιστήμιο Κύπρου, Υποστήριξη Διδακτικού Έργου, ΑΕΙ Πειραιά Τ.Τ. και Ευρωπαϊκό Πανεπιστήμιο Κύπρου, 4Αναισθη- σιολόγος, Επιμελητής Α’ ΜΕΘ, Ερρίκος Ντυνάν Hospital Center, 5PhD, Επιμελητής Α’, Β’ Παθολογικό τμήμα, Γ.Ν.Π. Τζάνειο, 6PhD, Διδάκτωρ του Ελληνικού Ανοιχτού Πανεπιστημίου, Διοικητής Γ.Ν.Α. ΚΑΤ, 7Ομότιμος Καθηγητής ΑΕΙ Πειραιά ΤΤ, Διευθυντής Προγράμματος Μεταπτυχιακών Σπουδών στη Διοίκηση Μονάδων Υγείας και Κοινωνικής Πρόνοιας σε συνεργασία ΑΕΙ Πειραιά ΤΤ και Ευρωπαϊκό Πανεπιστήμιο Κύπρου, PhD σε Συστήματα Αποφάσεων.</dc:title>
  <dc:creator>Ελένη</dc:creator>
  <cp:lastModifiedBy>user</cp:lastModifiedBy>
  <cp:revision>105</cp:revision>
  <dcterms:created xsi:type="dcterms:W3CDTF">2017-06-21T00:23:27Z</dcterms:created>
  <dcterms:modified xsi:type="dcterms:W3CDTF">2022-02-27T11:05:21Z</dcterms:modified>
</cp:coreProperties>
</file>