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59" r:id="rId4"/>
  </p:sldIdLst>
  <p:sldSz cx="9144000" cy="5143500" type="screen16x9"/>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1" d="100"/>
          <a:sy n="91" d="100"/>
        </p:scale>
        <p:origin x="-564"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028700"/>
            <a:ext cx="8229600" cy="13716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DD3A28E5-8BF1-4B63-A6E3-ECAEA8742DAC}" type="datetimeFigureOut">
              <a:rPr lang="el-GR" smtClean="0"/>
              <a:t>6/2/2022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AA47D304-8EAF-4100-BE52-5512564EC70E}" type="slidenum">
              <a:rPr lang="el-GR" smtClean="0"/>
              <a:t>‹#›</a:t>
            </a:fld>
            <a:endParaRPr lang="el-GR"/>
          </a:p>
        </p:txBody>
      </p:sp>
      <p:sp>
        <p:nvSpPr>
          <p:cNvPr id="9" name="8 - Υπότιτλος"/>
          <p:cNvSpPr>
            <a:spLocks noGrp="1"/>
          </p:cNvSpPr>
          <p:nvPr>
            <p:ph type="subTitle" idx="1"/>
          </p:nvPr>
        </p:nvSpPr>
        <p:spPr>
          <a:xfrm>
            <a:off x="1371600" y="2498774"/>
            <a:ext cx="6400800" cy="131445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D3A28E5-8BF1-4B63-A6E3-ECAEA8742DAC}" type="datetimeFigureOut">
              <a:rPr lang="el-GR" smtClean="0"/>
              <a:t>6/2/2022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A47D304-8EAF-4100-BE52-5512564EC70E}"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05979"/>
            <a:ext cx="2057400" cy="4388644"/>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05979"/>
            <a:ext cx="6019800" cy="438864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D3A28E5-8BF1-4B63-A6E3-ECAEA8742DAC}" type="datetimeFigureOut">
              <a:rPr lang="el-GR" smtClean="0"/>
              <a:t>6/2/2022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A47D304-8EAF-4100-BE52-5512564EC70E}"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D3A28E5-8BF1-4B63-A6E3-ECAEA8742DAC}" type="datetimeFigureOut">
              <a:rPr lang="el-GR" smtClean="0"/>
              <a:t>6/2/2022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A47D304-8EAF-4100-BE52-5512564EC70E}"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457200"/>
            <a:ext cx="7086600" cy="13716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1880840"/>
            <a:ext cx="7086600" cy="1132284"/>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D3A28E5-8BF1-4B63-A6E3-ECAEA8742DAC}" type="datetimeFigureOut">
              <a:rPr lang="el-GR" smtClean="0"/>
              <a:t>6/2/2022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4812507"/>
            <a:ext cx="762000" cy="273844"/>
          </a:xfrm>
        </p:spPr>
        <p:txBody>
          <a:bodyPr/>
          <a:lstStyle/>
          <a:p>
            <a:fld id="{AA47D304-8EAF-4100-BE52-5512564EC70E}"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200151"/>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200151"/>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D3A28E5-8BF1-4B63-A6E3-ECAEA8742DAC}" type="datetimeFigureOut">
              <a:rPr lang="el-GR" smtClean="0"/>
              <a:t>6/2/2022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A47D304-8EAF-4100-BE52-5512564EC70E}"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04788"/>
            <a:ext cx="8229600" cy="85725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151335"/>
            <a:ext cx="4040188" cy="563165"/>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1151335"/>
            <a:ext cx="4041775" cy="563165"/>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71651"/>
            <a:ext cx="4040188" cy="2822972"/>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6" y="1771651"/>
            <a:ext cx="4041775" cy="2822972"/>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DD3A28E5-8BF1-4B63-A6E3-ECAEA8742DAC}" type="datetimeFigureOut">
              <a:rPr lang="el-GR" smtClean="0"/>
              <a:t>6/2/2022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A47D304-8EAF-4100-BE52-5512564EC70E}"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DD3A28E5-8BF1-4B63-A6E3-ECAEA8742DAC}" type="datetimeFigureOut">
              <a:rPr lang="el-GR" smtClean="0"/>
              <a:t>6/2/2022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A47D304-8EAF-4100-BE52-5512564EC70E}"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D3A28E5-8BF1-4B63-A6E3-ECAEA8742DAC}" type="datetimeFigureOut">
              <a:rPr lang="el-GR" smtClean="0"/>
              <a:t>6/2/2022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A47D304-8EAF-4100-BE52-5512564EC70E}"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1" y="204787"/>
            <a:ext cx="3008313" cy="871538"/>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1" y="1143001"/>
            <a:ext cx="3008313" cy="3451622"/>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04788"/>
            <a:ext cx="5111750" cy="4389835"/>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D3A28E5-8BF1-4B63-A6E3-ECAEA8742DAC}" type="datetimeFigureOut">
              <a:rPr lang="el-GR" smtClean="0"/>
              <a:t>6/2/2022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A47D304-8EAF-4100-BE52-5512564EC70E}"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457200"/>
            <a:ext cx="5486400" cy="391716"/>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373981"/>
            <a:ext cx="5486400" cy="29718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875090"/>
            <a:ext cx="5486400" cy="397764"/>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D3A28E5-8BF1-4B63-A6E3-ECAEA8742DAC}" type="datetimeFigureOut">
              <a:rPr lang="el-GR" smtClean="0"/>
              <a:t>6/2/2022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A47D304-8EAF-4100-BE52-5512564EC70E}"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05979"/>
            <a:ext cx="8229600" cy="85725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200150"/>
            <a:ext cx="8229600" cy="353187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4812507"/>
            <a:ext cx="2133600" cy="273844"/>
          </a:xfrm>
          <a:prstGeom prst="rect">
            <a:avLst/>
          </a:prstGeom>
        </p:spPr>
        <p:txBody>
          <a:bodyPr vert="horz" anchor="b"/>
          <a:lstStyle>
            <a:lvl1pPr algn="l" eaLnBrk="1" latinLnBrk="0" hangingPunct="1">
              <a:defRPr kumimoji="0" sz="1200">
                <a:solidFill>
                  <a:schemeClr val="tx1">
                    <a:shade val="50000"/>
                  </a:schemeClr>
                </a:solidFill>
              </a:defRPr>
            </a:lvl1pPr>
          </a:lstStyle>
          <a:p>
            <a:fld id="{DD3A28E5-8BF1-4B63-A6E3-ECAEA8742DAC}" type="datetimeFigureOut">
              <a:rPr lang="el-GR" smtClean="0"/>
              <a:t>6/2/2022</a:t>
            </a:fld>
            <a:endParaRPr lang="el-GR"/>
          </a:p>
        </p:txBody>
      </p:sp>
      <p:sp>
        <p:nvSpPr>
          <p:cNvPr id="3" name="2 - Θέση υποσέλιδου"/>
          <p:cNvSpPr>
            <a:spLocks noGrp="1"/>
          </p:cNvSpPr>
          <p:nvPr>
            <p:ph type="ftr" sz="quarter" idx="3"/>
          </p:nvPr>
        </p:nvSpPr>
        <p:spPr>
          <a:xfrm>
            <a:off x="3124200" y="4812507"/>
            <a:ext cx="2895600" cy="273844"/>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4812507"/>
            <a:ext cx="762000" cy="273844"/>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A47D304-8EAF-4100-BE52-5512564EC70E}"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Θέση περιεχομένου" descr="3.jpg"/>
          <p:cNvPicPr>
            <a:picLocks noGrp="1" noChangeAspect="1"/>
          </p:cNvPicPr>
          <p:nvPr>
            <p:ph idx="1"/>
          </p:nvPr>
        </p:nvPicPr>
        <p:blipFill>
          <a:blip r:embed="rId2"/>
          <a:stretch>
            <a:fillRect/>
          </a:stretch>
        </p:blipFill>
        <p:spPr>
          <a:xfrm>
            <a:off x="5786446" y="2214560"/>
            <a:ext cx="2214578" cy="1042951"/>
          </a:xfrm>
        </p:spPr>
      </p:pic>
      <p:sp>
        <p:nvSpPr>
          <p:cNvPr id="2" name="1 - Τίτλος"/>
          <p:cNvSpPr>
            <a:spLocks noGrp="1"/>
          </p:cNvSpPr>
          <p:nvPr>
            <p:ph type="title"/>
          </p:nvPr>
        </p:nvSpPr>
        <p:spPr>
          <a:xfrm>
            <a:off x="214282" y="285734"/>
            <a:ext cx="8786874" cy="4714908"/>
          </a:xfrm>
        </p:spPr>
        <p:txBody>
          <a:bodyPr>
            <a:noAutofit/>
          </a:bodyPr>
          <a:lstStyle/>
          <a:p>
            <a:r>
              <a:rPr lang="el-GR" sz="1600" b="1" dirty="0" smtClean="0">
                <a:solidFill>
                  <a:srgbClr val="FFFF00"/>
                </a:solidFill>
              </a:rPr>
              <a:t>ΣΤΡΑΤΗΓΙΚΕΣ ΑΝΤΙΜΕΤΩΠΙΣΗΣ ΤΗΣ ΠΑΝΔΗΜΙΑΣ COVID 19 ΚΑΤΑ ΤΗ ΔΙΑΡΚΕΙΑ ΤΟΥ ΠΡΩΤΟΥ ΚΥΜΑΤΟΣ ΑΠΟ ΙΤΑΛΙΑ, ΙΣΠΑΝΙΑ, ΜΕΓΑΛΗ ΒΡΕΤΑΝΙΑ ΚΑΙ ΕΛΛΑΔΑ</a:t>
            </a:r>
            <a:r>
              <a:rPr lang="el-GR" sz="1600" dirty="0" smtClean="0">
                <a:solidFill>
                  <a:srgbClr val="FFFF00"/>
                </a:solidFill>
              </a:rPr>
              <a:t/>
            </a:r>
            <a:br>
              <a:rPr lang="el-GR" sz="1600" dirty="0" smtClean="0">
                <a:solidFill>
                  <a:srgbClr val="FFFF00"/>
                </a:solidFill>
              </a:rPr>
            </a:br>
            <a:r>
              <a:rPr lang="el-GR" sz="1200" dirty="0" err="1" smtClean="0">
                <a:solidFill>
                  <a:srgbClr val="FFFF00"/>
                </a:solidFill>
              </a:rPr>
              <a:t>Μασούρα</a:t>
            </a:r>
            <a:r>
              <a:rPr lang="el-GR" sz="1200" dirty="0" smtClean="0">
                <a:solidFill>
                  <a:srgbClr val="FFFF00"/>
                </a:solidFill>
              </a:rPr>
              <a:t> Φωτεινή </a:t>
            </a:r>
            <a:r>
              <a:rPr lang="el-GR" sz="1200" baseline="30000" dirty="0" smtClean="0">
                <a:solidFill>
                  <a:srgbClr val="FFFF00"/>
                </a:solidFill>
              </a:rPr>
              <a:t>1</a:t>
            </a:r>
            <a:r>
              <a:rPr lang="el-GR" sz="1200" dirty="0" smtClean="0">
                <a:solidFill>
                  <a:srgbClr val="FFFF00"/>
                </a:solidFill>
              </a:rPr>
              <a:t>, Μπισκανάκη Ελπινίκη</a:t>
            </a:r>
            <a:r>
              <a:rPr lang="el-GR" sz="1200" b="1" dirty="0" smtClean="0">
                <a:solidFill>
                  <a:srgbClr val="FFFF00"/>
                </a:solidFill>
              </a:rPr>
              <a:t> </a:t>
            </a:r>
            <a:r>
              <a:rPr lang="el-GR" sz="1200" b="1" baseline="30000" dirty="0" smtClean="0">
                <a:solidFill>
                  <a:srgbClr val="FFFF00"/>
                </a:solidFill>
              </a:rPr>
              <a:t>1,2</a:t>
            </a:r>
            <a:r>
              <a:rPr lang="el-GR" sz="1200" b="1" dirty="0" smtClean="0">
                <a:solidFill>
                  <a:srgbClr val="FFFF00"/>
                </a:solidFill>
              </a:rPr>
              <a:t>,</a:t>
            </a:r>
            <a:r>
              <a:rPr lang="el-GR" sz="1200" dirty="0" smtClean="0">
                <a:solidFill>
                  <a:srgbClr val="FFFF00"/>
                </a:solidFill>
              </a:rPr>
              <a:t> Σκίτσου Αλεξάνδρα </a:t>
            </a:r>
            <a:r>
              <a:rPr lang="el-GR" sz="1200" baseline="30000" dirty="0" smtClean="0">
                <a:solidFill>
                  <a:srgbClr val="FFFF00"/>
                </a:solidFill>
              </a:rPr>
              <a:t>1</a:t>
            </a:r>
            <a:r>
              <a:rPr lang="el-GR" sz="1200" dirty="0" smtClean="0">
                <a:solidFill>
                  <a:srgbClr val="FFFF00"/>
                </a:solidFill>
              </a:rPr>
              <a:t>,</a:t>
            </a:r>
            <a:r>
              <a:rPr lang="el-GR" sz="1200" b="1" dirty="0" smtClean="0">
                <a:solidFill>
                  <a:srgbClr val="FFFF00"/>
                </a:solidFill>
              </a:rPr>
              <a:t> </a:t>
            </a:r>
            <a:r>
              <a:rPr lang="el-GR" sz="1200" dirty="0" smtClean="0">
                <a:solidFill>
                  <a:srgbClr val="FFFF00"/>
                </a:solidFill>
              </a:rPr>
              <a:t>Χαραλάμπους Γεώργιος </a:t>
            </a:r>
            <a:r>
              <a:rPr lang="el-GR" sz="1200" baseline="30000" dirty="0" smtClean="0">
                <a:solidFill>
                  <a:srgbClr val="FFFF00"/>
                </a:solidFill>
              </a:rPr>
              <a:t>1,3</a:t>
            </a:r>
            <a:r>
              <a:rPr lang="el-GR" sz="1200" dirty="0" smtClean="0">
                <a:solidFill>
                  <a:srgbClr val="FFFF00"/>
                </a:solidFill>
              </a:rPr>
              <a:t> </a:t>
            </a:r>
            <a:br>
              <a:rPr lang="el-GR" sz="1200" dirty="0" smtClean="0">
                <a:solidFill>
                  <a:srgbClr val="FFFF00"/>
                </a:solidFill>
              </a:rPr>
            </a:br>
            <a:r>
              <a:rPr lang="el-GR" sz="1000" baseline="30000" dirty="0" smtClean="0">
                <a:solidFill>
                  <a:srgbClr val="FFFF00"/>
                </a:solidFill>
              </a:rPr>
              <a:t>1 </a:t>
            </a:r>
            <a:r>
              <a:rPr lang="en-US" sz="1000" dirty="0" smtClean="0">
                <a:solidFill>
                  <a:srgbClr val="FFFF00"/>
                </a:solidFill>
              </a:rPr>
              <a:t>Frederick University</a:t>
            </a:r>
            <a:r>
              <a:rPr lang="el-GR" sz="1000" dirty="0" smtClean="0">
                <a:solidFill>
                  <a:srgbClr val="FFFF00"/>
                </a:solidFill>
              </a:rPr>
              <a:t>, Λευκωσία, Κύπρος</a:t>
            </a:r>
            <a:br>
              <a:rPr lang="el-GR" sz="1000" dirty="0" smtClean="0">
                <a:solidFill>
                  <a:srgbClr val="FFFF00"/>
                </a:solidFill>
              </a:rPr>
            </a:br>
            <a:r>
              <a:rPr lang="el-GR" sz="1000" baseline="30000" dirty="0" smtClean="0">
                <a:solidFill>
                  <a:srgbClr val="FFFF00"/>
                </a:solidFill>
              </a:rPr>
              <a:t>2</a:t>
            </a:r>
            <a:r>
              <a:rPr lang="el-GR" sz="1000" dirty="0" smtClean="0">
                <a:solidFill>
                  <a:srgbClr val="FFFF00"/>
                </a:solidFill>
              </a:rPr>
              <a:t> Φαρμακευτικό Τμήμα, ΓΝ Λιβαδειάς, Λιβαδειά</a:t>
            </a:r>
            <a:br>
              <a:rPr lang="el-GR" sz="1000" dirty="0" smtClean="0">
                <a:solidFill>
                  <a:srgbClr val="FFFF00"/>
                </a:solidFill>
              </a:rPr>
            </a:br>
            <a:r>
              <a:rPr lang="el-GR" sz="1000" baseline="30000" dirty="0" smtClean="0">
                <a:solidFill>
                  <a:srgbClr val="FFFF00"/>
                </a:solidFill>
              </a:rPr>
              <a:t>3</a:t>
            </a:r>
            <a:r>
              <a:rPr lang="el-GR" sz="1000" dirty="0" smtClean="0">
                <a:solidFill>
                  <a:srgbClr val="FFFF00"/>
                </a:solidFill>
              </a:rPr>
              <a:t> Τμήμα Επειγόντων Περιστατικών, ΓΝΑ Ιπποκράτειο, Αθήνα</a:t>
            </a:r>
            <a:r>
              <a:rPr lang="en-US" sz="1000" dirty="0" smtClean="0">
                <a:solidFill>
                  <a:srgbClr val="FFFF00"/>
                </a:solidFill>
              </a:rPr>
              <a:t/>
            </a:r>
            <a:br>
              <a:rPr lang="en-US" sz="1000" dirty="0" smtClean="0">
                <a:solidFill>
                  <a:srgbClr val="FFFF00"/>
                </a:solidFill>
              </a:rPr>
            </a:br>
            <a:r>
              <a:rPr lang="el-GR" sz="1600" dirty="0" smtClean="0"/>
              <a:t>  </a:t>
            </a:r>
            <a:br>
              <a:rPr lang="el-GR" sz="1600" dirty="0" smtClean="0"/>
            </a:br>
            <a:r>
              <a:rPr lang="el-GR" sz="1200" dirty="0" smtClean="0">
                <a:solidFill>
                  <a:schemeClr val="bg1">
                    <a:lumMod val="85000"/>
                    <a:lumOff val="15000"/>
                  </a:schemeClr>
                </a:solidFill>
              </a:rPr>
              <a:t> </a:t>
            </a:r>
            <a:br>
              <a:rPr lang="el-GR" sz="1200" dirty="0" smtClean="0">
                <a:solidFill>
                  <a:schemeClr val="bg1">
                    <a:lumMod val="85000"/>
                    <a:lumOff val="15000"/>
                  </a:schemeClr>
                </a:solidFill>
              </a:rPr>
            </a:br>
            <a:r>
              <a:rPr lang="el-GR" sz="1200" dirty="0" smtClean="0">
                <a:solidFill>
                  <a:schemeClr val="tx1"/>
                </a:solidFill>
              </a:rPr>
              <a:t>Εισαγωγή: Στα τέλη του 2019 ένα νέο στέλεχος κορωνοϊού (</a:t>
            </a:r>
            <a:r>
              <a:rPr lang="en-US" sz="1200" dirty="0" err="1" smtClean="0">
                <a:solidFill>
                  <a:schemeClr val="tx1"/>
                </a:solidFill>
              </a:rPr>
              <a:t>Sars</a:t>
            </a:r>
            <a:r>
              <a:rPr lang="el-GR" sz="1200" dirty="0" smtClean="0">
                <a:solidFill>
                  <a:schemeClr val="tx1"/>
                </a:solidFill>
              </a:rPr>
              <a:t>-</a:t>
            </a:r>
            <a:r>
              <a:rPr lang="en-US" sz="1200" dirty="0" err="1" smtClean="0">
                <a:solidFill>
                  <a:schemeClr val="tx1"/>
                </a:solidFill>
              </a:rPr>
              <a:t>CoV</a:t>
            </a:r>
            <a:r>
              <a:rPr lang="el-GR" sz="1200" dirty="0" smtClean="0">
                <a:solidFill>
                  <a:schemeClr val="tx1"/>
                </a:solidFill>
              </a:rPr>
              <a:t>-2), που προκαλεί σοβαρά περιστατικά πνευμονίας, ανιχνεύεται από τις κινεζικές υγειονομικές αρχές, και εξαπλώνεται γρήγορα σε όλο τον κόσμο. </a:t>
            </a:r>
            <a:br>
              <a:rPr lang="el-GR"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l-GR" sz="1200" dirty="0" smtClean="0">
                <a:solidFill>
                  <a:schemeClr val="tx1"/>
                </a:solidFill>
              </a:rPr>
              <a:t>Σκοπός: Η μελέτη διερευνά την αποτελεσματικότητα των στρατηγικών αντιμετώπισης της επιδημίας που ακολουθήθηκαν από την Ιταλία, την Ισπανία, τη Μεγάλη Βρετανία και την Ελλάδα από τέλη Ιανουαρίου έως μέσα Ιουνίου 2020.</a:t>
            </a:r>
            <a:br>
              <a:rPr lang="el-GR" sz="1200" dirty="0" smtClean="0">
                <a:solidFill>
                  <a:schemeClr val="tx1"/>
                </a:solidFill>
              </a:rPr>
            </a:br>
            <a:r>
              <a:rPr lang="el-GR" sz="1200" dirty="0" smtClean="0">
                <a:solidFill>
                  <a:schemeClr val="tx1"/>
                </a:solidFill>
              </a:rPr>
              <a:t>Υλικό-Μέθοδος: Το υλικό ανακτήθηκε διαδικτυακά μέσα από ιστοσελίδες του ΠΟΥ, της </a:t>
            </a:r>
            <a:r>
              <a:rPr lang="en-US" sz="1200" dirty="0" err="1" smtClean="0">
                <a:solidFill>
                  <a:schemeClr val="tx1"/>
                </a:solidFill>
              </a:rPr>
              <a:t>statista</a:t>
            </a:r>
            <a:r>
              <a:rPr lang="el-GR" sz="1200" dirty="0" smtClean="0">
                <a:solidFill>
                  <a:schemeClr val="tx1"/>
                </a:solidFill>
              </a:rPr>
              <a:t>.</a:t>
            </a:r>
            <a:r>
              <a:rPr lang="en-US" sz="1200" dirty="0" smtClean="0">
                <a:solidFill>
                  <a:schemeClr val="tx1"/>
                </a:solidFill>
              </a:rPr>
              <a:t>com</a:t>
            </a:r>
            <a:r>
              <a:rPr lang="el-GR" sz="1200" dirty="0" smtClean="0">
                <a:solidFill>
                  <a:schemeClr val="tx1"/>
                </a:solidFill>
              </a:rPr>
              <a:t> και επιστημονικών βάσεων δεδομένων (</a:t>
            </a:r>
            <a:r>
              <a:rPr lang="en-US" sz="1200" dirty="0" err="1" smtClean="0">
                <a:solidFill>
                  <a:schemeClr val="tx1"/>
                </a:solidFill>
              </a:rPr>
              <a:t>Pubmed</a:t>
            </a:r>
            <a:r>
              <a:rPr lang="el-GR" sz="1200" dirty="0" smtClean="0">
                <a:solidFill>
                  <a:schemeClr val="tx1"/>
                </a:solidFill>
              </a:rPr>
              <a:t>, </a:t>
            </a:r>
            <a:r>
              <a:rPr lang="en-US" sz="1200" dirty="0" err="1" smtClean="0">
                <a:solidFill>
                  <a:schemeClr val="tx1"/>
                </a:solidFill>
              </a:rPr>
              <a:t>Researchgate</a:t>
            </a:r>
            <a:r>
              <a:rPr lang="el-GR" sz="1200" dirty="0" smtClean="0">
                <a:solidFill>
                  <a:schemeClr val="tx1"/>
                </a:solidFill>
              </a:rPr>
              <a:t>, </a:t>
            </a:r>
            <a:r>
              <a:rPr lang="en-US" sz="1200" dirty="0" err="1" smtClean="0">
                <a:solidFill>
                  <a:schemeClr val="tx1"/>
                </a:solidFill>
              </a:rPr>
              <a:t>GoogleScholar</a:t>
            </a:r>
            <a:r>
              <a:rPr lang="el-GR" sz="1200" dirty="0" smtClean="0">
                <a:solidFill>
                  <a:schemeClr val="tx1"/>
                </a:solidFill>
              </a:rPr>
              <a:t>) μεταξύ της 31ης Ιανουαρίου και της 18ης Ιουνίου 2020. </a:t>
            </a:r>
            <a:r>
              <a:rPr lang="el-GR" sz="1600" dirty="0" smtClean="0"/>
              <a:t/>
            </a:r>
            <a:br>
              <a:rPr lang="el-GR" sz="1600" dirty="0" smtClean="0"/>
            </a:br>
            <a:r>
              <a:rPr lang="el-GR" sz="1600" dirty="0" smtClean="0">
                <a:solidFill>
                  <a:srgbClr val="FFFF00"/>
                </a:solidFill>
              </a:rPr>
              <a:t/>
            </a:r>
            <a:br>
              <a:rPr lang="el-GR" sz="1600" dirty="0" smtClean="0">
                <a:solidFill>
                  <a:srgbClr val="FFFF00"/>
                </a:solidFill>
              </a:rPr>
            </a:br>
            <a:endParaRPr lang="el-GR" sz="1600"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
            <a:ext cx="8229600" cy="571485"/>
          </a:xfrm>
        </p:spPr>
        <p:txBody>
          <a:bodyPr>
            <a:normAutofit/>
          </a:bodyPr>
          <a:lstStyle/>
          <a:p>
            <a:pPr algn="l"/>
            <a:r>
              <a:rPr lang="el-GR" sz="1200" dirty="0" smtClean="0">
                <a:solidFill>
                  <a:schemeClr val="tx1"/>
                </a:solidFill>
                <a:latin typeface="Arial" pitchFamily="34" charset="0"/>
                <a:cs typeface="Arial" pitchFamily="34" charset="0"/>
              </a:rPr>
              <a:t>Αποτελέσματα:</a:t>
            </a:r>
            <a:endParaRPr lang="el-GR" sz="1200" dirty="0">
              <a:solidFill>
                <a:schemeClr val="tx1"/>
              </a:solidFill>
              <a:latin typeface="Arial" pitchFamily="34" charset="0"/>
              <a:cs typeface="Arial" pitchFamily="34" charset="0"/>
            </a:endParaRPr>
          </a:p>
        </p:txBody>
      </p:sp>
      <p:graphicFrame>
        <p:nvGraphicFramePr>
          <p:cNvPr id="4" name="3 - Θέση περιεχομένου"/>
          <p:cNvGraphicFramePr>
            <a:graphicFrameLocks noGrp="1"/>
          </p:cNvGraphicFramePr>
          <p:nvPr>
            <p:ph idx="1"/>
          </p:nvPr>
        </p:nvGraphicFramePr>
        <p:xfrm>
          <a:off x="142845" y="500051"/>
          <a:ext cx="8639999" cy="4086347"/>
        </p:xfrm>
        <a:graphic>
          <a:graphicData uri="http://schemas.openxmlformats.org/drawingml/2006/table">
            <a:tbl>
              <a:tblPr firstRow="1" bandRow="1">
                <a:tableStyleId>{5C22544A-7EE6-4342-B048-85BDC9FD1C3A}</a:tableStyleId>
              </a:tblPr>
              <a:tblGrid>
                <a:gridCol w="3713057"/>
                <a:gridCol w="999670"/>
                <a:gridCol w="999670"/>
                <a:gridCol w="1693316"/>
                <a:gridCol w="1234286"/>
              </a:tblGrid>
              <a:tr h="337307">
                <a:tc>
                  <a:txBody>
                    <a:bodyPr/>
                    <a:lstStyle/>
                    <a:p>
                      <a:r>
                        <a:rPr lang="el-GR" sz="1000" dirty="0" smtClean="0"/>
                        <a:t>ΜΕΤΡΑ</a:t>
                      </a:r>
                      <a:endParaRPr lang="el-GR" sz="1000" dirty="0"/>
                    </a:p>
                  </a:txBody>
                  <a:tcPr/>
                </a:tc>
                <a:tc>
                  <a:txBody>
                    <a:bodyPr/>
                    <a:lstStyle/>
                    <a:p>
                      <a:r>
                        <a:rPr lang="el-GR" sz="1000" dirty="0" smtClean="0"/>
                        <a:t>ΙΤΑΛΙΑ</a:t>
                      </a:r>
                      <a:endParaRPr lang="el-GR" sz="1000" dirty="0"/>
                    </a:p>
                  </a:txBody>
                  <a:tcPr/>
                </a:tc>
                <a:tc>
                  <a:txBody>
                    <a:bodyPr/>
                    <a:lstStyle/>
                    <a:p>
                      <a:r>
                        <a:rPr lang="el-GR" sz="1000" dirty="0" smtClean="0"/>
                        <a:t>ΙΣΠΑΝΙΑ</a:t>
                      </a:r>
                      <a:endParaRPr lang="el-GR" sz="1000" dirty="0"/>
                    </a:p>
                  </a:txBody>
                  <a:tcPr/>
                </a:tc>
                <a:tc>
                  <a:txBody>
                    <a:bodyPr/>
                    <a:lstStyle/>
                    <a:p>
                      <a:r>
                        <a:rPr lang="el-GR" sz="1000" dirty="0" smtClean="0"/>
                        <a:t>ΜΕΓΑΛΗ ΒΡΕΤΑΝΙΑ </a:t>
                      </a:r>
                      <a:endParaRPr lang="el-GR" sz="1000" dirty="0"/>
                    </a:p>
                  </a:txBody>
                  <a:tcPr/>
                </a:tc>
                <a:tc>
                  <a:txBody>
                    <a:bodyPr/>
                    <a:lstStyle/>
                    <a:p>
                      <a:r>
                        <a:rPr lang="el-GR" sz="1000" dirty="0" smtClean="0"/>
                        <a:t>ΕΛΛΑΔΑ</a:t>
                      </a:r>
                      <a:endParaRPr lang="el-GR" sz="1000" dirty="0"/>
                    </a:p>
                  </a:txBody>
                  <a:tcPr/>
                </a:tc>
              </a:tr>
              <a:tr h="1152572">
                <a:tc>
                  <a:txBody>
                    <a:bodyPr/>
                    <a:lstStyle/>
                    <a:p>
                      <a:r>
                        <a:rPr kumimoji="0" lang="el-GR" sz="1000" kern="1200" dirty="0" smtClean="0">
                          <a:solidFill>
                            <a:schemeClr val="dk1"/>
                          </a:solidFill>
                          <a:latin typeface="+mn-lt"/>
                          <a:ea typeface="+mn-ea"/>
                          <a:cs typeface="+mn-cs"/>
                        </a:rPr>
                        <a:t>απαγόρευση εναέριας κυκλοφορίας</a:t>
                      </a:r>
                    </a:p>
                    <a:p>
                      <a:r>
                        <a:rPr kumimoji="0" lang="el-GR" sz="1000" kern="1200" dirty="0" smtClean="0">
                          <a:solidFill>
                            <a:schemeClr val="dk1"/>
                          </a:solidFill>
                          <a:latin typeface="+mn-lt"/>
                          <a:ea typeface="+mn-ea"/>
                          <a:cs typeface="+mn-cs"/>
                        </a:rPr>
                        <a:t>εποπτευόμενη καραντίνα για άτομα με επαφή με επιβεβαιωμένα κρούσματα</a:t>
                      </a:r>
                    </a:p>
                    <a:p>
                      <a:r>
                        <a:rPr kumimoji="0" lang="el-GR" sz="1000" kern="1200" dirty="0" smtClean="0">
                          <a:solidFill>
                            <a:schemeClr val="dk1"/>
                          </a:solidFill>
                          <a:latin typeface="+mn-lt"/>
                          <a:ea typeface="+mn-ea"/>
                          <a:cs typeface="+mn-cs"/>
                        </a:rPr>
                        <a:t>μέτρα κοινωνικής αποστασιοποίησης</a:t>
                      </a:r>
                    </a:p>
                    <a:p>
                      <a:r>
                        <a:rPr kumimoji="0" lang="el-GR" sz="1000" kern="1200" dirty="0" smtClean="0">
                          <a:solidFill>
                            <a:schemeClr val="dk1"/>
                          </a:solidFill>
                          <a:latin typeface="+mn-lt"/>
                          <a:ea typeface="+mn-ea"/>
                          <a:cs typeface="+mn-cs"/>
                        </a:rPr>
                        <a:t>αναστολή δημοσίων εκδηλώσεων</a:t>
                      </a:r>
                    </a:p>
                    <a:p>
                      <a:r>
                        <a:rPr kumimoji="0" lang="el-GR" sz="1000" kern="1200" dirty="0" smtClean="0">
                          <a:solidFill>
                            <a:schemeClr val="dk1"/>
                          </a:solidFill>
                          <a:latin typeface="+mn-lt"/>
                          <a:ea typeface="+mn-ea"/>
                          <a:cs typeface="+mn-cs"/>
                        </a:rPr>
                        <a:t>κλείσιμο δημοσίων εγκαταστάσεων</a:t>
                      </a:r>
                    </a:p>
                    <a:p>
                      <a:r>
                        <a:rPr kumimoji="0" lang="en-US" sz="1000" kern="1200" dirty="0" smtClean="0">
                          <a:solidFill>
                            <a:schemeClr val="dk1"/>
                          </a:solidFill>
                          <a:latin typeface="+mn-lt"/>
                          <a:ea typeface="+mn-ea"/>
                          <a:cs typeface="+mn-cs"/>
                        </a:rPr>
                        <a:t>lockdown</a:t>
                      </a:r>
                      <a:endParaRPr lang="el-GR" sz="1000" dirty="0"/>
                    </a:p>
                  </a:txBody>
                  <a:tcPr/>
                </a:tc>
                <a:tc>
                  <a:txBody>
                    <a:bodyPr/>
                    <a:lstStyle/>
                    <a:p>
                      <a:pPr algn="ctr"/>
                      <a:r>
                        <a:rPr lang="el-GR" sz="1600" dirty="0" smtClean="0"/>
                        <a:t>√</a:t>
                      </a:r>
                      <a:endParaRPr lang="el-GR"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dirty="0" smtClean="0"/>
                        <a:t>√</a:t>
                      </a:r>
                    </a:p>
                    <a:p>
                      <a:pPr algn="ctr"/>
                      <a:endParaRPr lang="el-GR"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dirty="0" smtClean="0"/>
                        <a:t>√</a:t>
                      </a:r>
                    </a:p>
                    <a:p>
                      <a:pPr algn="ctr"/>
                      <a:endParaRPr lang="el-GR"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dirty="0" smtClean="0"/>
                        <a:t>√</a:t>
                      </a:r>
                    </a:p>
                    <a:p>
                      <a:pPr algn="ctr"/>
                      <a:endParaRPr lang="el-GR" sz="1600" dirty="0"/>
                    </a:p>
                  </a:txBody>
                  <a:tcPr/>
                </a:tc>
              </a:tr>
              <a:tr h="485293">
                <a:tc>
                  <a:txBody>
                    <a:bodyPr/>
                    <a:lstStyle/>
                    <a:p>
                      <a:r>
                        <a:rPr kumimoji="0" lang="el-GR" sz="1000" kern="1200" dirty="0" smtClean="0">
                          <a:solidFill>
                            <a:schemeClr val="dk1"/>
                          </a:solidFill>
                          <a:latin typeface="+mn-lt"/>
                          <a:ea typeface="+mn-ea"/>
                          <a:cs typeface="+mn-cs"/>
                        </a:rPr>
                        <a:t>βραχυχρόνια χρήση </a:t>
                      </a:r>
                      <a:r>
                        <a:rPr kumimoji="0" lang="en-US" sz="1000" kern="1200" dirty="0" smtClean="0">
                          <a:solidFill>
                            <a:schemeClr val="dk1"/>
                          </a:solidFill>
                          <a:latin typeface="+mn-lt"/>
                          <a:ea typeface="+mn-ea"/>
                          <a:cs typeface="+mn-cs"/>
                        </a:rPr>
                        <a:t>drones </a:t>
                      </a:r>
                      <a:r>
                        <a:rPr kumimoji="0" lang="el-GR" sz="1000" kern="1200" dirty="0" smtClean="0">
                          <a:solidFill>
                            <a:schemeClr val="dk1"/>
                          </a:solidFill>
                          <a:latin typeface="+mn-lt"/>
                          <a:ea typeface="+mn-ea"/>
                          <a:cs typeface="+mn-cs"/>
                        </a:rPr>
                        <a:t>για τον καλύτερο έλεγχο του πληθυσμού από τις αρχές</a:t>
                      </a:r>
                      <a:endParaRPr lang="el-GR"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600" b="0" i="0" u="none" strike="noStrike" kern="1200" cap="none" spc="0" normalizeH="0" baseline="0" noProof="0" dirty="0" smtClean="0">
                          <a:ln>
                            <a:noFill/>
                          </a:ln>
                          <a:solidFill>
                            <a:prstClr val="black"/>
                          </a:solidFill>
                          <a:effectLst/>
                          <a:uLnTx/>
                          <a:uFillTx/>
                          <a:latin typeface="+mn-lt"/>
                          <a:ea typeface="+mn-ea"/>
                          <a:cs typeface="+mn-cs"/>
                        </a:rPr>
                        <a:t>√</a:t>
                      </a:r>
                    </a:p>
                    <a:p>
                      <a:pPr algn="ctr"/>
                      <a:endParaRPr lang="el-GR" sz="1000" dirty="0"/>
                    </a:p>
                  </a:txBody>
                  <a:tcPr/>
                </a:tc>
                <a:tc>
                  <a:txBody>
                    <a:bodyPr/>
                    <a:lstStyle/>
                    <a:p>
                      <a:pPr algn="ctr"/>
                      <a:endParaRPr lang="el-GR" sz="1000" dirty="0"/>
                    </a:p>
                  </a:txBody>
                  <a:tcPr/>
                </a:tc>
                <a:tc>
                  <a:txBody>
                    <a:bodyPr/>
                    <a:lstStyle/>
                    <a:p>
                      <a:pPr algn="ctr"/>
                      <a:endParaRPr lang="el-GR" sz="1000" dirty="0"/>
                    </a:p>
                  </a:txBody>
                  <a:tcPr/>
                </a:tc>
                <a:tc>
                  <a:txBody>
                    <a:bodyPr/>
                    <a:lstStyle/>
                    <a:p>
                      <a:pPr algn="ctr"/>
                      <a:endParaRPr lang="el-GR" sz="1000"/>
                    </a:p>
                  </a:txBody>
                  <a:tcPr/>
                </a:tc>
              </a:tr>
              <a:tr h="6976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t>έλεγχοι στα χερσαία σύνορα</a:t>
                      </a:r>
                    </a:p>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t>δημιουργία ειδικού ταμείου για παρεμβάσεις πρόληψης</a:t>
                      </a:r>
                    </a:p>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t>πρόσκληση για υποβολή σχετικών προτάσεων ερευνητικών έργων</a:t>
                      </a:r>
                    </a:p>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t>έγκριση κλινικών δοκιμών φαρμάκων</a:t>
                      </a:r>
                      <a:endParaRPr lang="el-GR" sz="1000" dirty="0"/>
                    </a:p>
                  </a:txBody>
                  <a:tcPr/>
                </a:tc>
                <a:tc>
                  <a:txBody>
                    <a:bodyPr/>
                    <a:lstStyle/>
                    <a:p>
                      <a:pPr algn="ctr"/>
                      <a:endParaRPr lang="el-GR" sz="10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600" b="0" i="0" u="none" strike="noStrike" kern="1200" cap="none" spc="0" normalizeH="0" baseline="0" noProof="0" dirty="0" smtClean="0">
                          <a:ln>
                            <a:noFill/>
                          </a:ln>
                          <a:solidFill>
                            <a:prstClr val="black"/>
                          </a:solidFill>
                          <a:effectLst/>
                          <a:uLnTx/>
                          <a:uFillTx/>
                          <a:latin typeface="+mn-lt"/>
                          <a:ea typeface="+mn-ea"/>
                          <a:cs typeface="+mn-cs"/>
                        </a:rPr>
                        <a:t>√</a:t>
                      </a:r>
                    </a:p>
                    <a:p>
                      <a:pPr algn="ctr"/>
                      <a:endParaRPr lang="el-GR" sz="1000" dirty="0"/>
                    </a:p>
                  </a:txBody>
                  <a:tcPr/>
                </a:tc>
                <a:tc>
                  <a:txBody>
                    <a:bodyPr/>
                    <a:lstStyle/>
                    <a:p>
                      <a:pPr algn="ctr"/>
                      <a:endParaRPr lang="el-GR" sz="1000" dirty="0"/>
                    </a:p>
                  </a:txBody>
                  <a:tcPr/>
                </a:tc>
                <a:tc>
                  <a:txBody>
                    <a:bodyPr/>
                    <a:lstStyle/>
                    <a:p>
                      <a:pPr algn="ctr"/>
                      <a:endParaRPr lang="el-GR" sz="1000" dirty="0"/>
                    </a:p>
                  </a:txBody>
                  <a:tcPr/>
                </a:tc>
              </a:tr>
              <a:tr h="5459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t>πολιτική</a:t>
                      </a:r>
                      <a:r>
                        <a:rPr lang="el-GR" sz="1000" baseline="0" dirty="0" smtClean="0"/>
                        <a:t> </a:t>
                      </a:r>
                      <a:r>
                        <a:rPr lang="el-GR" sz="1000" dirty="0" smtClean="0"/>
                        <a:t>περιορισμού, καθυστέρησης και μετριασμού</a:t>
                      </a:r>
                    </a:p>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t>έκδοση διατακτικής για απομάκρυνση ασθενών από νοσοκομεία σε οίκους ευγηρίας με δυνατότητα εξιτηρίου και χωρίς αρνητικό τεστ</a:t>
                      </a:r>
                      <a:endParaRPr lang="el-GR" sz="1000" dirty="0"/>
                    </a:p>
                  </a:txBody>
                  <a:tcPr/>
                </a:tc>
                <a:tc>
                  <a:txBody>
                    <a:bodyPr/>
                    <a:lstStyle/>
                    <a:p>
                      <a:pPr algn="ctr"/>
                      <a:endParaRPr lang="el-GR" sz="1000"/>
                    </a:p>
                  </a:txBody>
                  <a:tcPr/>
                </a:tc>
                <a:tc>
                  <a:txBody>
                    <a:bodyPr/>
                    <a:lstStyle/>
                    <a:p>
                      <a:pPr algn="ctr"/>
                      <a:endParaRPr lang="el-GR" sz="10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600" b="0" i="0" u="none" strike="noStrike" kern="1200" cap="none" spc="0" normalizeH="0" baseline="0" noProof="0" dirty="0" smtClean="0">
                          <a:ln>
                            <a:noFill/>
                          </a:ln>
                          <a:solidFill>
                            <a:prstClr val="black"/>
                          </a:solidFill>
                          <a:effectLst/>
                          <a:uLnTx/>
                          <a:uFillTx/>
                          <a:latin typeface="+mn-lt"/>
                          <a:ea typeface="+mn-ea"/>
                          <a:cs typeface="+mn-cs"/>
                        </a:rPr>
                        <a:t>√</a:t>
                      </a:r>
                    </a:p>
                    <a:p>
                      <a:pPr algn="ctr"/>
                      <a:endParaRPr lang="el-GR" sz="1000" dirty="0"/>
                    </a:p>
                  </a:txBody>
                  <a:tcPr/>
                </a:tc>
                <a:tc>
                  <a:txBody>
                    <a:bodyPr/>
                    <a:lstStyle/>
                    <a:p>
                      <a:pPr algn="ctr"/>
                      <a:endParaRPr lang="el-GR" sz="1000" dirty="0"/>
                    </a:p>
                  </a:txBody>
                  <a:tcPr/>
                </a:tc>
              </a:tr>
              <a:tr h="8492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t>περιορισμοί στις μετακινήσεις και τις κοινωνικές επαφές</a:t>
                      </a:r>
                    </a:p>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t>ορισμός νοσοκομείων αναφοράς Covid-19</a:t>
                      </a:r>
                    </a:p>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t>αναστολή τακτικών ιατρείων στα νοσοκομεία</a:t>
                      </a:r>
                    </a:p>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t>μείωση των προγραμματισμένων χειρουργείων</a:t>
                      </a:r>
                    </a:p>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t>αύξηση κλινών ΜΕΘ και δημιουργία πτερύγων Covid-19</a:t>
                      </a:r>
                      <a:endParaRPr lang="el-GR" sz="1000" dirty="0"/>
                    </a:p>
                  </a:txBody>
                  <a:tcPr/>
                </a:tc>
                <a:tc>
                  <a:txBody>
                    <a:bodyPr/>
                    <a:lstStyle/>
                    <a:p>
                      <a:pPr algn="ctr"/>
                      <a:endParaRPr lang="el-GR" sz="1000"/>
                    </a:p>
                  </a:txBody>
                  <a:tcPr/>
                </a:tc>
                <a:tc>
                  <a:txBody>
                    <a:bodyPr/>
                    <a:lstStyle/>
                    <a:p>
                      <a:pPr algn="ctr"/>
                      <a:endParaRPr lang="el-GR" sz="1000"/>
                    </a:p>
                  </a:txBody>
                  <a:tcPr/>
                </a:tc>
                <a:tc>
                  <a:txBody>
                    <a:bodyPr/>
                    <a:lstStyle/>
                    <a:p>
                      <a:pPr algn="ctr"/>
                      <a:endParaRPr lang="el-GR" sz="10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600" b="0" i="0" u="none" strike="noStrike" kern="1200" cap="none" spc="0" normalizeH="0" baseline="0" noProof="0" dirty="0" smtClean="0">
                          <a:ln>
                            <a:noFill/>
                          </a:ln>
                          <a:solidFill>
                            <a:prstClr val="black"/>
                          </a:solidFill>
                          <a:effectLst/>
                          <a:uLnTx/>
                          <a:uFillTx/>
                          <a:latin typeface="+mn-lt"/>
                          <a:ea typeface="+mn-ea"/>
                          <a:cs typeface="+mn-cs"/>
                        </a:rPr>
                        <a:t>√</a:t>
                      </a:r>
                    </a:p>
                    <a:p>
                      <a:pPr algn="ctr"/>
                      <a:endParaRPr lang="el-GR" sz="1000"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571750"/>
            <a:ext cx="3008313" cy="871538"/>
          </a:xfrm>
        </p:spPr>
        <p:txBody>
          <a:bodyPr/>
          <a:lstStyle/>
          <a:p>
            <a:endParaRPr lang="el-GR" dirty="0"/>
          </a:p>
        </p:txBody>
      </p:sp>
      <p:sp>
        <p:nvSpPr>
          <p:cNvPr id="3" name="2 - Θέση κειμένου"/>
          <p:cNvSpPr>
            <a:spLocks noGrp="1"/>
          </p:cNvSpPr>
          <p:nvPr>
            <p:ph type="body" idx="2"/>
          </p:nvPr>
        </p:nvSpPr>
        <p:spPr>
          <a:xfrm>
            <a:off x="5357818" y="2549134"/>
            <a:ext cx="3008313" cy="2594366"/>
          </a:xfrm>
        </p:spPr>
        <p:txBody>
          <a:bodyPr>
            <a:normAutofit/>
          </a:bodyPr>
          <a:lstStyle/>
          <a:p>
            <a:r>
              <a:rPr lang="el-GR" sz="1200" b="1" dirty="0" smtClean="0"/>
              <a:t>Συμπεράσματα: </a:t>
            </a:r>
            <a:r>
              <a:rPr lang="el-GR" sz="1200" dirty="0" smtClean="0"/>
              <a:t>Το μεγάλο αριθμητικό χάσμα μεταξύ των δεικτών της Ελλάδας και των υπόλοιπων τριών χωρών φαίνεται να οφείλεται στην ταυτόχρονη και έγκαιρη χρήση μέτρων, ενώ καθοριστικό ρόλο διαδραμάτισε και η γνώση από την εμπειρία χωρών, όπως η Ιταλία και η Ισπανία.</a:t>
            </a:r>
          </a:p>
          <a:p>
            <a:endParaRPr lang="el-GR" sz="1200" dirty="0"/>
          </a:p>
        </p:txBody>
      </p:sp>
      <p:graphicFrame>
        <p:nvGraphicFramePr>
          <p:cNvPr id="5" name="4 - Θέση περιεχομένου"/>
          <p:cNvGraphicFramePr>
            <a:graphicFrameLocks noGrp="1"/>
          </p:cNvGraphicFramePr>
          <p:nvPr>
            <p:ph sz="half" idx="1"/>
          </p:nvPr>
        </p:nvGraphicFramePr>
        <p:xfrm>
          <a:off x="285720" y="857238"/>
          <a:ext cx="8640000" cy="928694"/>
        </p:xfrm>
        <a:graphic>
          <a:graphicData uri="http://schemas.openxmlformats.org/drawingml/2006/table">
            <a:tbl>
              <a:tblPr firstRow="1" bandRow="1">
                <a:tableStyleId>{5C22544A-7EE6-4342-B048-85BDC9FD1C3A}</a:tableStyleId>
              </a:tblPr>
              <a:tblGrid>
                <a:gridCol w="2071704"/>
                <a:gridCol w="1500198"/>
                <a:gridCol w="1612098"/>
                <a:gridCol w="1728000"/>
                <a:gridCol w="1728000"/>
              </a:tblGrid>
              <a:tr h="464347">
                <a:tc>
                  <a:txBody>
                    <a:bodyPr/>
                    <a:lstStyle/>
                    <a:p>
                      <a:endParaRPr lang="el-GR" sz="1100" dirty="0"/>
                    </a:p>
                  </a:txBody>
                  <a:tcPr/>
                </a:tc>
                <a:tc>
                  <a:txBody>
                    <a:bodyPr/>
                    <a:lstStyle/>
                    <a:p>
                      <a:r>
                        <a:rPr lang="el-GR" sz="1100" dirty="0" smtClean="0"/>
                        <a:t>ΙΤΑΛΙΑ</a:t>
                      </a:r>
                      <a:endParaRPr lang="el-GR" sz="1100" dirty="0"/>
                    </a:p>
                  </a:txBody>
                  <a:tcPr/>
                </a:tc>
                <a:tc>
                  <a:txBody>
                    <a:bodyPr/>
                    <a:lstStyle/>
                    <a:p>
                      <a:r>
                        <a:rPr lang="el-GR" sz="1100" dirty="0" smtClean="0"/>
                        <a:t>ΙΣΠΑΝΙΑ</a:t>
                      </a:r>
                      <a:endParaRPr lang="el-GR" sz="1100" dirty="0"/>
                    </a:p>
                  </a:txBody>
                  <a:tcPr/>
                </a:tc>
                <a:tc>
                  <a:txBody>
                    <a:bodyPr/>
                    <a:lstStyle/>
                    <a:p>
                      <a:r>
                        <a:rPr lang="el-GR" sz="1100" dirty="0" smtClean="0"/>
                        <a:t>ΜΕΓΑΛΗ ΒΡΕΤΑΝΙΑ</a:t>
                      </a:r>
                      <a:endParaRPr lang="el-GR" sz="1100" dirty="0"/>
                    </a:p>
                  </a:txBody>
                  <a:tcPr/>
                </a:tc>
                <a:tc>
                  <a:txBody>
                    <a:bodyPr/>
                    <a:lstStyle/>
                    <a:p>
                      <a:r>
                        <a:rPr lang="el-GR" sz="1100" dirty="0" smtClean="0"/>
                        <a:t>ΕΛΛΑΔΑ</a:t>
                      </a:r>
                      <a:endParaRPr lang="el-GR" sz="1100" dirty="0"/>
                    </a:p>
                  </a:txBody>
                  <a:tcPr/>
                </a:tc>
              </a:tr>
              <a:tr h="464347">
                <a:tc>
                  <a:txBody>
                    <a:bodyPr/>
                    <a:lstStyle/>
                    <a:p>
                      <a:r>
                        <a:rPr kumimoji="0" lang="en-US" sz="1100" kern="1200" dirty="0" smtClean="0">
                          <a:solidFill>
                            <a:schemeClr val="dk1"/>
                          </a:solidFill>
                          <a:latin typeface="+mn-lt"/>
                          <a:ea typeface="+mn-ea"/>
                          <a:cs typeface="+mn-cs"/>
                        </a:rPr>
                        <a:t>mortality rates </a:t>
                      </a:r>
                      <a:r>
                        <a:rPr kumimoji="0" lang="el-GR" sz="1100" kern="1200" dirty="0" smtClean="0">
                          <a:solidFill>
                            <a:schemeClr val="dk1"/>
                          </a:solidFill>
                          <a:latin typeface="+mn-lt"/>
                          <a:ea typeface="+mn-ea"/>
                          <a:cs typeface="+mn-cs"/>
                        </a:rPr>
                        <a:t>Ιουνίου 2020</a:t>
                      </a:r>
                      <a:endParaRPr lang="el-GR" sz="1100" dirty="0"/>
                    </a:p>
                  </a:txBody>
                  <a:tcPr/>
                </a:tc>
                <a:tc>
                  <a:txBody>
                    <a:bodyPr/>
                    <a:lstStyle/>
                    <a:p>
                      <a:r>
                        <a:rPr kumimoji="0" lang="el-GR" sz="1100" kern="1200" dirty="0" smtClean="0">
                          <a:solidFill>
                            <a:schemeClr val="dk1"/>
                          </a:solidFill>
                          <a:latin typeface="+mn-lt"/>
                          <a:ea typeface="+mn-ea"/>
                          <a:cs typeface="+mn-cs"/>
                        </a:rPr>
                        <a:t>57,4/100.000</a:t>
                      </a:r>
                      <a:endParaRPr lang="el-GR" sz="1100" dirty="0"/>
                    </a:p>
                  </a:txBody>
                  <a:tcPr/>
                </a:tc>
                <a:tc>
                  <a:txBody>
                    <a:bodyPr/>
                    <a:lstStyle/>
                    <a:p>
                      <a:r>
                        <a:rPr kumimoji="0" lang="el-GR" sz="1100" kern="1200" dirty="0" smtClean="0">
                          <a:solidFill>
                            <a:schemeClr val="dk1"/>
                          </a:solidFill>
                          <a:latin typeface="+mn-lt"/>
                          <a:ea typeface="+mn-ea"/>
                          <a:cs typeface="+mn-cs"/>
                        </a:rPr>
                        <a:t>60,7/100.000</a:t>
                      </a:r>
                      <a:endParaRPr lang="el-GR" sz="1100" dirty="0"/>
                    </a:p>
                  </a:txBody>
                  <a:tcPr/>
                </a:tc>
                <a:tc>
                  <a:txBody>
                    <a:bodyPr/>
                    <a:lstStyle/>
                    <a:p>
                      <a:r>
                        <a:rPr kumimoji="0" lang="el-GR" sz="1100" kern="1200" dirty="0" smtClean="0">
                          <a:solidFill>
                            <a:schemeClr val="dk1"/>
                          </a:solidFill>
                          <a:latin typeface="+mn-lt"/>
                          <a:ea typeface="+mn-ea"/>
                          <a:cs typeface="+mn-cs"/>
                        </a:rPr>
                        <a:t>65,4/100.000</a:t>
                      </a:r>
                      <a:endParaRPr lang="el-GR" sz="1100" dirty="0"/>
                    </a:p>
                  </a:txBody>
                  <a:tcPr/>
                </a:tc>
                <a:tc>
                  <a:txBody>
                    <a:bodyPr/>
                    <a:lstStyle/>
                    <a:p>
                      <a:r>
                        <a:rPr kumimoji="0" lang="el-GR" sz="1100" kern="1200" dirty="0" smtClean="0">
                          <a:solidFill>
                            <a:schemeClr val="dk1"/>
                          </a:solidFill>
                          <a:latin typeface="+mn-lt"/>
                          <a:ea typeface="+mn-ea"/>
                          <a:cs typeface="+mn-cs"/>
                        </a:rPr>
                        <a:t>1,8/100.000</a:t>
                      </a:r>
                      <a:endParaRPr lang="el-GR" sz="1100" dirty="0"/>
                    </a:p>
                  </a:txBody>
                  <a:tcPr/>
                </a:tc>
              </a:tr>
            </a:tbl>
          </a:graphicData>
        </a:graphic>
      </p:graphicFrame>
      <p:pic>
        <p:nvPicPr>
          <p:cNvPr id="2050" name="Picture 2" descr="C:\Users\PC-141\Desktop\4.png"/>
          <p:cNvPicPr>
            <a:picLocks noChangeAspect="1" noChangeArrowheads="1"/>
          </p:cNvPicPr>
          <p:nvPr/>
        </p:nvPicPr>
        <p:blipFill>
          <a:blip r:embed="rId2"/>
          <a:srcRect/>
          <a:stretch>
            <a:fillRect/>
          </a:stretch>
        </p:blipFill>
        <p:spPr bwMode="auto">
          <a:xfrm>
            <a:off x="1071538" y="2643188"/>
            <a:ext cx="3209925" cy="141922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63</TotalTime>
  <Words>200</Words>
  <Application>Microsoft Office PowerPoint</Application>
  <PresentationFormat>Προβολή στην οθόνη (16:9)</PresentationFormat>
  <Paragraphs>43</Paragraphs>
  <Slides>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vt:i4>
      </vt:variant>
    </vt:vector>
  </HeadingPairs>
  <TitlesOfParts>
    <vt:vector size="4" baseType="lpstr">
      <vt:lpstr>Αποκορύφωμα</vt:lpstr>
      <vt:lpstr>ΣΤΡΑΤΗΓΙΚΕΣ ΑΝΤΙΜΕΤΩΠΙΣΗΣ ΤΗΣ ΠΑΝΔΗΜΙΑΣ COVID 19 ΚΑΤΑ ΤΗ ΔΙΑΡΚΕΙΑ ΤΟΥ ΠΡΩΤΟΥ ΚΥΜΑΤΟΣ ΑΠΟ ΙΤΑΛΙΑ, ΙΣΠΑΝΙΑ, ΜΕΓΑΛΗ ΒΡΕΤΑΝΙΑ ΚΑΙ ΕΛΛΑΔΑ Μασούρα Φωτεινή 1, Μπισκανάκη Ελπινίκη 1,2, Σκίτσου Αλεξάνδρα 1, Χαραλάμπους Γεώργιος 1,3  1 Frederick University, Λευκωσία, Κύπρος 2 Φαρμακευτικό Τμήμα, ΓΝ Λιβαδειάς, Λιβαδειά 3 Τμήμα Επειγόντων Περιστατικών, ΓΝΑ Ιπποκράτειο, Αθήνα      Εισαγωγή: Στα τέλη του 2019 ένα νέο στέλεχος κορωνοϊού (Sars-CoV-2), που προκαλεί σοβαρά περιστατικά πνευμονίας, ανιχνεύεται από τις κινεζικές υγειονομικές αρχές, και εξαπλώνεται γρήγορα σε όλο τον κόσμο.          Σκοπός: Η μελέτη διερευνά την αποτελεσματικότητα των στρατηγικών αντιμετώπισης της επιδημίας που ακολουθήθηκαν από την Ιταλία, την Ισπανία, τη Μεγάλη Βρετανία και την Ελλάδα από τέλη Ιανουαρίου έως μέσα Ιουνίου 2020. Υλικό-Μέθοδος: Το υλικό ανακτήθηκε διαδικτυακά μέσα από ιστοσελίδες του ΠΟΥ, της statista.com και επιστημονικών βάσεων δεδομένων (Pubmed, Researchgate, GoogleScholar) μεταξύ της 31ης Ιανουαρίου και της 18ης Ιουνίου 2020.   </vt:lpstr>
      <vt:lpstr>Αποτελέσματα:</vt:lpstr>
      <vt:lpstr>Διαφάνεια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pc-141</dc:creator>
  <cp:lastModifiedBy>pc-141</cp:lastModifiedBy>
  <cp:revision>30</cp:revision>
  <dcterms:created xsi:type="dcterms:W3CDTF">2022-02-06T11:54:29Z</dcterms:created>
  <dcterms:modified xsi:type="dcterms:W3CDTF">2022-02-06T12:58:18Z</dcterms:modified>
</cp:coreProperties>
</file>