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18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457750"/>
            <a:ext cx="6400801" cy="1470025"/>
          </a:xfrm>
        </p:spPr>
        <p:txBody>
          <a:bodyPr>
            <a:normAutofit/>
          </a:bodyPr>
          <a:lstStyle/>
          <a:p>
            <a:r>
              <a:rPr lang="el-GR" sz="1400" b="1" dirty="0">
                <a:latin typeface="Georgia" panose="02040502050405020303" pitchFamily="18" charset="0"/>
              </a:rPr>
              <a:t>Βασιλική </a:t>
            </a:r>
            <a:r>
              <a:rPr lang="el-GR" sz="1400" b="1" dirty="0" smtClean="0">
                <a:latin typeface="Georgia" panose="02040502050405020303" pitchFamily="18" charset="0"/>
              </a:rPr>
              <a:t>Σουφλέρη ,   </a:t>
            </a:r>
            <a:r>
              <a:rPr lang="el-GR" sz="1400" b="1" dirty="0">
                <a:latin typeface="Georgia" panose="02040502050405020303" pitchFamily="18" charset="0"/>
              </a:rPr>
              <a:t>Τίνα </a:t>
            </a:r>
            <a:r>
              <a:rPr lang="el-GR" sz="1400" b="1" dirty="0" smtClean="0">
                <a:latin typeface="Georgia" panose="02040502050405020303" pitchFamily="18" charset="0"/>
              </a:rPr>
              <a:t>Γκαράνη-Παπαδάτου</a:t>
            </a:r>
            <a:r>
              <a:rPr lang="el-GR" sz="1400" b="1" baseline="30000" dirty="0" smtClean="0">
                <a:latin typeface="Georgia" panose="02040502050405020303" pitchFamily="18" charset="0"/>
              </a:rPr>
              <a:t/>
            </a:r>
            <a:br>
              <a:rPr lang="el-GR" sz="1400" b="1" baseline="30000" dirty="0" smtClean="0">
                <a:latin typeface="Georgia" panose="02040502050405020303" pitchFamily="18" charset="0"/>
              </a:rPr>
            </a:br>
            <a:r>
              <a:rPr lang="en-US" sz="1400" dirty="0">
                <a:latin typeface="Georgia" panose="02040502050405020303" pitchFamily="18" charset="0"/>
              </a:rPr>
              <a:t/>
            </a:r>
            <a:br>
              <a:rPr lang="en-US" sz="1400" dirty="0">
                <a:latin typeface="Georgia" panose="02040502050405020303" pitchFamily="18" charset="0"/>
              </a:rPr>
            </a:br>
            <a:r>
              <a:rPr lang="el-GR" sz="1400" baseline="30000" dirty="0">
                <a:latin typeface="Georgia" panose="02040502050405020303" pitchFamily="18" charset="0"/>
              </a:rPr>
              <a:t>Πανεπιστήμιο Δυτικής Αττικής, Σχολή Δημόσιας Υγείας, Αθήνα, Ελλάδα</a:t>
            </a:r>
            <a:r>
              <a:rPr lang="en-US" sz="1400" baseline="30000" dirty="0"/>
              <a:t/>
            </a:r>
            <a:br>
              <a:rPr lang="en-US" sz="1400" baseline="30000" dirty="0"/>
            </a:br>
            <a:endParaRPr lang="en-US" sz="1400" b="1" dirty="0">
              <a:solidFill>
                <a:schemeClr val="tx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19200" cy="104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1574030"/>
            <a:ext cx="647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ΛΙΣΤΕΣ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BELLAGIO K</a:t>
            </a:r>
            <a:r>
              <a:rPr lang="el-GR" sz="1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ΑΙ ΗΘΙΚΗ ΕΤΟΙΜΟΤΗΤΑ ΤΟΥ ΘΕΣΜΙΚΟΥ </a:t>
            </a:r>
            <a:r>
              <a:rPr lang="el-GR" sz="1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                         ΠΛΑΙΣΙΟΥ </a:t>
            </a:r>
            <a:r>
              <a:rPr lang="el-GR" sz="1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ΥΓΕΙΑΣ  ΣΤΙΣ ΠΑΝΔΗΜΙΕΣ</a:t>
            </a:r>
            <a:endParaRPr lang="en-US" sz="1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2209800"/>
            <a:ext cx="7696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400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Εισαγωγή: </a:t>
            </a:r>
            <a:r>
              <a:rPr lang="el-GR" sz="1400" dirty="0">
                <a:latin typeface="Georgia" panose="02040502050405020303" pitchFamily="18" charset="0"/>
              </a:rPr>
              <a:t>Μία πανδημία (όπως η </a:t>
            </a:r>
            <a:r>
              <a:rPr lang="en-US" sz="1400" dirty="0">
                <a:latin typeface="Georgia" panose="02040502050405020303" pitchFamily="18" charset="0"/>
              </a:rPr>
              <a:t>Covid</a:t>
            </a:r>
            <a:r>
              <a:rPr lang="el-GR" sz="1400" dirty="0">
                <a:latin typeface="Georgia" panose="02040502050405020303" pitchFamily="18" charset="0"/>
              </a:rPr>
              <a:t>-19) εκτός από άμεσες επιπτώσεις στους δείκτες νοσηρότητας και θνησιμότητας, οξύνει τις υφιστάμενες κοινωνικο-οικονομικές ανισότητες (διαρθρωτική βία). Παράλληλα θέτει σημαντικά ηθικά διλήμματα στην κατανομή ανεπαρκών πόρων, στον περιορισμό της  ελευθερίας, και στην επιστημονική έρευνα. Γι’ αυτό, ο ολοκληρωμένος πανδημικός σχεδιασμός περιλαμβάνει παράλληλη προσέγγιση των ηθικών ζητημάτων. </a:t>
            </a:r>
            <a:endParaRPr lang="el-GR" sz="1400" dirty="0" smtClean="0">
              <a:latin typeface="Georgia" panose="02040502050405020303" pitchFamily="18" charset="0"/>
            </a:endParaRPr>
          </a:p>
          <a:p>
            <a:pPr algn="just"/>
            <a:endParaRPr lang="en-US" sz="1400" dirty="0">
              <a:latin typeface="Georgia" panose="02040502050405020303" pitchFamily="18" charset="0"/>
            </a:endParaRPr>
          </a:p>
          <a:p>
            <a:pPr algn="just"/>
            <a:r>
              <a:rPr lang="el-GR" sz="1400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Σκοπός: </a:t>
            </a:r>
            <a:r>
              <a:rPr lang="el-GR" sz="1400" dirty="0">
                <a:latin typeface="Georgia" panose="02040502050405020303" pitchFamily="18" charset="0"/>
              </a:rPr>
              <a:t>Η διερεύνηση της έκτασης στην οποία το ελληνικό θεσμικό πλαίσιο εντάσσει την ηθική ετοιμότητα σε κάθε στάδιο  μιας πανδημίας με έμφαση στις ευάλωτες ομάδες.  </a:t>
            </a:r>
            <a:endParaRPr lang="el-GR" sz="1400" dirty="0" smtClean="0">
              <a:latin typeface="Georgia" panose="02040502050405020303" pitchFamily="18" charset="0"/>
            </a:endParaRPr>
          </a:p>
          <a:p>
            <a:pPr algn="just"/>
            <a:endParaRPr lang="en-US" sz="1400" dirty="0">
              <a:latin typeface="Georgia" panose="02040502050405020303" pitchFamily="18" charset="0"/>
            </a:endParaRPr>
          </a:p>
          <a:p>
            <a:pPr algn="just"/>
            <a:r>
              <a:rPr lang="el-GR" sz="1400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Μεθοδολογία: </a:t>
            </a:r>
            <a:r>
              <a:rPr lang="el-GR" sz="14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l-GR" sz="1400" dirty="0">
                <a:latin typeface="Georgia" panose="02040502050405020303" pitchFamily="18" charset="0"/>
              </a:rPr>
              <a:t>Πραγματοποιήθηκε ανασκόπηση ελληνικής-ξενόγλωσσης βιβλιογραφίας και νομοθεσίας, Καταστατικών Νοσοκομείων, Εθνικών Σχεδίων Δράσης, Γνωμοδοτήσεων της Εθνικής Επιτροπής Βιοηθικής, ιστοσελίδων σχετικών οργανισμών/φορέων με βάση τα προσαρμοσμένα κριτήρια που περιλαμβάνουν οι λίστες </a:t>
            </a:r>
            <a:r>
              <a:rPr lang="en-US" sz="1400" i="1" dirty="0">
                <a:latin typeface="Georgia" panose="02040502050405020303" pitchFamily="18" charset="0"/>
              </a:rPr>
              <a:t>Bellagio</a:t>
            </a:r>
            <a:r>
              <a:rPr lang="en-US" sz="1400" dirty="0">
                <a:latin typeface="Georgia" panose="02040502050405020303" pitchFamily="18" charset="0"/>
              </a:rPr>
              <a:t> </a:t>
            </a:r>
            <a:r>
              <a:rPr lang="el-GR" sz="1400" dirty="0">
                <a:latin typeface="Georgia" panose="02040502050405020303" pitchFamily="18" charset="0"/>
              </a:rPr>
              <a:t>(σχεδιασμένες για τον εντοπισμό και την εμπλοκή μειονεκτικών ομάδων στο σχεδιασμό αντιμετώπισης των αναγκών τους).</a:t>
            </a:r>
            <a:endParaRPr lang="en-US" sz="1400" dirty="0">
              <a:latin typeface="Georgia" panose="02040502050405020303" pitchFamily="18" charset="0"/>
            </a:endParaRPr>
          </a:p>
          <a:p>
            <a:r>
              <a:rPr lang="el-GR" sz="1400" dirty="0">
                <a:latin typeface="Georgia" panose="02040502050405020303" pitchFamily="18" charset="0"/>
              </a:rPr>
              <a:t> </a:t>
            </a:r>
            <a:endParaRPr lang="en-US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02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0999" y="228600"/>
            <a:ext cx="81534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Αποτελέσματα: </a:t>
            </a:r>
            <a:endParaRPr lang="en-US" sz="1400" b="1" i="1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el-GR" sz="1400" b="1" i="1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l-GR" sz="1400" b="1" dirty="0" smtClean="0">
                <a:latin typeface="Georgia" panose="02040502050405020303" pitchFamily="18" charset="0"/>
              </a:rPr>
              <a:t>Ι. </a:t>
            </a:r>
            <a:r>
              <a:rPr lang="el-GR" sz="1400" b="1" u="sng" dirty="0" smtClean="0">
                <a:latin typeface="Georgia" panose="02040502050405020303" pitchFamily="18" charset="0"/>
              </a:rPr>
              <a:t>Βιβλιογραφία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Επισημαίνεται η </a:t>
            </a:r>
            <a:r>
              <a:rPr lang="el-GR" sz="1400" dirty="0">
                <a:latin typeface="Georgia" panose="02040502050405020303" pitchFamily="18" charset="0"/>
              </a:rPr>
              <a:t>ανάγκη </a:t>
            </a:r>
            <a:r>
              <a:rPr lang="el-GR" sz="1400" dirty="0" smtClean="0">
                <a:latin typeface="Georgia" panose="02040502050405020303" pitchFamily="18" charset="0"/>
              </a:rPr>
              <a:t> της ορθολογικής  διανομής  των διαθέσιμων </a:t>
            </a:r>
            <a:r>
              <a:rPr lang="el-GR" sz="1400" dirty="0">
                <a:latin typeface="Georgia" panose="02040502050405020303" pitchFamily="18" charset="0"/>
              </a:rPr>
              <a:t>πόρων </a:t>
            </a:r>
            <a:r>
              <a:rPr lang="el-GR" sz="1400" dirty="0" smtClean="0">
                <a:latin typeface="Georgia" panose="02040502050405020303" pitchFamily="18" charset="0"/>
              </a:rPr>
              <a:t>.</a:t>
            </a:r>
            <a:endParaRPr lang="el-GR" sz="1400" dirty="0">
              <a:latin typeface="Georgia" panose="02040502050405020303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Προτείνονται ενέργειες για την εξάλειψη ανισοτήτων πρόσβασης , όπως αποκέντρωση και  χρηματοδότηση </a:t>
            </a:r>
            <a:r>
              <a:rPr lang="el-GR" sz="1400" dirty="0">
                <a:latin typeface="Georgia" panose="02040502050405020303" pitchFamily="18" charset="0"/>
              </a:rPr>
              <a:t>για κέντρα υποδοχής/ κράτησης μεταναστών </a:t>
            </a:r>
            <a:r>
              <a:rPr lang="el-GR" sz="1400" dirty="0" smtClean="0">
                <a:latin typeface="Georgia" panose="02040502050405020303" pitchFamily="18" charset="0"/>
              </a:rPr>
              <a:t>.</a:t>
            </a:r>
            <a:endParaRPr lang="el-GR" sz="1400" dirty="0">
              <a:latin typeface="Georgia" panose="02040502050405020303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Δίδεται ιδιαίτερη βαρύτητα στην ανάγκη </a:t>
            </a:r>
            <a:r>
              <a:rPr lang="el-GR" sz="1400" dirty="0">
                <a:latin typeface="Georgia" panose="02040502050405020303" pitchFamily="18" charset="0"/>
              </a:rPr>
              <a:t>για εμπιστοσύνη  του </a:t>
            </a:r>
            <a:r>
              <a:rPr lang="el-GR" sz="1400" dirty="0" smtClean="0">
                <a:latin typeface="Georgia" panose="02040502050405020303" pitchFamily="18" charset="0"/>
              </a:rPr>
              <a:t>κοινού. </a:t>
            </a:r>
            <a:endParaRPr lang="el-GR" sz="1400" dirty="0">
              <a:latin typeface="Georgia" panose="02040502050405020303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Τονίζεται </a:t>
            </a:r>
            <a:r>
              <a:rPr lang="el-GR" sz="1400" dirty="0">
                <a:latin typeface="Georgia" panose="02040502050405020303" pitchFamily="18" charset="0"/>
              </a:rPr>
              <a:t>η </a:t>
            </a:r>
            <a:r>
              <a:rPr lang="el-GR" sz="1400" dirty="0" smtClean="0">
                <a:latin typeface="Georgia" panose="02040502050405020303" pitchFamily="18" charset="0"/>
              </a:rPr>
              <a:t>ανάγκη </a:t>
            </a:r>
            <a:r>
              <a:rPr lang="el-GR" sz="1400" dirty="0">
                <a:latin typeface="Georgia" panose="02040502050405020303" pitchFamily="18" charset="0"/>
              </a:rPr>
              <a:t>συμμετοχής  στις  αποφάσεις  - για  ομάδες  όπως </a:t>
            </a:r>
            <a:r>
              <a:rPr lang="el-GR" sz="1400" dirty="0" smtClean="0">
                <a:latin typeface="Georgia" panose="02040502050405020303" pitchFamily="18" charset="0"/>
              </a:rPr>
              <a:t> αυτές των μεταναστών, των τσιγγάνων  κλπ.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Επίσης  τονίζεται η σημασία της κατάρτισης των επαγγελματιών υγείας ως προς την ετοιμότητα σε συνθήκες πανδημίας.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Είναι εμφανής η ανησυχία για την υποχρεωτικότητα του εμβολιασμού.  </a:t>
            </a:r>
          </a:p>
          <a:p>
            <a:pPr algn="just"/>
            <a:endParaRPr lang="el-GR" sz="1400" dirty="0" smtClean="0">
              <a:latin typeface="Georgia" panose="02040502050405020303" pitchFamily="18" charset="0"/>
            </a:endParaRPr>
          </a:p>
          <a:p>
            <a:pPr algn="just"/>
            <a:r>
              <a:rPr lang="en-US" sz="1400" dirty="0" smtClean="0">
                <a:latin typeface="Georgia" panose="02040502050405020303" pitchFamily="18" charset="0"/>
              </a:rPr>
              <a:t>      </a:t>
            </a:r>
            <a:r>
              <a:rPr lang="el-GR" sz="1400" dirty="0" smtClean="0">
                <a:latin typeface="Georgia" panose="02040502050405020303" pitchFamily="18" charset="0"/>
              </a:rPr>
              <a:t>Όμως</a:t>
            </a:r>
            <a:r>
              <a:rPr lang="el-GR" sz="1400" dirty="0" smtClean="0">
                <a:latin typeface="Georgia" panose="02040502050405020303" pitchFamily="18" charset="0"/>
              </a:rPr>
              <a:t>: </a:t>
            </a:r>
          </a:p>
          <a:p>
            <a:pPr algn="just"/>
            <a:r>
              <a:rPr lang="el-GR" sz="1400" dirty="0" smtClean="0">
                <a:latin typeface="Georgia" panose="02040502050405020303" pitchFamily="18" charset="0"/>
              </a:rPr>
              <a:t>     Φαίνεται πως υπάρχει η ανάγκη </a:t>
            </a:r>
            <a:r>
              <a:rPr lang="el-GR" sz="1400" dirty="0">
                <a:latin typeface="Georgia" panose="02040502050405020303" pitchFamily="18" charset="0"/>
              </a:rPr>
              <a:t>περαιτέρω μέτρων κοινωνικής </a:t>
            </a:r>
            <a:r>
              <a:rPr lang="el-GR" sz="1400" dirty="0" smtClean="0">
                <a:latin typeface="Georgia" panose="02040502050405020303" pitchFamily="18" charset="0"/>
              </a:rPr>
              <a:t>πολιτικής, λόγω του ότι οι </a:t>
            </a:r>
            <a:r>
              <a:rPr lang="el-GR" sz="1400" dirty="0" smtClean="0">
                <a:latin typeface="Georgia" panose="02040502050405020303" pitchFamily="18" charset="0"/>
                <a:sym typeface="Wingdings" panose="05000000000000000000" pitchFamily="2" charset="2"/>
              </a:rPr>
              <a:t>α</a:t>
            </a:r>
            <a:r>
              <a:rPr lang="el-GR" sz="1400" dirty="0" smtClean="0">
                <a:latin typeface="Georgia" panose="02040502050405020303" pitchFamily="18" charset="0"/>
              </a:rPr>
              <a:t>πόψεις  των πολιτών (ιδίως των μειονεκτικών ομάδων)  </a:t>
            </a:r>
            <a:r>
              <a:rPr lang="el-GR" sz="1400" dirty="0">
                <a:latin typeface="Georgia" panose="02040502050405020303" pitchFamily="18" charset="0"/>
              </a:rPr>
              <a:t>δε λαμβάνονται </a:t>
            </a:r>
            <a:r>
              <a:rPr lang="el-GR" sz="1400" dirty="0" smtClean="0">
                <a:latin typeface="Georgia" panose="02040502050405020303" pitchFamily="18" charset="0"/>
              </a:rPr>
              <a:t>υπόψη. </a:t>
            </a:r>
            <a:endParaRPr lang="en-US" sz="1400" dirty="0" smtClean="0">
              <a:latin typeface="Georgia" panose="02040502050405020303" pitchFamily="18" charset="0"/>
            </a:endParaRPr>
          </a:p>
          <a:p>
            <a:pPr algn="just"/>
            <a:endParaRPr lang="en-US" sz="1400" dirty="0">
              <a:latin typeface="Georgia" panose="02040502050405020303" pitchFamily="18" charset="0"/>
            </a:endParaRPr>
          </a:p>
          <a:p>
            <a:pPr algn="just"/>
            <a:r>
              <a:rPr lang="en-US" sz="1400" b="1" dirty="0" smtClean="0">
                <a:latin typeface="Georgia" panose="02040502050405020303" pitchFamily="18" charset="0"/>
              </a:rPr>
              <a:t>II. </a:t>
            </a:r>
            <a:r>
              <a:rPr lang="el-GR" sz="1400" b="1" u="sng" dirty="0" smtClean="0">
                <a:latin typeface="Georgia" panose="02040502050405020303" pitchFamily="18" charset="0"/>
              </a:rPr>
              <a:t>Νομοθεσία 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Η Υγεία  αποτελεί κοινωνικό  </a:t>
            </a:r>
            <a:r>
              <a:rPr lang="el-GR" sz="1400" dirty="0">
                <a:latin typeface="Georgia" panose="02040502050405020303" pitchFamily="18" charset="0"/>
              </a:rPr>
              <a:t>δικαίωμα  συνταγματικά </a:t>
            </a:r>
            <a:r>
              <a:rPr lang="el-GR" sz="1400" dirty="0" smtClean="0">
                <a:latin typeface="Georgia" panose="02040502050405020303" pitchFamily="18" charset="0"/>
              </a:rPr>
              <a:t>κατοχυρωμένο.  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Υπάρχει σχεδιασμός για την  ετοιμότητα απόκρισης σε </a:t>
            </a:r>
            <a:r>
              <a:rPr lang="el-GR" sz="1400" dirty="0">
                <a:latin typeface="Georgia" panose="02040502050405020303" pitchFamily="18" charset="0"/>
              </a:rPr>
              <a:t>πανδημία </a:t>
            </a:r>
            <a:r>
              <a:rPr lang="el-GR" sz="1400" dirty="0" smtClean="0">
                <a:latin typeface="Georgia" panose="02040502050405020303" pitchFamily="18" charset="0"/>
              </a:rPr>
              <a:t>( σε εθνικό κι επίπεδο </a:t>
            </a:r>
            <a:r>
              <a:rPr lang="el-GR" sz="1400" dirty="0">
                <a:latin typeface="Georgia" panose="02040502050405020303" pitchFamily="18" charset="0"/>
              </a:rPr>
              <a:t>Ε.Ε</a:t>
            </a:r>
            <a:r>
              <a:rPr lang="el-GR" sz="1400" dirty="0" smtClean="0">
                <a:latin typeface="Georgia" panose="02040502050405020303" pitchFamily="18" charset="0"/>
              </a:rPr>
              <a:t>.). 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Από την Ε.Ε. δίνεται προτεραιότητα  στην άμβλυνση  των ανισοτήτων </a:t>
            </a:r>
            <a:r>
              <a:rPr lang="el-GR" sz="1400" dirty="0">
                <a:latin typeface="Georgia" panose="02040502050405020303" pitchFamily="18" charset="0"/>
              </a:rPr>
              <a:t>λόγω  </a:t>
            </a:r>
            <a:r>
              <a:rPr lang="el-GR" sz="1400" dirty="0" smtClean="0">
                <a:latin typeface="Georgia" panose="02040502050405020303" pitchFamily="18" charset="0"/>
              </a:rPr>
              <a:t>COVID. </a:t>
            </a:r>
            <a:endParaRPr lang="el-GR" sz="1400" dirty="0">
              <a:latin typeface="Georgia" panose="02040502050405020303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Νομοθετούνται  μέτρα  κοινωνικής  φροντίδας </a:t>
            </a:r>
            <a:r>
              <a:rPr lang="el-GR" sz="1400" dirty="0">
                <a:latin typeface="Georgia" panose="02040502050405020303" pitchFamily="18" charset="0"/>
              </a:rPr>
              <a:t>ευάλωτων πληθυσμών σε μειονεκτικές συνθήκες  </a:t>
            </a:r>
            <a:r>
              <a:rPr lang="el-GR" sz="1400" dirty="0" smtClean="0">
                <a:latin typeface="Georgia" panose="02040502050405020303" pitchFamily="18" charset="0"/>
              </a:rPr>
              <a:t>(φτώχεια</a:t>
            </a:r>
            <a:r>
              <a:rPr lang="el-GR" sz="1400" dirty="0">
                <a:latin typeface="Georgia" panose="02040502050405020303" pitchFamily="18" charset="0"/>
              </a:rPr>
              <a:t>,   ανεργία,   γήρας,   κοινωνικό  αποκλεισμό ,  απουσία εισοδήματος κλπ</a:t>
            </a:r>
            <a:r>
              <a:rPr lang="el-GR" sz="1400" dirty="0" smtClean="0">
                <a:latin typeface="Georgia" panose="02040502050405020303" pitchFamily="18" charset="0"/>
              </a:rPr>
              <a:t>) με παράλληλη υγειονομική </a:t>
            </a:r>
            <a:r>
              <a:rPr lang="el-GR" sz="1400" dirty="0">
                <a:latin typeface="Georgia" panose="02040502050405020303" pitchFamily="18" charset="0"/>
              </a:rPr>
              <a:t>κάλυψη </a:t>
            </a:r>
            <a:r>
              <a:rPr lang="el-GR" sz="1400" dirty="0" smtClean="0">
                <a:latin typeface="Georgia" panose="02040502050405020303" pitchFamily="18" charset="0"/>
              </a:rPr>
              <a:t>αυτών, με παράλληλες οικονομικές </a:t>
            </a:r>
            <a:r>
              <a:rPr lang="el-GR" sz="1400" dirty="0">
                <a:latin typeface="Georgia" panose="02040502050405020303" pitchFamily="18" charset="0"/>
              </a:rPr>
              <a:t>αποζημιώσεις- ενισχύσεις – </a:t>
            </a:r>
            <a:r>
              <a:rPr lang="el-GR" sz="1400" dirty="0" smtClean="0">
                <a:latin typeface="Georgia" panose="02040502050405020303" pitchFamily="18" charset="0"/>
              </a:rPr>
              <a:t>κονδύλια. </a:t>
            </a:r>
            <a:endParaRPr lang="el-GR" sz="1400" dirty="0">
              <a:latin typeface="Georgia" panose="02040502050405020303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Δίδεται ιδιαίτερη βαρύτητα στη Δεοντολογία  της   Ιατρικής  Έρευνας. </a:t>
            </a:r>
            <a:endParaRPr lang="en-US" sz="1400" dirty="0" smtClean="0">
              <a:latin typeface="Georgia" panose="02040502050405020303" pitchFamily="18" charset="0"/>
            </a:endParaRPr>
          </a:p>
          <a:p>
            <a:pPr marL="285750" indent="-285750">
              <a:buBlip>
                <a:blip r:embed="rId2"/>
              </a:buBlip>
            </a:pPr>
            <a:endParaRPr lang="el-GR" sz="1400" dirty="0" smtClean="0">
              <a:latin typeface="Georgia" panose="02040502050405020303" pitchFamily="18" charset="0"/>
            </a:endParaRPr>
          </a:p>
          <a:p>
            <a:r>
              <a:rPr lang="en-US" sz="1400" dirty="0" smtClean="0">
                <a:latin typeface="Georgia" panose="02040502050405020303" pitchFamily="18" charset="0"/>
              </a:rPr>
              <a:t>       </a:t>
            </a:r>
            <a:r>
              <a:rPr lang="el-GR" sz="1400" dirty="0" smtClean="0">
                <a:latin typeface="Georgia" panose="02040502050405020303" pitchFamily="18" charset="0"/>
              </a:rPr>
              <a:t>Όμως</a:t>
            </a:r>
            <a:r>
              <a:rPr lang="el-GR" sz="1400" dirty="0">
                <a:latin typeface="Georgia" panose="02040502050405020303" pitchFamily="18" charset="0"/>
              </a:rPr>
              <a:t>: </a:t>
            </a:r>
          </a:p>
          <a:p>
            <a:r>
              <a:rPr lang="el-GR" sz="1400" dirty="0" smtClean="0">
                <a:latin typeface="Georgia" panose="02040502050405020303" pitchFamily="18" charset="0"/>
              </a:rPr>
              <a:t>         Κατά πόσο εφαρμόζονται; </a:t>
            </a:r>
          </a:p>
          <a:p>
            <a:endParaRPr lang="el-GR" sz="1400" dirty="0" smtClean="0">
              <a:latin typeface="Georgia" panose="02040502050405020303" pitchFamily="18" charset="0"/>
            </a:endParaRPr>
          </a:p>
          <a:p>
            <a:r>
              <a:rPr lang="el-GR" sz="1400" dirty="0" smtClean="0">
                <a:latin typeface="Georgia" panose="02040502050405020303" pitchFamily="18" charset="0"/>
              </a:rPr>
              <a:t> </a:t>
            </a:r>
            <a:endParaRPr lang="el-GR" sz="1400" dirty="0">
              <a:latin typeface="Georgia" panose="02040502050405020303" pitchFamily="18" charset="0"/>
            </a:endParaRPr>
          </a:p>
          <a:p>
            <a:endParaRPr lang="el-GR" sz="1400" b="1" u="sng" dirty="0">
              <a:latin typeface="Georgia" panose="020405020504050203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4" y="3330575"/>
            <a:ext cx="17621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82" y="60198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046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199" y="474344"/>
            <a:ext cx="838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latin typeface="Georgia" panose="02040502050405020303" pitchFamily="18" charset="0"/>
              </a:rPr>
              <a:t>ΙΙΙ. </a:t>
            </a:r>
            <a:r>
              <a:rPr lang="el-GR" sz="1400" b="1" u="sng" dirty="0" smtClean="0">
                <a:latin typeface="Georgia" panose="02040502050405020303" pitchFamily="18" charset="0"/>
              </a:rPr>
              <a:t>Σχέδια Δράσης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Υπάρχει  δέσμευση καθολικής  υγειονομικής κάλυψης των πολιτών και χρηματοδότησης υποδομών.  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Εθνικό Σ</a:t>
            </a:r>
            <a:r>
              <a:rPr lang="el-GR" sz="1400" i="1" dirty="0" smtClean="0">
                <a:latin typeface="Georgia" panose="02040502050405020303" pitchFamily="18" charset="0"/>
              </a:rPr>
              <a:t>χέδιο No </a:t>
            </a:r>
            <a:r>
              <a:rPr lang="el-GR" sz="1400" i="1" dirty="0">
                <a:latin typeface="Georgia" panose="02040502050405020303" pitchFamily="18" charset="0"/>
              </a:rPr>
              <a:t>one left behind </a:t>
            </a:r>
            <a:r>
              <a:rPr lang="el-GR" sz="1400" dirty="0" smtClean="0">
                <a:latin typeface="Georgia" panose="02040502050405020303" pitchFamily="18" charset="0"/>
              </a:rPr>
              <a:t>: προσπάθεια κατανομής </a:t>
            </a:r>
            <a:r>
              <a:rPr lang="el-GR" sz="1400" dirty="0">
                <a:latin typeface="Georgia" panose="02040502050405020303" pitchFamily="18" charset="0"/>
              </a:rPr>
              <a:t>πόρων, </a:t>
            </a:r>
            <a:r>
              <a:rPr lang="el-GR" sz="1400" dirty="0" smtClean="0">
                <a:latin typeface="Georgia" panose="02040502050405020303" pitchFamily="18" charset="0"/>
              </a:rPr>
              <a:t>βελτίωσης καθοριστών υγείας.   </a:t>
            </a:r>
            <a:endParaRPr lang="el-GR" sz="1400" dirty="0">
              <a:latin typeface="Georgia" panose="02040502050405020303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Προτείνονται  </a:t>
            </a:r>
            <a:r>
              <a:rPr lang="el-GR" sz="1400" dirty="0">
                <a:latin typeface="Georgia" panose="02040502050405020303" pitchFamily="18" charset="0"/>
              </a:rPr>
              <a:t>ομάδες </a:t>
            </a:r>
            <a:r>
              <a:rPr lang="el-GR" sz="1400" dirty="0" smtClean="0">
                <a:latin typeface="Georgia" panose="02040502050405020303" pitchFamily="18" charset="0"/>
              </a:rPr>
              <a:t>προτεραιότητας σε εμβόλια</a:t>
            </a:r>
            <a:r>
              <a:rPr lang="el-GR" sz="1400" dirty="0">
                <a:latin typeface="Georgia" panose="02040502050405020303" pitchFamily="18" charset="0"/>
              </a:rPr>
              <a:t>, θεραπεία </a:t>
            </a:r>
            <a:r>
              <a:rPr lang="el-GR" sz="1400" dirty="0" smtClean="0">
                <a:latin typeface="Georgia" panose="02040502050405020303" pitchFamily="18" charset="0"/>
              </a:rPr>
              <a:t>.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Δηλώνεται  η σημασία της κάλυψης </a:t>
            </a:r>
            <a:r>
              <a:rPr lang="el-GR" sz="1400" dirty="0">
                <a:latin typeface="Georgia" panose="02040502050405020303" pitchFamily="18" charset="0"/>
              </a:rPr>
              <a:t>ευπαθών / μειονεκτικών </a:t>
            </a:r>
            <a:r>
              <a:rPr lang="el-GR" sz="1400" dirty="0" smtClean="0">
                <a:latin typeface="Georgia" panose="02040502050405020303" pitchFamily="18" charset="0"/>
              </a:rPr>
              <a:t>ομάδων /μεταναστών. 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Αναγνωρίζονται οι ειδικές ανάγκες ομάδων όπως πρόσφυγες, τσιγγάνοι,  ανασφάλιστοι.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Υπογραμμίζεται η σημασία της εκπαίδευσης του  </a:t>
            </a:r>
            <a:r>
              <a:rPr lang="el-GR" sz="1400" dirty="0">
                <a:latin typeface="Georgia" panose="02040502050405020303" pitchFamily="18" charset="0"/>
              </a:rPr>
              <a:t>προσωπικού </a:t>
            </a:r>
            <a:r>
              <a:rPr lang="el-GR" sz="1400" dirty="0" smtClean="0">
                <a:latin typeface="Georgia" panose="02040502050405020303" pitchFamily="18" charset="0"/>
              </a:rPr>
              <a:t>με παράλληλη την  ηθική </a:t>
            </a:r>
            <a:r>
              <a:rPr lang="el-GR" sz="1400" dirty="0">
                <a:latin typeface="Georgia" panose="02040502050405020303" pitchFamily="18" charset="0"/>
              </a:rPr>
              <a:t>υποχρέωση  </a:t>
            </a:r>
            <a:r>
              <a:rPr lang="el-GR" sz="1400" dirty="0" smtClean="0">
                <a:latin typeface="Georgia" panose="02040502050405020303" pitchFamily="18" charset="0"/>
              </a:rPr>
              <a:t>εμβολιασμού.</a:t>
            </a:r>
          </a:p>
          <a:p>
            <a:pPr algn="just"/>
            <a:endParaRPr lang="el-GR" sz="1400" b="1" dirty="0" smtClean="0">
              <a:latin typeface="Georgia" panose="02040502050405020303" pitchFamily="18" charset="0"/>
            </a:endParaRPr>
          </a:p>
          <a:p>
            <a:pPr algn="just"/>
            <a:r>
              <a:rPr lang="el-GR" sz="1400" b="1" dirty="0" smtClean="0">
                <a:latin typeface="Georgia" panose="02040502050405020303" pitchFamily="18" charset="0"/>
              </a:rPr>
              <a:t>Ι</a:t>
            </a:r>
            <a:r>
              <a:rPr lang="en-US" sz="1400" b="1" dirty="0" smtClean="0">
                <a:latin typeface="Georgia" panose="02040502050405020303" pitchFamily="18" charset="0"/>
              </a:rPr>
              <a:t>V. </a:t>
            </a:r>
            <a:r>
              <a:rPr lang="el-GR" sz="1400" b="1" u="sng" dirty="0" smtClean="0">
                <a:latin typeface="Georgia" panose="02040502050405020303" pitchFamily="18" charset="0"/>
              </a:rPr>
              <a:t>Ελληνική Επιτροπή Βιοηθικής (οδηγίες) </a:t>
            </a:r>
            <a:endParaRPr lang="en-US" sz="1400" b="1" u="sng" dirty="0">
              <a:latin typeface="Georgia" panose="02040502050405020303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Σχετικά με τους περιορισμούς αυτονομίας (</a:t>
            </a:r>
            <a:r>
              <a:rPr lang="el-GR" sz="1400" dirty="0">
                <a:latin typeface="Georgia" panose="02040502050405020303" pitchFamily="18" charset="0"/>
              </a:rPr>
              <a:t>κίνησης, εγκατάστασης) </a:t>
            </a:r>
            <a:r>
              <a:rPr lang="el-GR" sz="1400" dirty="0" smtClean="0">
                <a:latin typeface="Georgia" panose="02040502050405020303" pitchFamily="18" charset="0"/>
              </a:rPr>
              <a:t>, προτείνονται  μόνο  οι απολύτως </a:t>
            </a:r>
            <a:r>
              <a:rPr lang="el-GR" sz="1400" dirty="0">
                <a:latin typeface="Georgia" panose="02040502050405020303" pitchFamily="18" charset="0"/>
              </a:rPr>
              <a:t>αναγκαίοι </a:t>
            </a:r>
            <a:r>
              <a:rPr lang="el-GR" sz="1400" dirty="0" smtClean="0">
                <a:latin typeface="Georgia" panose="02040502050405020303" pitchFamily="18" charset="0"/>
              </a:rPr>
              <a:t>.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>
                <a:latin typeface="Georgia" panose="02040502050405020303" pitchFamily="18" charset="0"/>
              </a:rPr>
              <a:t>Η Απόκριση στην Πανδημία </a:t>
            </a:r>
            <a:r>
              <a:rPr lang="el-GR" sz="1400" dirty="0" smtClean="0">
                <a:latin typeface="Georgia" panose="02040502050405020303" pitchFamily="18" charset="0"/>
              </a:rPr>
              <a:t> οφείλει να </a:t>
            </a:r>
            <a:r>
              <a:rPr lang="el-GR" sz="1400" dirty="0">
                <a:latin typeface="Georgia" panose="02040502050405020303" pitchFamily="18" charset="0"/>
              </a:rPr>
              <a:t>βασίζεται στις αρχές  της  αναλογικότητας ,  της </a:t>
            </a:r>
            <a:r>
              <a:rPr lang="el-GR" sz="1400" dirty="0" smtClean="0">
                <a:latin typeface="Georgia" panose="02040502050405020303" pitchFamily="18" charset="0"/>
              </a:rPr>
              <a:t> κοινωνικής  </a:t>
            </a:r>
            <a:r>
              <a:rPr lang="el-GR" sz="1400" dirty="0">
                <a:latin typeface="Georgia" panose="02040502050405020303" pitchFamily="18" charset="0"/>
              </a:rPr>
              <a:t>αλληλεγγύης ,  του «μη βλάπτειν</a:t>
            </a:r>
            <a:r>
              <a:rPr lang="el-GR" sz="1400" dirty="0" smtClean="0">
                <a:latin typeface="Georgia" panose="02040502050405020303" pitchFamily="18" charset="0"/>
              </a:rPr>
              <a:t>».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Προτείνονται κανόνες  </a:t>
            </a:r>
            <a:r>
              <a:rPr lang="el-GR" sz="1400" dirty="0">
                <a:latin typeface="Georgia" panose="02040502050405020303" pitchFamily="18" charset="0"/>
              </a:rPr>
              <a:t>προτεραιότητας </a:t>
            </a:r>
            <a:r>
              <a:rPr lang="el-GR" sz="1400" dirty="0" smtClean="0">
                <a:latin typeface="Georgia" panose="02040502050405020303" pitchFamily="18" charset="0"/>
              </a:rPr>
              <a:t> της  πρόσβασης  </a:t>
            </a:r>
            <a:r>
              <a:rPr lang="el-GR" sz="1400" dirty="0">
                <a:latin typeface="Georgia" panose="02040502050405020303" pitchFamily="18" charset="0"/>
              </a:rPr>
              <a:t>στη θεραπεία </a:t>
            </a:r>
            <a:r>
              <a:rPr lang="el-GR" sz="1400" dirty="0" smtClean="0">
                <a:latin typeface="Georgia" panose="02040502050405020303" pitchFamily="18" charset="0"/>
              </a:rPr>
              <a:t>.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Επισημαίνεται η ανάγκη προστασίας των προσωπικών </a:t>
            </a:r>
            <a:r>
              <a:rPr lang="el-GR" sz="1400" dirty="0">
                <a:latin typeface="Georgia" panose="02040502050405020303" pitchFamily="18" charset="0"/>
              </a:rPr>
              <a:t>δεδομένων </a:t>
            </a:r>
            <a:r>
              <a:rPr lang="el-GR" sz="1400" dirty="0" smtClean="0">
                <a:latin typeface="Georgia" panose="02040502050405020303" pitchFamily="18" charset="0"/>
              </a:rPr>
              <a:t>.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Επισημαίνεται η σημασία της αποφυγής του κοινωνικού στιγματισμού.</a:t>
            </a:r>
            <a:endParaRPr lang="el-GR" sz="1400" dirty="0">
              <a:latin typeface="Georgia" panose="02040502050405020303" pitchFamily="18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Η Πολιτεία οφείλει να ενημερώνει τους πολίτες. 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el-GR" sz="1400" dirty="0" smtClean="0">
                <a:latin typeface="Georgia" panose="02040502050405020303" pitchFamily="18" charset="0"/>
              </a:rPr>
              <a:t>Εάν κριθεί απαραίτητο , μπορεί ο εμβολιασμός να είναι υποχρεωτικός. </a:t>
            </a:r>
            <a:endParaRPr lang="el-GR" sz="1400" dirty="0">
              <a:latin typeface="Georgia" panose="02040502050405020303" pitchFamily="18" charset="0"/>
            </a:endParaRPr>
          </a:p>
          <a:p>
            <a:pPr marL="285750" indent="-285750">
              <a:buBlip>
                <a:blip r:embed="rId2"/>
              </a:buBlip>
            </a:pPr>
            <a:endParaRPr lang="el-GR" sz="1400" dirty="0">
              <a:latin typeface="Georgia" panose="02040502050405020303" pitchFamily="18" charset="0"/>
            </a:endParaRPr>
          </a:p>
          <a:p>
            <a:pPr algn="just"/>
            <a:r>
              <a:rPr lang="el-GR" sz="1400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Συμπέρασμα</a:t>
            </a:r>
            <a:r>
              <a:rPr lang="el-GR" sz="1400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el-GR" sz="1400" dirty="0">
                <a:latin typeface="Georgia" panose="02040502050405020303" pitchFamily="18" charset="0"/>
              </a:rPr>
              <a:t>Στο θεσμικό πλαίσιο υγείας στην Ελλάδα παρατηρείται σχετική ενσωμάτωση αρχών Βιοηθικής στο σχεδιασμό πολιτικών και συνεργασιών, αλλά όχι πραγματική εφαρμογή. Με την εμπειρία από την πανδημία Covid-19, περαιτέρω ενέργειες για μεγαλύτερη συμμετοχή των πολιτών στο σχεδιασμό πολιτικών και περιορισμό των παραγόντων που συντηρούν τη διαρθρωτική βία, θα οδηγηθούμε σε πανδημική αντιμετώπιση με σεβασμό στις ευάλωτες/μειονεκτικές ομάδες. </a:t>
            </a:r>
          </a:p>
          <a:p>
            <a:endParaRPr lang="el-GR" sz="1400" b="1" u="sng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99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604</Words>
  <Application>Microsoft Office PowerPoint</Application>
  <PresentationFormat>On-screen Show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Βασιλική Σουφλέρη ,   Τίνα Γκαράνη-Παπαδάτου  Πανεπιστήμιο Δυτικής Αττικής, Σχολή Δημόσιας Υγείας, Αθήνα, Ελλάδα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71</cp:revision>
  <dcterms:created xsi:type="dcterms:W3CDTF">2006-08-16T00:00:00Z</dcterms:created>
  <dcterms:modified xsi:type="dcterms:W3CDTF">2022-02-14T15:11:03Z</dcterms:modified>
</cp:coreProperties>
</file>