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1" r:id="rId1"/>
  </p:sldMasterIdLst>
  <p:sldIdLst>
    <p:sldId id="256" r:id="rId2"/>
    <p:sldId id="260" r:id="rId3"/>
    <p:sldId id="261" r:id="rId4"/>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defTabSz="457200"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defTabSz="457200"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defTabSz="457200"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defTabSz="457200"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46" d="100"/>
          <a:sy n="46" d="100"/>
        </p:scale>
        <p:origin x="-106" y="-2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l-GR"/>
              <a:t>Kλικ για επεξεργασία του τίτλου</a:t>
            </a:r>
            <a:endParaRPr lang="en-US"/>
          </a:p>
        </p:txBody>
      </p:sp>
      <p:sp>
        <p:nvSpPr>
          <p:cNvPr id="17" name="16 - Υπότιτλος"/>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a:t>Κάντε κλικ για να επεξεργαστείτε τον υπότιτλο του υποδείγματος</a:t>
            </a:r>
            <a:endParaRPr lang="en-US"/>
          </a:p>
        </p:txBody>
      </p:sp>
      <p:sp>
        <p:nvSpPr>
          <p:cNvPr id="4" name="29 - Θέση ημερομηνίας"/>
          <p:cNvSpPr>
            <a:spLocks noGrp="1"/>
          </p:cNvSpPr>
          <p:nvPr>
            <p:ph type="dt" sz="half" idx="10"/>
          </p:nvPr>
        </p:nvSpPr>
        <p:spPr/>
        <p:txBody>
          <a:bodyPr/>
          <a:lstStyle>
            <a:lvl1pPr>
              <a:defRPr/>
            </a:lvl1pPr>
          </a:lstStyle>
          <a:p>
            <a:pPr>
              <a:defRPr/>
            </a:pPr>
            <a:fld id="{AC5198F0-82B7-4A4F-9DFA-3BF817154320}" type="datetimeFigureOut">
              <a:rPr lang="en-US"/>
              <a:pPr>
                <a:defRPr/>
              </a:pPr>
              <a:t>2/27/2022</a:t>
            </a:fld>
            <a:endParaRPr lang="en-US"/>
          </a:p>
        </p:txBody>
      </p:sp>
      <p:sp>
        <p:nvSpPr>
          <p:cNvPr id="5" name="18 - Θέση υποσέλιδου"/>
          <p:cNvSpPr>
            <a:spLocks noGrp="1"/>
          </p:cNvSpPr>
          <p:nvPr>
            <p:ph type="ftr" sz="quarter" idx="11"/>
          </p:nvPr>
        </p:nvSpPr>
        <p:spPr/>
        <p:txBody>
          <a:bodyPr/>
          <a:lstStyle>
            <a:lvl1pPr>
              <a:defRPr/>
            </a:lvl1pPr>
          </a:lstStyle>
          <a:p>
            <a:pPr>
              <a:defRPr/>
            </a:pPr>
            <a:endParaRPr lang="en-US"/>
          </a:p>
        </p:txBody>
      </p:sp>
      <p:sp>
        <p:nvSpPr>
          <p:cNvPr id="6" name="26 - Θέση αριθμού διαφάνειας"/>
          <p:cNvSpPr>
            <a:spLocks noGrp="1"/>
          </p:cNvSpPr>
          <p:nvPr>
            <p:ph type="sldNum" sz="quarter" idx="12"/>
          </p:nvPr>
        </p:nvSpPr>
        <p:spPr/>
        <p:txBody>
          <a:bodyPr/>
          <a:lstStyle>
            <a:lvl1pPr>
              <a:defRPr smtClean="0">
                <a:solidFill>
                  <a:srgbClr val="D1EAEE"/>
                </a:solidFill>
              </a:defRPr>
            </a:lvl1pPr>
          </a:lstStyle>
          <a:p>
            <a:pPr>
              <a:defRPr/>
            </a:pPr>
            <a:fld id="{0C42987F-DB45-4FB0-83F5-04D0CADE3550}" type="slidenum">
              <a:rPr lang="en-US" altLang="el-GR"/>
              <a:pPr>
                <a:defRPr/>
              </a:pPr>
              <a:t>‹#›</a:t>
            </a:fld>
            <a:endParaRPr lang="en-US" alt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9 - Θέση ημερομηνίας"/>
          <p:cNvSpPr>
            <a:spLocks noGrp="1"/>
          </p:cNvSpPr>
          <p:nvPr>
            <p:ph type="dt" sz="half" idx="10"/>
          </p:nvPr>
        </p:nvSpPr>
        <p:spPr/>
        <p:txBody>
          <a:bodyPr/>
          <a:lstStyle>
            <a:lvl1pPr>
              <a:defRPr/>
            </a:lvl1pPr>
          </a:lstStyle>
          <a:p>
            <a:pPr>
              <a:defRPr/>
            </a:pPr>
            <a:fld id="{0BA387FA-658A-4E2A-9BA2-E890F83AC46C}" type="datetimeFigureOut">
              <a:rPr lang="en-US"/>
              <a:pPr>
                <a:defRPr/>
              </a:pPr>
              <a:t>2/27/2022</a:t>
            </a:fld>
            <a:endParaRPr lang="en-US"/>
          </a:p>
        </p:txBody>
      </p:sp>
      <p:sp>
        <p:nvSpPr>
          <p:cNvPr id="5" name="21 - Θέση υποσέλιδου"/>
          <p:cNvSpPr>
            <a:spLocks noGrp="1"/>
          </p:cNvSpPr>
          <p:nvPr>
            <p:ph type="ftr" sz="quarter" idx="11"/>
          </p:nvPr>
        </p:nvSpPr>
        <p:spPr/>
        <p:txBody>
          <a:bodyPr/>
          <a:lstStyle>
            <a:lvl1pPr>
              <a:defRPr/>
            </a:lvl1pPr>
          </a:lstStyle>
          <a:p>
            <a:pPr>
              <a:defRPr/>
            </a:pPr>
            <a:endParaRPr lang="en-US"/>
          </a:p>
        </p:txBody>
      </p:sp>
      <p:sp>
        <p:nvSpPr>
          <p:cNvPr id="6" name="17 - Θέση αριθμού διαφάνειας"/>
          <p:cNvSpPr>
            <a:spLocks noGrp="1"/>
          </p:cNvSpPr>
          <p:nvPr>
            <p:ph type="sldNum" sz="quarter" idx="12"/>
          </p:nvPr>
        </p:nvSpPr>
        <p:spPr/>
        <p:txBody>
          <a:bodyPr/>
          <a:lstStyle>
            <a:lvl1pPr>
              <a:defRPr/>
            </a:lvl1pPr>
          </a:lstStyle>
          <a:p>
            <a:pPr>
              <a:defRPr/>
            </a:pPr>
            <a:fld id="{7B4FDD31-3EE6-4DE9-85BA-75398A0D668C}" type="slidenum">
              <a:rPr lang="en-US" altLang="el-GR"/>
              <a:pPr>
                <a:defRPr/>
              </a:pPr>
              <a:t>‹#›</a:t>
            </a:fld>
            <a:endParaRPr lang="en-US" alt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8839200" y="914402"/>
            <a:ext cx="2743200" cy="5211763"/>
          </a:xfrm>
        </p:spPr>
        <p:txBody>
          <a:bodyPr vert="eaVert"/>
          <a:lstStyle/>
          <a:p>
            <a:r>
              <a:rPr lang="el-GR"/>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609600" y="914402"/>
            <a:ext cx="8026400" cy="5211763"/>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9 - Θέση ημερομηνίας"/>
          <p:cNvSpPr>
            <a:spLocks noGrp="1"/>
          </p:cNvSpPr>
          <p:nvPr>
            <p:ph type="dt" sz="half" idx="10"/>
          </p:nvPr>
        </p:nvSpPr>
        <p:spPr/>
        <p:txBody>
          <a:bodyPr/>
          <a:lstStyle>
            <a:lvl1pPr>
              <a:defRPr/>
            </a:lvl1pPr>
          </a:lstStyle>
          <a:p>
            <a:pPr>
              <a:defRPr/>
            </a:pPr>
            <a:fld id="{267A8284-19C0-47E7-B2AB-82888F98A86B}" type="datetimeFigureOut">
              <a:rPr lang="en-US"/>
              <a:pPr>
                <a:defRPr/>
              </a:pPr>
              <a:t>2/27/2022</a:t>
            </a:fld>
            <a:endParaRPr lang="en-US"/>
          </a:p>
        </p:txBody>
      </p:sp>
      <p:sp>
        <p:nvSpPr>
          <p:cNvPr id="5" name="21 - Θέση υποσέλιδου"/>
          <p:cNvSpPr>
            <a:spLocks noGrp="1"/>
          </p:cNvSpPr>
          <p:nvPr>
            <p:ph type="ftr" sz="quarter" idx="11"/>
          </p:nvPr>
        </p:nvSpPr>
        <p:spPr/>
        <p:txBody>
          <a:bodyPr/>
          <a:lstStyle>
            <a:lvl1pPr>
              <a:defRPr/>
            </a:lvl1pPr>
          </a:lstStyle>
          <a:p>
            <a:pPr>
              <a:defRPr/>
            </a:pPr>
            <a:endParaRPr lang="en-US"/>
          </a:p>
        </p:txBody>
      </p:sp>
      <p:sp>
        <p:nvSpPr>
          <p:cNvPr id="6" name="17 - Θέση αριθμού διαφάνειας"/>
          <p:cNvSpPr>
            <a:spLocks noGrp="1"/>
          </p:cNvSpPr>
          <p:nvPr>
            <p:ph type="sldNum" sz="quarter" idx="12"/>
          </p:nvPr>
        </p:nvSpPr>
        <p:spPr/>
        <p:txBody>
          <a:bodyPr/>
          <a:lstStyle>
            <a:lvl1pPr>
              <a:defRPr/>
            </a:lvl1pPr>
          </a:lstStyle>
          <a:p>
            <a:pPr>
              <a:defRPr/>
            </a:pPr>
            <a:fld id="{235D5E01-2841-446B-B905-9143ACF0F12C}" type="slidenum">
              <a:rPr lang="en-US" altLang="el-GR"/>
              <a:pPr>
                <a:defRPr/>
              </a:pPr>
              <a:t>‹#›</a:t>
            </a:fld>
            <a:endParaRPr lang="en-US" alt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9 - Θέση ημερομηνίας"/>
          <p:cNvSpPr>
            <a:spLocks noGrp="1"/>
          </p:cNvSpPr>
          <p:nvPr>
            <p:ph type="dt" sz="half" idx="10"/>
          </p:nvPr>
        </p:nvSpPr>
        <p:spPr/>
        <p:txBody>
          <a:bodyPr/>
          <a:lstStyle>
            <a:lvl1pPr>
              <a:defRPr/>
            </a:lvl1pPr>
          </a:lstStyle>
          <a:p>
            <a:pPr>
              <a:defRPr/>
            </a:pPr>
            <a:fld id="{FDE93DF1-1481-4E8C-8590-3CA4A5F0E3D9}" type="datetimeFigureOut">
              <a:rPr lang="en-US"/>
              <a:pPr>
                <a:defRPr/>
              </a:pPr>
              <a:t>2/27/2022</a:t>
            </a:fld>
            <a:endParaRPr lang="en-US"/>
          </a:p>
        </p:txBody>
      </p:sp>
      <p:sp>
        <p:nvSpPr>
          <p:cNvPr id="5" name="21 - Θέση υποσέλιδου"/>
          <p:cNvSpPr>
            <a:spLocks noGrp="1"/>
          </p:cNvSpPr>
          <p:nvPr>
            <p:ph type="ftr" sz="quarter" idx="11"/>
          </p:nvPr>
        </p:nvSpPr>
        <p:spPr/>
        <p:txBody>
          <a:bodyPr/>
          <a:lstStyle>
            <a:lvl1pPr>
              <a:defRPr/>
            </a:lvl1pPr>
          </a:lstStyle>
          <a:p>
            <a:pPr>
              <a:defRPr/>
            </a:pPr>
            <a:endParaRPr lang="en-US"/>
          </a:p>
        </p:txBody>
      </p:sp>
      <p:sp>
        <p:nvSpPr>
          <p:cNvPr id="6" name="17 - Θέση αριθμού διαφάνειας"/>
          <p:cNvSpPr>
            <a:spLocks noGrp="1"/>
          </p:cNvSpPr>
          <p:nvPr>
            <p:ph type="sldNum" sz="quarter" idx="12"/>
          </p:nvPr>
        </p:nvSpPr>
        <p:spPr/>
        <p:txBody>
          <a:bodyPr/>
          <a:lstStyle>
            <a:lvl1pPr>
              <a:defRPr/>
            </a:lvl1pPr>
          </a:lstStyle>
          <a:p>
            <a:pPr>
              <a:defRPr/>
            </a:pPr>
            <a:fld id="{8ACBD808-707B-4316-BCE6-F1107C4CAC99}" type="slidenum">
              <a:rPr lang="en-US" altLang="el-GR"/>
              <a:pPr>
                <a:defRPr/>
              </a:pPr>
              <a:t>‹#›</a:t>
            </a:fld>
            <a:endParaRPr lang="en-US" alt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l-GR"/>
              <a:t>Kλικ για επεξεργασία του τίτλου</a:t>
            </a:r>
            <a:endParaRPr lang="en-US"/>
          </a:p>
        </p:txBody>
      </p:sp>
      <p:sp>
        <p:nvSpPr>
          <p:cNvPr id="3" name="2 - Θέση κειμένου"/>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8290183C-C56C-46DD-950D-94861C192960}" type="datetimeFigureOut">
              <a:rPr lang="en-US"/>
              <a:pPr>
                <a:defRPr/>
              </a:pPr>
              <a:t>2/27/2022</a:t>
            </a:fld>
            <a:endParaRPr lang="en-US"/>
          </a:p>
        </p:txBody>
      </p:sp>
      <p:sp>
        <p:nvSpPr>
          <p:cNvPr id="5" name="4 - Θέση υποσέλιδου"/>
          <p:cNvSpPr>
            <a:spLocks noGrp="1"/>
          </p:cNvSpPr>
          <p:nvPr>
            <p:ph type="ftr" sz="quarter" idx="11"/>
          </p:nvPr>
        </p:nvSpPr>
        <p:spPr/>
        <p:txBody>
          <a:bodyPr/>
          <a:lstStyle>
            <a:lvl1pPr>
              <a:defRPr/>
            </a:lvl1pPr>
          </a:lstStyle>
          <a:p>
            <a:pPr>
              <a:defRPr/>
            </a:pPr>
            <a:endParaRPr lang="en-US"/>
          </a:p>
        </p:txBody>
      </p:sp>
      <p:sp>
        <p:nvSpPr>
          <p:cNvPr id="6" name="5 - Θέση αριθμού διαφάνειας"/>
          <p:cNvSpPr>
            <a:spLocks noGrp="1"/>
          </p:cNvSpPr>
          <p:nvPr>
            <p:ph type="sldNum" sz="quarter" idx="12"/>
          </p:nvPr>
        </p:nvSpPr>
        <p:spPr/>
        <p:txBody>
          <a:bodyPr/>
          <a:lstStyle>
            <a:lvl1pPr>
              <a:defRPr smtClean="0">
                <a:solidFill>
                  <a:srgbClr val="D1EAEE"/>
                </a:solidFill>
              </a:defRPr>
            </a:lvl1pPr>
          </a:lstStyle>
          <a:p>
            <a:pPr>
              <a:defRPr/>
            </a:pPr>
            <a:fld id="{A25C4643-F5CD-4DF6-BF62-2A45A072723A}" type="slidenum">
              <a:rPr lang="en-US" altLang="el-GR"/>
              <a:pPr>
                <a:defRPr/>
              </a:pPr>
              <a:t>‹#›</a:t>
            </a:fld>
            <a:endParaRPr lang="en-US" alt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704088"/>
            <a:ext cx="10972800" cy="1143000"/>
          </a:xfrm>
        </p:spPr>
        <p:txBody>
          <a:bodyPr/>
          <a:lstStyle/>
          <a:p>
            <a:r>
              <a:rPr lang="el-GR"/>
              <a:t>Kλικ για επεξεργασία του τίτλου</a:t>
            </a:r>
            <a:endParaRPr lang="en-US"/>
          </a:p>
        </p:txBody>
      </p:sp>
      <p:sp>
        <p:nvSpPr>
          <p:cNvPr id="3" name="2 - Θέση περιεχομένου"/>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3 - Θέση περιεχομένου"/>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9 - Θέση ημερομηνίας"/>
          <p:cNvSpPr>
            <a:spLocks noGrp="1"/>
          </p:cNvSpPr>
          <p:nvPr>
            <p:ph type="dt" sz="half" idx="10"/>
          </p:nvPr>
        </p:nvSpPr>
        <p:spPr/>
        <p:txBody>
          <a:bodyPr/>
          <a:lstStyle>
            <a:lvl1pPr>
              <a:defRPr/>
            </a:lvl1pPr>
          </a:lstStyle>
          <a:p>
            <a:pPr>
              <a:defRPr/>
            </a:pPr>
            <a:fld id="{4320E682-78B2-4D59-8957-B29BCA188A3A}" type="datetimeFigureOut">
              <a:rPr lang="en-US"/>
              <a:pPr>
                <a:defRPr/>
              </a:pPr>
              <a:t>2/27/2022</a:t>
            </a:fld>
            <a:endParaRPr lang="en-US"/>
          </a:p>
        </p:txBody>
      </p:sp>
      <p:sp>
        <p:nvSpPr>
          <p:cNvPr id="6" name="21 - Θέση υποσέλιδου"/>
          <p:cNvSpPr>
            <a:spLocks noGrp="1"/>
          </p:cNvSpPr>
          <p:nvPr>
            <p:ph type="ftr" sz="quarter" idx="11"/>
          </p:nvPr>
        </p:nvSpPr>
        <p:spPr/>
        <p:txBody>
          <a:bodyPr/>
          <a:lstStyle>
            <a:lvl1pPr>
              <a:defRPr/>
            </a:lvl1pPr>
          </a:lstStyle>
          <a:p>
            <a:pPr>
              <a:defRPr/>
            </a:pPr>
            <a:endParaRPr lang="en-US"/>
          </a:p>
        </p:txBody>
      </p:sp>
      <p:sp>
        <p:nvSpPr>
          <p:cNvPr id="7" name="17 - Θέση αριθμού διαφάνειας"/>
          <p:cNvSpPr>
            <a:spLocks noGrp="1"/>
          </p:cNvSpPr>
          <p:nvPr>
            <p:ph type="sldNum" sz="quarter" idx="12"/>
          </p:nvPr>
        </p:nvSpPr>
        <p:spPr/>
        <p:txBody>
          <a:bodyPr/>
          <a:lstStyle>
            <a:lvl1pPr>
              <a:defRPr/>
            </a:lvl1pPr>
          </a:lstStyle>
          <a:p>
            <a:pPr>
              <a:defRPr/>
            </a:pPr>
            <a:fld id="{E5F127F9-643D-475A-9C75-25618752B507}" type="slidenum">
              <a:rPr lang="en-US" altLang="el-GR"/>
              <a:pPr>
                <a:defRPr/>
              </a:pPr>
              <a:t>‹#›</a:t>
            </a:fld>
            <a:endParaRPr lang="en-US" alt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704088"/>
            <a:ext cx="10972800" cy="1143000"/>
          </a:xfrm>
        </p:spPr>
        <p:txBody>
          <a:bodyPr/>
          <a:lstStyle>
            <a:lvl1pPr>
              <a:defRPr/>
            </a:lvl1pPr>
          </a:lstStyle>
          <a:p>
            <a:r>
              <a:rPr lang="el-GR"/>
              <a:t>Kλικ για επεξεργασία του τίτλου</a:t>
            </a:r>
            <a:endParaRPr lang="en-US"/>
          </a:p>
        </p:txBody>
      </p:sp>
      <p:sp>
        <p:nvSpPr>
          <p:cNvPr id="3" name="2 - Θέση κειμένου"/>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l-GR"/>
              <a:t>Kλικ για επεξεργασία των στυλ του υποδείγματος</a:t>
            </a:r>
          </a:p>
        </p:txBody>
      </p:sp>
      <p:sp>
        <p:nvSpPr>
          <p:cNvPr id="4" name="3 - Θέση κειμένου"/>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l-GR"/>
              <a:t>Kλικ για επεξεργασία των στυλ του υποδείγματος</a:t>
            </a:r>
          </a:p>
        </p:txBody>
      </p:sp>
      <p:sp>
        <p:nvSpPr>
          <p:cNvPr id="5" name="4 - Θέση περιεχομένου"/>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6" name="5 - Θέση περιεχομένου"/>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7" name="9 - Θέση ημερομηνίας"/>
          <p:cNvSpPr>
            <a:spLocks noGrp="1"/>
          </p:cNvSpPr>
          <p:nvPr>
            <p:ph type="dt" sz="half" idx="10"/>
          </p:nvPr>
        </p:nvSpPr>
        <p:spPr/>
        <p:txBody>
          <a:bodyPr/>
          <a:lstStyle>
            <a:lvl1pPr>
              <a:defRPr/>
            </a:lvl1pPr>
          </a:lstStyle>
          <a:p>
            <a:pPr>
              <a:defRPr/>
            </a:pPr>
            <a:fld id="{1746B42C-2C3B-45CE-AD5A-FBE5304A4FCF}" type="datetimeFigureOut">
              <a:rPr lang="en-US"/>
              <a:pPr>
                <a:defRPr/>
              </a:pPr>
              <a:t>2/27/2022</a:t>
            </a:fld>
            <a:endParaRPr lang="en-US"/>
          </a:p>
        </p:txBody>
      </p:sp>
      <p:sp>
        <p:nvSpPr>
          <p:cNvPr id="8" name="21 - Θέση υποσέλιδου"/>
          <p:cNvSpPr>
            <a:spLocks noGrp="1"/>
          </p:cNvSpPr>
          <p:nvPr>
            <p:ph type="ftr" sz="quarter" idx="11"/>
          </p:nvPr>
        </p:nvSpPr>
        <p:spPr/>
        <p:txBody>
          <a:bodyPr/>
          <a:lstStyle>
            <a:lvl1pPr>
              <a:defRPr/>
            </a:lvl1pPr>
          </a:lstStyle>
          <a:p>
            <a:pPr>
              <a:defRPr/>
            </a:pPr>
            <a:endParaRPr lang="en-US"/>
          </a:p>
        </p:txBody>
      </p:sp>
      <p:sp>
        <p:nvSpPr>
          <p:cNvPr id="9" name="17 - Θέση αριθμού διαφάνειας"/>
          <p:cNvSpPr>
            <a:spLocks noGrp="1"/>
          </p:cNvSpPr>
          <p:nvPr>
            <p:ph type="sldNum" sz="quarter" idx="12"/>
          </p:nvPr>
        </p:nvSpPr>
        <p:spPr/>
        <p:txBody>
          <a:bodyPr/>
          <a:lstStyle>
            <a:lvl1pPr>
              <a:defRPr/>
            </a:lvl1pPr>
          </a:lstStyle>
          <a:p>
            <a:pPr>
              <a:defRPr/>
            </a:pPr>
            <a:fld id="{69C1D83D-8C07-41F4-BB7B-695957AB633C}" type="slidenum">
              <a:rPr lang="en-US" altLang="el-GR"/>
              <a:pPr>
                <a:defRPr/>
              </a:pPr>
              <a:t>‹#›</a:t>
            </a:fld>
            <a:endParaRPr lang="en-US" alt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l-GR"/>
              <a:t>Kλικ για επεξεργασία του τίτλου</a:t>
            </a:r>
            <a:endParaRPr lang="en-US"/>
          </a:p>
        </p:txBody>
      </p:sp>
      <p:sp>
        <p:nvSpPr>
          <p:cNvPr id="3" name="9 - Θέση ημερομηνίας"/>
          <p:cNvSpPr>
            <a:spLocks noGrp="1"/>
          </p:cNvSpPr>
          <p:nvPr>
            <p:ph type="dt" sz="half" idx="10"/>
          </p:nvPr>
        </p:nvSpPr>
        <p:spPr/>
        <p:txBody>
          <a:bodyPr/>
          <a:lstStyle>
            <a:lvl1pPr>
              <a:defRPr/>
            </a:lvl1pPr>
          </a:lstStyle>
          <a:p>
            <a:pPr>
              <a:defRPr/>
            </a:pPr>
            <a:fld id="{D378C36D-31DA-4067-A08F-CDF70BB506CB}" type="datetimeFigureOut">
              <a:rPr lang="en-US"/>
              <a:pPr>
                <a:defRPr/>
              </a:pPr>
              <a:t>2/27/2022</a:t>
            </a:fld>
            <a:endParaRPr lang="en-US"/>
          </a:p>
        </p:txBody>
      </p:sp>
      <p:sp>
        <p:nvSpPr>
          <p:cNvPr id="4" name="21 - Θέση υποσέλιδου"/>
          <p:cNvSpPr>
            <a:spLocks noGrp="1"/>
          </p:cNvSpPr>
          <p:nvPr>
            <p:ph type="ftr" sz="quarter" idx="11"/>
          </p:nvPr>
        </p:nvSpPr>
        <p:spPr/>
        <p:txBody>
          <a:bodyPr/>
          <a:lstStyle>
            <a:lvl1pPr>
              <a:defRPr/>
            </a:lvl1pPr>
          </a:lstStyle>
          <a:p>
            <a:pPr>
              <a:defRPr/>
            </a:pPr>
            <a:endParaRPr lang="en-US"/>
          </a:p>
        </p:txBody>
      </p:sp>
      <p:sp>
        <p:nvSpPr>
          <p:cNvPr id="5" name="17 - Θέση αριθμού διαφάνειας"/>
          <p:cNvSpPr>
            <a:spLocks noGrp="1"/>
          </p:cNvSpPr>
          <p:nvPr>
            <p:ph type="sldNum" sz="quarter" idx="12"/>
          </p:nvPr>
        </p:nvSpPr>
        <p:spPr/>
        <p:txBody>
          <a:bodyPr/>
          <a:lstStyle>
            <a:lvl1pPr>
              <a:defRPr/>
            </a:lvl1pPr>
          </a:lstStyle>
          <a:p>
            <a:pPr>
              <a:defRPr/>
            </a:pPr>
            <a:fld id="{99B26E42-1B5C-464A-A6E2-20B36795685A}" type="slidenum">
              <a:rPr lang="en-US" altLang="el-GR"/>
              <a:pPr>
                <a:defRPr/>
              </a:pPr>
              <a:t>‹#›</a:t>
            </a:fld>
            <a:endParaRPr lang="en-US" alt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9 - Θέση ημερομηνίας"/>
          <p:cNvSpPr>
            <a:spLocks noGrp="1"/>
          </p:cNvSpPr>
          <p:nvPr>
            <p:ph type="dt" sz="half" idx="10"/>
          </p:nvPr>
        </p:nvSpPr>
        <p:spPr/>
        <p:txBody>
          <a:bodyPr/>
          <a:lstStyle>
            <a:lvl1pPr>
              <a:defRPr/>
            </a:lvl1pPr>
          </a:lstStyle>
          <a:p>
            <a:pPr>
              <a:defRPr/>
            </a:pPr>
            <a:fld id="{D887A1E1-27A5-4EEE-A242-87DC336EC693}" type="datetimeFigureOut">
              <a:rPr lang="en-US"/>
              <a:pPr>
                <a:defRPr/>
              </a:pPr>
              <a:t>2/27/2022</a:t>
            </a:fld>
            <a:endParaRPr lang="en-US"/>
          </a:p>
        </p:txBody>
      </p:sp>
      <p:sp>
        <p:nvSpPr>
          <p:cNvPr id="3" name="21 - Θέση υποσέλιδου"/>
          <p:cNvSpPr>
            <a:spLocks noGrp="1"/>
          </p:cNvSpPr>
          <p:nvPr>
            <p:ph type="ftr" sz="quarter" idx="11"/>
          </p:nvPr>
        </p:nvSpPr>
        <p:spPr/>
        <p:txBody>
          <a:bodyPr/>
          <a:lstStyle>
            <a:lvl1pPr>
              <a:defRPr/>
            </a:lvl1pPr>
          </a:lstStyle>
          <a:p>
            <a:pPr>
              <a:defRPr/>
            </a:pPr>
            <a:endParaRPr lang="en-US"/>
          </a:p>
        </p:txBody>
      </p:sp>
      <p:sp>
        <p:nvSpPr>
          <p:cNvPr id="4" name="17 - Θέση αριθμού διαφάνειας"/>
          <p:cNvSpPr>
            <a:spLocks noGrp="1"/>
          </p:cNvSpPr>
          <p:nvPr>
            <p:ph type="sldNum" sz="quarter" idx="12"/>
          </p:nvPr>
        </p:nvSpPr>
        <p:spPr/>
        <p:txBody>
          <a:bodyPr/>
          <a:lstStyle>
            <a:lvl1pPr>
              <a:defRPr/>
            </a:lvl1pPr>
          </a:lstStyle>
          <a:p>
            <a:pPr>
              <a:defRPr/>
            </a:pPr>
            <a:fld id="{A7C9C7EE-3CD0-45F1-A892-1990EFAF3144}" type="slidenum">
              <a:rPr lang="en-US" altLang="el-GR"/>
              <a:pPr>
                <a:defRPr/>
              </a:pPr>
              <a:t>‹#›</a:t>
            </a:fld>
            <a:endParaRPr lang="en-US" alt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l-GR"/>
              <a:t>Kλικ για επεξεργασία του τίτλου</a:t>
            </a:r>
            <a:endParaRPr lang="en-US"/>
          </a:p>
        </p:txBody>
      </p:sp>
      <p:sp>
        <p:nvSpPr>
          <p:cNvPr id="3" name="2 - Θέση κειμένου"/>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l-GR"/>
              <a:t>Kλικ για επεξεργασία των στυλ του υποδείγματος</a:t>
            </a:r>
          </a:p>
        </p:txBody>
      </p:sp>
      <p:sp>
        <p:nvSpPr>
          <p:cNvPr id="4" name="3 - Θέση περιεχομένου"/>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9 - Θέση ημερομηνίας"/>
          <p:cNvSpPr>
            <a:spLocks noGrp="1"/>
          </p:cNvSpPr>
          <p:nvPr>
            <p:ph type="dt" sz="half" idx="10"/>
          </p:nvPr>
        </p:nvSpPr>
        <p:spPr/>
        <p:txBody>
          <a:bodyPr/>
          <a:lstStyle>
            <a:lvl1pPr>
              <a:defRPr/>
            </a:lvl1pPr>
          </a:lstStyle>
          <a:p>
            <a:pPr>
              <a:defRPr/>
            </a:pPr>
            <a:fld id="{AE848EEB-4B3F-4B11-8A9F-54BFB745233A}" type="datetimeFigureOut">
              <a:rPr lang="en-US"/>
              <a:pPr>
                <a:defRPr/>
              </a:pPr>
              <a:t>2/27/2022</a:t>
            </a:fld>
            <a:endParaRPr lang="en-US"/>
          </a:p>
        </p:txBody>
      </p:sp>
      <p:sp>
        <p:nvSpPr>
          <p:cNvPr id="6" name="21 - Θέση υποσέλιδου"/>
          <p:cNvSpPr>
            <a:spLocks noGrp="1"/>
          </p:cNvSpPr>
          <p:nvPr>
            <p:ph type="ftr" sz="quarter" idx="11"/>
          </p:nvPr>
        </p:nvSpPr>
        <p:spPr/>
        <p:txBody>
          <a:bodyPr/>
          <a:lstStyle>
            <a:lvl1pPr>
              <a:defRPr/>
            </a:lvl1pPr>
          </a:lstStyle>
          <a:p>
            <a:pPr>
              <a:defRPr/>
            </a:pPr>
            <a:endParaRPr lang="en-US"/>
          </a:p>
        </p:txBody>
      </p:sp>
      <p:sp>
        <p:nvSpPr>
          <p:cNvPr id="7" name="17 - Θέση αριθμού διαφάνειας"/>
          <p:cNvSpPr>
            <a:spLocks noGrp="1"/>
          </p:cNvSpPr>
          <p:nvPr>
            <p:ph type="sldNum" sz="quarter" idx="12"/>
          </p:nvPr>
        </p:nvSpPr>
        <p:spPr/>
        <p:txBody>
          <a:bodyPr/>
          <a:lstStyle>
            <a:lvl1pPr>
              <a:defRPr/>
            </a:lvl1pPr>
          </a:lstStyle>
          <a:p>
            <a:pPr>
              <a:defRPr/>
            </a:pPr>
            <a:fld id="{35F403FA-8B12-4599-8F7F-651A5140C23A}" type="slidenum">
              <a:rPr lang="en-US" altLang="el-GR"/>
              <a:pPr>
                <a:defRPr/>
              </a:pPr>
              <a:t>‹#›</a:t>
            </a:fld>
            <a:endParaRPr lang="en-US" alt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5" name="4 - Ψαλίδισμα και στρογγύλεμα μίας γωνίας του ορθογωνίου"/>
          <p:cNvSpPr/>
          <p:nvPr/>
        </p:nvSpPr>
        <p:spPr>
          <a:xfrm rot="420000" flipV="1">
            <a:off x="422116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5 - Ορθογώνιο τρίγωνο"/>
          <p:cNvSpPr/>
          <p:nvPr/>
        </p:nvSpPr>
        <p:spPr>
          <a:xfrm rot="420000" flipV="1">
            <a:off x="10672763" y="5359400"/>
            <a:ext cx="2063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6 - Ελεύθερη σχεδίαση"/>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cs typeface="+mn-cs"/>
            </a:endParaRPr>
          </a:p>
        </p:txBody>
      </p:sp>
      <p:sp>
        <p:nvSpPr>
          <p:cNvPr id="8" name="7 - Ελεύθερη σχεδίαση"/>
          <p:cNvSpPr>
            <a:spLocks/>
          </p:cNvSpPr>
          <p:nvPr/>
        </p:nvSpPr>
        <p:spPr bwMode="auto">
          <a:xfrm flipV="1">
            <a:off x="5842000" y="6219825"/>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cs typeface="+mn-cs"/>
            </a:endParaRPr>
          </a:p>
        </p:txBody>
      </p:sp>
      <p:sp>
        <p:nvSpPr>
          <p:cNvPr id="2" name="1 - Τίτλος"/>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el-GR"/>
              <a:t>Kλικ για επεξεργασία του τίτλου</a:t>
            </a:r>
            <a:endParaRPr lang="en-US"/>
          </a:p>
        </p:txBody>
      </p:sp>
      <p:sp>
        <p:nvSpPr>
          <p:cNvPr id="4" name="3 - Θέση κειμένου"/>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l-GR"/>
              <a:t>Kλικ για επεξεργασία των στυλ του υποδείγματος</a:t>
            </a:r>
          </a:p>
        </p:txBody>
      </p:sp>
      <p:sp>
        <p:nvSpPr>
          <p:cNvPr id="3" name="2 - Θέση εικόνας"/>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l-GR" noProof="0"/>
              <a:t>Κάντε κλικ στο εικονίδιο για να προσθέσετε μια εικόνα</a:t>
            </a:r>
            <a:endParaRPr lang="en-US" noProof="0" dirty="0"/>
          </a:p>
        </p:txBody>
      </p:sp>
      <p:sp>
        <p:nvSpPr>
          <p:cNvPr id="9" name="4 - Θέση ημερομηνίας"/>
          <p:cNvSpPr>
            <a:spLocks noGrp="1"/>
          </p:cNvSpPr>
          <p:nvPr>
            <p:ph type="dt" sz="half" idx="10"/>
          </p:nvPr>
        </p:nvSpPr>
        <p:spPr/>
        <p:txBody>
          <a:bodyPr/>
          <a:lstStyle>
            <a:lvl1pPr>
              <a:defRPr/>
            </a:lvl1pPr>
          </a:lstStyle>
          <a:p>
            <a:pPr>
              <a:defRPr/>
            </a:pPr>
            <a:fld id="{25041CAC-E87E-4A32-B589-F130BB75986D}" type="datetimeFigureOut">
              <a:rPr lang="en-US"/>
              <a:pPr>
                <a:defRPr/>
              </a:pPr>
              <a:t>2/27/2022</a:t>
            </a:fld>
            <a:endParaRPr lang="en-US"/>
          </a:p>
        </p:txBody>
      </p:sp>
      <p:sp>
        <p:nvSpPr>
          <p:cNvPr id="10" name="5 - Θέση υποσέλιδου"/>
          <p:cNvSpPr>
            <a:spLocks noGrp="1"/>
          </p:cNvSpPr>
          <p:nvPr>
            <p:ph type="ftr" sz="quarter" idx="11"/>
          </p:nvPr>
        </p:nvSpPr>
        <p:spPr/>
        <p:txBody>
          <a:bodyPr/>
          <a:lstStyle>
            <a:lvl1pPr>
              <a:defRPr/>
            </a:lvl1pPr>
          </a:lstStyle>
          <a:p>
            <a:pPr>
              <a:defRPr/>
            </a:pPr>
            <a:endParaRPr lang="en-US"/>
          </a:p>
        </p:txBody>
      </p:sp>
      <p:sp>
        <p:nvSpPr>
          <p:cNvPr id="11" name="6 - Θέση αριθμού διαφάνειας"/>
          <p:cNvSpPr>
            <a:spLocks noGrp="1"/>
          </p:cNvSpPr>
          <p:nvPr>
            <p:ph type="sldNum" sz="quarter" idx="12"/>
          </p:nvPr>
        </p:nvSpPr>
        <p:spPr>
          <a:xfrm>
            <a:off x="10769600" y="6356350"/>
            <a:ext cx="812800" cy="365125"/>
          </a:xfrm>
        </p:spPr>
        <p:txBody>
          <a:bodyPr/>
          <a:lstStyle>
            <a:lvl1pPr>
              <a:defRPr smtClean="0"/>
            </a:lvl1pPr>
          </a:lstStyle>
          <a:p>
            <a:pPr>
              <a:defRPr/>
            </a:pPr>
            <a:fld id="{5B247A66-EC92-44D2-877A-E22E1AD0DC82}" type="slidenum">
              <a:rPr lang="en-US" altLang="el-GR"/>
              <a:pPr>
                <a:defRPr/>
              </a:pPr>
              <a:t>‹#›</a:t>
            </a:fld>
            <a:endParaRPr lang="en-US" alt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cs typeface="+mn-cs"/>
            </a:endParaRPr>
          </a:p>
        </p:txBody>
      </p:sp>
      <p:sp>
        <p:nvSpPr>
          <p:cNvPr id="8" name="7 - Ελεύθερη σχεδίαση"/>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cs typeface="+mn-cs"/>
            </a:endParaRPr>
          </a:p>
        </p:txBody>
      </p:sp>
      <p:sp>
        <p:nvSpPr>
          <p:cNvPr id="1028" name="8 - Θέση τίτλου"/>
          <p:cNvSpPr>
            <a:spLocks noGrp="1"/>
          </p:cNvSpPr>
          <p:nvPr>
            <p:ph type="title"/>
          </p:nvPr>
        </p:nvSpPr>
        <p:spPr bwMode="auto">
          <a:xfrm>
            <a:off x="609600" y="704850"/>
            <a:ext cx="109728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l-GR" altLang="el-GR" smtClean="0"/>
              <a:t>Kλικ για επεξεργασία του τίτλου</a:t>
            </a:r>
            <a:endParaRPr lang="en-US" altLang="el-GR" smtClean="0"/>
          </a:p>
        </p:txBody>
      </p:sp>
      <p:sp>
        <p:nvSpPr>
          <p:cNvPr id="1029" name="29 - Θέση κειμένου"/>
          <p:cNvSpPr>
            <a:spLocks noGrp="1"/>
          </p:cNvSpPr>
          <p:nvPr>
            <p:ph type="body" idx="1"/>
          </p:nvPr>
        </p:nvSpPr>
        <p:spPr bwMode="auto">
          <a:xfrm>
            <a:off x="609600" y="1935163"/>
            <a:ext cx="109728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altLang="el-GR" smtClean="0"/>
              <a:t>Kλικ για επεξεργασία των στυλ του υποδείγματος</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endParaRPr lang="en-US" altLang="el-GR" smtClean="0"/>
          </a:p>
        </p:txBody>
      </p:sp>
      <p:sp>
        <p:nvSpPr>
          <p:cNvPr id="10" name="9 - Θέση ημερομηνίας"/>
          <p:cNvSpPr>
            <a:spLocks noGrp="1"/>
          </p:cNvSpPr>
          <p:nvPr>
            <p:ph type="dt" sz="half" idx="2"/>
          </p:nvPr>
        </p:nvSpPr>
        <p:spPr>
          <a:xfrm>
            <a:off x="609600" y="6356350"/>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a:defRPr/>
            </a:pPr>
            <a:fld id="{5337E594-C550-4A84-A4E7-2C29AF98F753}" type="datetimeFigureOut">
              <a:rPr lang="en-US"/>
              <a:pPr>
                <a:defRPr/>
              </a:pPr>
              <a:t>2/27/2022</a:t>
            </a:fld>
            <a:endParaRPr lang="en-US"/>
          </a:p>
        </p:txBody>
      </p:sp>
      <p:sp>
        <p:nvSpPr>
          <p:cNvPr id="22" name="21 - Θέση υποσέλιδου"/>
          <p:cNvSpPr>
            <a:spLocks noGrp="1"/>
          </p:cNvSpPr>
          <p:nvPr>
            <p:ph type="ftr" sz="quarter" idx="3"/>
          </p:nvPr>
        </p:nvSpPr>
        <p:spPr>
          <a:xfrm>
            <a:off x="3556000" y="6356350"/>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a:defRPr/>
            </a:pPr>
            <a:endParaRPr lang="en-US"/>
          </a:p>
        </p:txBody>
      </p:sp>
      <p:sp>
        <p:nvSpPr>
          <p:cNvPr id="18" name="17 - Θέση αριθμού διαφάνειας"/>
          <p:cNvSpPr>
            <a:spLocks noGrp="1"/>
          </p:cNvSpPr>
          <p:nvPr>
            <p:ph type="sldNum" sz="quarter" idx="4"/>
          </p:nvPr>
        </p:nvSpPr>
        <p:spPr>
          <a:xfrm>
            <a:off x="10566400" y="6356350"/>
            <a:ext cx="1016000" cy="365125"/>
          </a:xfrm>
          <a:prstGeom prst="rect">
            <a:avLst/>
          </a:prstGeom>
        </p:spPr>
        <p:txBody>
          <a:bodyPr vert="horz" wrap="square" lIns="0" tIns="0" rIns="0" bIns="0" numCol="1" anchor="b" anchorCtr="0" compatLnSpc="1">
            <a:prstTxWarp prst="textNoShape">
              <a:avLst/>
            </a:prstTxWarp>
          </a:bodyPr>
          <a:lstStyle>
            <a:lvl1pPr algn="r" eaLnBrk="1" hangingPunct="1">
              <a:defRPr sz="1200" smtClean="0">
                <a:solidFill>
                  <a:srgbClr val="045C75"/>
                </a:solidFill>
                <a:latin typeface="Arial" charset="0"/>
                <a:cs typeface="Arial" charset="0"/>
              </a:defRPr>
            </a:lvl1pPr>
          </a:lstStyle>
          <a:p>
            <a:pPr>
              <a:defRPr/>
            </a:pPr>
            <a:fld id="{8F2F8639-37F3-4780-BF20-3AA1E3FEED14}" type="slidenum">
              <a:rPr lang="en-US" altLang="el-GR"/>
              <a:pPr>
                <a:defRPr/>
              </a:pPr>
              <a:t>‹#›</a:t>
            </a:fld>
            <a:endParaRPr lang="en-US" altLang="el-GR"/>
          </a:p>
        </p:txBody>
      </p:sp>
      <p:grpSp>
        <p:nvGrpSpPr>
          <p:cNvPr id="1033" name="1 - Ομάδα"/>
          <p:cNvGrpSpPr>
            <a:grpSpLocks/>
          </p:cNvGrpSpPr>
          <p:nvPr/>
        </p:nvGrpSpPr>
        <p:grpSpPr bwMode="auto">
          <a:xfrm>
            <a:off x="-25400" y="203200"/>
            <a:ext cx="12241213" cy="647700"/>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hangingPunct="1">
                <a:defRPr/>
              </a:pPr>
              <a:endParaRPr lang="en-US">
                <a:latin typeface="Arial" charset="0"/>
                <a:cs typeface="Arial" charset="0"/>
              </a:endParaRPr>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hangingPunct="1">
                <a:defRPr/>
              </a:pPr>
              <a:endParaRPr lang="en-US">
                <a:latin typeface="Arial" charset="0"/>
                <a:cs typeface="Arial" charset="0"/>
              </a:endParaRPr>
            </a:p>
          </p:txBody>
        </p:sp>
      </p:grpSp>
    </p:spTree>
  </p:cSld>
  <p:clrMap bg1="lt1" tx1="dk1" bg2="lt2" tx2="dk2" accent1="accent1" accent2="accent2" accent3="accent3" accent4="accent4" accent5="accent5" accent6="accent6" hlink="hlink" folHlink="folHlink"/>
  <p:sldLayoutIdLst>
    <p:sldLayoutId id="2147483860" r:id="rId1"/>
    <p:sldLayoutId id="2147483852" r:id="rId2"/>
    <p:sldLayoutId id="2147483861" r:id="rId3"/>
    <p:sldLayoutId id="2147483853" r:id="rId4"/>
    <p:sldLayoutId id="2147483854" r:id="rId5"/>
    <p:sldLayoutId id="2147483855" r:id="rId6"/>
    <p:sldLayoutId id="2147483856" r:id="rId7"/>
    <p:sldLayoutId id="2147483857" r:id="rId8"/>
    <p:sldLayoutId id="2147483862" r:id="rId9"/>
    <p:sldLayoutId id="2147483858" r:id="rId10"/>
    <p:sldLayoutId id="2147483859"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anose="020F0502020204030204" pitchFamily="34" charset="0"/>
        </a:defRPr>
      </a:lvl2pPr>
      <a:lvl3pPr algn="l" rtl="0" eaLnBrk="0" fontAlgn="base" hangingPunct="0">
        <a:spcBef>
          <a:spcPct val="0"/>
        </a:spcBef>
        <a:spcAft>
          <a:spcPct val="0"/>
        </a:spcAft>
        <a:defRPr sz="5000">
          <a:solidFill>
            <a:schemeClr val="tx2"/>
          </a:solidFill>
          <a:latin typeface="Calibri" panose="020F0502020204030204" pitchFamily="34" charset="0"/>
        </a:defRPr>
      </a:lvl3pPr>
      <a:lvl4pPr algn="l" rtl="0" eaLnBrk="0" fontAlgn="base" hangingPunct="0">
        <a:spcBef>
          <a:spcPct val="0"/>
        </a:spcBef>
        <a:spcAft>
          <a:spcPct val="0"/>
        </a:spcAft>
        <a:defRPr sz="5000">
          <a:solidFill>
            <a:schemeClr val="tx2"/>
          </a:solidFill>
          <a:latin typeface="Calibri" panose="020F0502020204030204" pitchFamily="34" charset="0"/>
        </a:defRPr>
      </a:lvl4pPr>
      <a:lvl5pPr algn="l" rtl="0" eaLnBrk="0" fontAlgn="base" hangingPunct="0">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doi.org/10.1016/j.invent.2020.100317"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122" name="Τίτλος 1"/>
          <p:cNvPicPr>
            <a:picLocks noGrp="1" noChangeArrowheads="1"/>
          </p:cNvPicPr>
          <p:nvPr>
            <p:ph type="ctrTitle"/>
          </p:nvPr>
        </p:nvPicPr>
        <p:blipFill>
          <a:blip r:embed="rId3"/>
          <a:srcRect/>
          <a:stretch>
            <a:fillRect/>
          </a:stretch>
        </p:blipFill>
        <p:spPr>
          <a:xfrm>
            <a:off x="5702300" y="571500"/>
            <a:ext cx="5867400" cy="2705100"/>
          </a:xfrm>
        </p:spPr>
      </p:pic>
      <p:sp>
        <p:nvSpPr>
          <p:cNvPr id="5123" name="Υπότιτλος 2"/>
          <p:cNvSpPr>
            <a:spLocks noGrp="1"/>
          </p:cNvSpPr>
          <p:nvPr>
            <p:ph type="subTitle" idx="1"/>
          </p:nvPr>
        </p:nvSpPr>
        <p:spPr>
          <a:xfrm>
            <a:off x="138113" y="3632200"/>
            <a:ext cx="11915775" cy="3028950"/>
          </a:xfrm>
        </p:spPr>
        <p:txBody>
          <a:bodyPr/>
          <a:lstStyle/>
          <a:p>
            <a:pPr marR="0" algn="just" eaLnBrk="1" hangingPunct="1"/>
            <a:r>
              <a:rPr lang="el-GR" altLang="el-GR" sz="1800" b="1" baseline="30000" smtClean="0">
                <a:latin typeface="Arial" pitchFamily="34" charset="0"/>
                <a:cs typeface="Arial" pitchFamily="34" charset="0"/>
              </a:rPr>
              <a:t>1,4,5</a:t>
            </a:r>
            <a:r>
              <a:rPr lang="el-GR" altLang="el-GR" sz="1800" baseline="30000" smtClean="0">
                <a:latin typeface="Arial" pitchFamily="34" charset="0"/>
                <a:cs typeface="Arial" pitchFamily="34" charset="0"/>
              </a:rPr>
              <a:t> </a:t>
            </a:r>
            <a:r>
              <a:rPr lang="el-GR" altLang="el-GR" sz="1800" b="1" smtClean="0">
                <a:latin typeface="Arial" pitchFamily="34" charset="0"/>
                <a:cs typeface="Arial" pitchFamily="34" charset="0"/>
              </a:rPr>
              <a:t>Μουδάτσου Μ.</a:t>
            </a:r>
            <a:r>
              <a:rPr lang="en-US" altLang="el-GR" sz="1800" b="1" smtClean="0">
                <a:latin typeface="Arial" pitchFamily="34" charset="0"/>
                <a:cs typeface="Arial" pitchFamily="34" charset="0"/>
              </a:rPr>
              <a:t>, </a:t>
            </a:r>
            <a:r>
              <a:rPr lang="el-GR" altLang="el-GR" sz="1800" b="1" baseline="30000" smtClean="0">
                <a:latin typeface="Arial" pitchFamily="34" charset="0"/>
                <a:cs typeface="Arial" pitchFamily="34" charset="0"/>
              </a:rPr>
              <a:t>3,4 </a:t>
            </a:r>
            <a:r>
              <a:rPr lang="el-GR" altLang="el-GR" sz="1800" b="1" smtClean="0">
                <a:latin typeface="Arial" pitchFamily="34" charset="0"/>
                <a:cs typeface="Arial" pitchFamily="34" charset="0"/>
              </a:rPr>
              <a:t>Σταυροπούλου Α.</a:t>
            </a:r>
            <a:r>
              <a:rPr lang="en-US" altLang="el-GR" sz="1800" b="1" smtClean="0">
                <a:latin typeface="Arial" pitchFamily="34" charset="0"/>
                <a:cs typeface="Arial" pitchFamily="34" charset="0"/>
              </a:rPr>
              <a:t>, </a:t>
            </a:r>
            <a:r>
              <a:rPr lang="el-GR" altLang="el-GR" sz="1800" b="1" baseline="30000" smtClean="0">
                <a:latin typeface="Arial" pitchFamily="34" charset="0"/>
                <a:cs typeface="Arial" pitchFamily="34" charset="0"/>
              </a:rPr>
              <a:t>2,4,5 </a:t>
            </a:r>
            <a:r>
              <a:rPr lang="el-GR" altLang="el-GR" sz="1800" b="1" smtClean="0">
                <a:latin typeface="Arial" pitchFamily="34" charset="0"/>
                <a:cs typeface="Arial" pitchFamily="34" charset="0"/>
              </a:rPr>
              <a:t>Ροβίθης Μ.,</a:t>
            </a:r>
            <a:r>
              <a:rPr lang="el-GR" altLang="el-GR" sz="1800" b="1" baseline="30000" smtClean="0">
                <a:latin typeface="Arial" pitchFamily="34" charset="0"/>
                <a:cs typeface="Arial" pitchFamily="34" charset="0"/>
              </a:rPr>
              <a:t> 1,4,5 </a:t>
            </a:r>
            <a:r>
              <a:rPr lang="el-GR" altLang="el-GR" sz="1800" b="1" smtClean="0">
                <a:latin typeface="Arial" pitchFamily="34" charset="0"/>
                <a:cs typeface="Arial" pitchFamily="34" charset="0"/>
              </a:rPr>
              <a:t>Κουκούλη Σ.</a:t>
            </a:r>
          </a:p>
          <a:p>
            <a:pPr marR="0" algn="just" eaLnBrk="1" hangingPunct="1"/>
            <a:endParaRPr lang="el-GR" altLang="el-GR" sz="1800" b="1" smtClean="0">
              <a:latin typeface="Arial" pitchFamily="34" charset="0"/>
              <a:cs typeface="Arial" pitchFamily="34" charset="0"/>
            </a:endParaRPr>
          </a:p>
          <a:p>
            <a:pPr marR="0" algn="just" eaLnBrk="1" hangingPunct="1"/>
            <a:endParaRPr lang="el-GR" altLang="el-GR" sz="1800" b="1" smtClean="0">
              <a:latin typeface="Arial" pitchFamily="34" charset="0"/>
              <a:cs typeface="Arial" pitchFamily="34" charset="0"/>
            </a:endParaRPr>
          </a:p>
          <a:p>
            <a:pPr marR="0" algn="just" eaLnBrk="1" hangingPunct="1"/>
            <a:r>
              <a:rPr lang="el-GR" altLang="el-GR" sz="1800" baseline="30000" smtClean="0">
                <a:latin typeface="Arial" pitchFamily="34" charset="0"/>
                <a:cs typeface="Arial" pitchFamily="34" charset="0"/>
              </a:rPr>
              <a:t>1 </a:t>
            </a:r>
            <a:r>
              <a:rPr lang="el-GR" altLang="el-GR" sz="1800" smtClean="0">
                <a:latin typeface="Arial" pitchFamily="34" charset="0"/>
                <a:cs typeface="Arial" pitchFamily="34" charset="0"/>
              </a:rPr>
              <a:t>Τμήμα Κοινωνικής Εργασίας,  Σχολή Επιστημών Υγείας, Ελληνικό Μεσογειακό Πανεπιστήμιο </a:t>
            </a:r>
          </a:p>
          <a:p>
            <a:pPr marR="0" algn="just" eaLnBrk="1" hangingPunct="1"/>
            <a:r>
              <a:rPr lang="el-GR" altLang="el-GR" sz="1800" baseline="30000" smtClean="0">
                <a:latin typeface="Arial" pitchFamily="34" charset="0"/>
                <a:cs typeface="Arial" pitchFamily="34" charset="0"/>
              </a:rPr>
              <a:t>2 </a:t>
            </a:r>
            <a:r>
              <a:rPr lang="el-GR" altLang="el-GR" sz="1800" smtClean="0">
                <a:latin typeface="Arial" pitchFamily="34" charset="0"/>
                <a:cs typeface="Arial" pitchFamily="34" charset="0"/>
              </a:rPr>
              <a:t>Τμήμα Νοσηλευτικής,  Σχολή Επιστημών Υγείας, Ελληνικό Μεσογειακό Πανεπιστήμιο</a:t>
            </a:r>
          </a:p>
          <a:p>
            <a:pPr marR="0" algn="just" eaLnBrk="1" hangingPunct="1"/>
            <a:r>
              <a:rPr lang="el-GR" altLang="el-GR" sz="1800" baseline="30000" smtClean="0">
                <a:latin typeface="Arial" pitchFamily="34" charset="0"/>
                <a:cs typeface="Arial" pitchFamily="34" charset="0"/>
              </a:rPr>
              <a:t>3 </a:t>
            </a:r>
            <a:r>
              <a:rPr lang="el-GR" altLang="el-GR" sz="1800" smtClean="0">
                <a:latin typeface="Arial" pitchFamily="34" charset="0"/>
                <a:cs typeface="Arial" pitchFamily="34" charset="0"/>
              </a:rPr>
              <a:t>Τμήμα Νοσηλευτικής, Σχολή Επιστημών Υγείας και Πρόνοιας, Πανεπιστήμιο Δυτικής Αττικής</a:t>
            </a:r>
          </a:p>
          <a:p>
            <a:pPr marR="0" algn="just" eaLnBrk="1" hangingPunct="1"/>
            <a:r>
              <a:rPr lang="el-GR" altLang="el-GR" sz="1800" baseline="30000" smtClean="0">
                <a:latin typeface="Arial" pitchFamily="34" charset="0"/>
                <a:cs typeface="Arial" pitchFamily="34" charset="0"/>
              </a:rPr>
              <a:t>4 </a:t>
            </a:r>
            <a:r>
              <a:rPr lang="el-GR" altLang="el-GR" sz="1800" smtClean="0">
                <a:latin typeface="Arial" pitchFamily="34" charset="0"/>
                <a:cs typeface="Arial" pitchFamily="34" charset="0"/>
              </a:rPr>
              <a:t>Εργαστήριο Διεπιστημονικής Προσέγγισης για τη Βελτίωση της Ποιότητα Ζωής Ελληνικό Μεσογειακό Πανεπιστήμιο</a:t>
            </a:r>
          </a:p>
          <a:p>
            <a:pPr marR="0" algn="just" eaLnBrk="1" hangingPunct="1"/>
            <a:r>
              <a:rPr lang="el-GR" altLang="el-GR" sz="1800" baseline="30000" smtClean="0">
                <a:latin typeface="Arial" pitchFamily="34" charset="0"/>
                <a:cs typeface="Arial" pitchFamily="34" charset="0"/>
              </a:rPr>
              <a:t>5 </a:t>
            </a:r>
            <a:r>
              <a:rPr lang="el-GR" altLang="el-GR" sz="1800" smtClean="0">
                <a:latin typeface="Arial" pitchFamily="34" charset="0"/>
                <a:cs typeface="Arial" pitchFamily="34" charset="0"/>
              </a:rPr>
              <a:t>Ινστιτούτο Αγροτοδιατροφής και Επιστημών Ζωής, Ελληνικό Μεσογειακό Πανεπιστήμιο, Ηράκλειο Κρήτης</a:t>
            </a:r>
          </a:p>
        </p:txBody>
      </p:sp>
      <p:pic>
        <p:nvPicPr>
          <p:cNvPr id="5124" name="Picture 5" descr="Your Comprehensive Guide to Online Therapy - E-Counseling.com"/>
          <p:cNvPicPr>
            <a:picLocks noChangeAspect="1" noChangeArrowheads="1"/>
          </p:cNvPicPr>
          <p:nvPr/>
        </p:nvPicPr>
        <p:blipFill>
          <a:blip r:embed="rId4"/>
          <a:srcRect/>
          <a:stretch>
            <a:fillRect/>
          </a:stretch>
        </p:blipFill>
        <p:spPr bwMode="auto">
          <a:xfrm>
            <a:off x="222250" y="330200"/>
            <a:ext cx="5000625" cy="25527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Υπότιτλος 2"/>
          <p:cNvSpPr>
            <a:spLocks noGrp="1"/>
          </p:cNvSpPr>
          <p:nvPr>
            <p:ph type="subTitle" idx="1"/>
          </p:nvPr>
        </p:nvSpPr>
        <p:spPr>
          <a:xfrm>
            <a:off x="274638" y="1085850"/>
            <a:ext cx="5891212" cy="3028950"/>
          </a:xfrm>
        </p:spPr>
        <p:txBody>
          <a:bodyPr/>
          <a:lstStyle/>
          <a:p>
            <a:pPr marR="0" algn="just" eaLnBrk="1" hangingPunct="1"/>
            <a:r>
              <a:rPr lang="el-GR" altLang="el-GR" sz="1600" b="1" smtClean="0">
                <a:solidFill>
                  <a:schemeClr val="bg1"/>
                </a:solidFill>
                <a:latin typeface="Arial" pitchFamily="34" charset="0"/>
                <a:cs typeface="Arial" pitchFamily="34" charset="0"/>
              </a:rPr>
              <a:t>Εισαγωγή: </a:t>
            </a:r>
            <a:r>
              <a:rPr lang="el-GR" altLang="el-GR" sz="1600" smtClean="0">
                <a:solidFill>
                  <a:schemeClr val="bg1"/>
                </a:solidFill>
                <a:latin typeface="Arial" pitchFamily="34" charset="0"/>
                <a:cs typeface="Arial" pitchFamily="34" charset="0"/>
              </a:rPr>
              <a:t>Η πανδημία του covid -19 επέδρασε αρνητικά στην ψυχική υγεία των ανθρώπων. Πρό της πανδημίας, η συμβουλευτική και η ψυχοθεραπεία γινόταν κυρίως  δια ζώσης. Όμως, οι νέες συνθήκες δημιούργησαν την ανάγκη της εξ αποστάσεως παρέμβασης, προκειμένου αφενός να συνεχιστούν οι θεραπείες των εξυπηρετούμενων και αφετέρου να μειωθεί ο τρόπος μετάδοσης του ιού</a:t>
            </a:r>
            <a:r>
              <a:rPr lang="en-US" altLang="el-GR" sz="1600" smtClean="0">
                <a:solidFill>
                  <a:schemeClr val="bg1"/>
                </a:solidFill>
                <a:latin typeface="Arial" pitchFamily="34" charset="0"/>
                <a:cs typeface="Arial" pitchFamily="34" charset="0"/>
              </a:rPr>
              <a:t> </a:t>
            </a:r>
            <a:r>
              <a:rPr lang="el-GR" altLang="el-GR" sz="1600" smtClean="0">
                <a:solidFill>
                  <a:schemeClr val="bg1"/>
                </a:solidFill>
                <a:latin typeface="Arial" pitchFamily="34" charset="0"/>
                <a:cs typeface="Arial" pitchFamily="34" charset="0"/>
              </a:rPr>
              <a:t>(</a:t>
            </a:r>
            <a:r>
              <a:rPr lang="en-US" altLang="el-GR" sz="1600" smtClean="0">
                <a:solidFill>
                  <a:schemeClr val="bg1"/>
                </a:solidFill>
                <a:latin typeface="Arial" pitchFamily="34" charset="0"/>
                <a:cs typeface="Arial" pitchFamily="34" charset="0"/>
              </a:rPr>
              <a:t>Wind et al, 2020</a:t>
            </a:r>
            <a:r>
              <a:rPr lang="el-GR" altLang="el-GR" sz="1600" smtClean="0">
                <a:solidFill>
                  <a:schemeClr val="bg1"/>
                </a:solidFill>
                <a:latin typeface="Arial" pitchFamily="34" charset="0"/>
                <a:cs typeface="Arial" pitchFamily="34" charset="0"/>
              </a:rPr>
              <a:t>)</a:t>
            </a:r>
            <a:r>
              <a:rPr lang="en-US" altLang="el-GR" sz="1600" smtClean="0">
                <a:solidFill>
                  <a:schemeClr val="bg1"/>
                </a:solidFill>
                <a:latin typeface="Arial" pitchFamily="34" charset="0"/>
                <a:cs typeface="Arial" pitchFamily="34" charset="0"/>
              </a:rPr>
              <a:t>.</a:t>
            </a:r>
          </a:p>
          <a:p>
            <a:pPr marR="0" algn="just" eaLnBrk="1" hangingPunct="1"/>
            <a:endParaRPr lang="el-GR" altLang="el-GR" sz="1600" smtClean="0">
              <a:solidFill>
                <a:schemeClr val="bg1"/>
              </a:solidFill>
              <a:latin typeface="Arial" pitchFamily="34" charset="0"/>
              <a:cs typeface="Arial" pitchFamily="34" charset="0"/>
            </a:endParaRPr>
          </a:p>
          <a:p>
            <a:pPr marR="0" algn="just" eaLnBrk="1" hangingPunct="1"/>
            <a:r>
              <a:rPr lang="el-GR" altLang="el-GR" sz="1600" b="1" smtClean="0">
                <a:solidFill>
                  <a:schemeClr val="bg1"/>
                </a:solidFill>
                <a:latin typeface="Arial" pitchFamily="34" charset="0"/>
                <a:cs typeface="Arial" pitchFamily="34" charset="0"/>
              </a:rPr>
              <a:t>Σκοπός: </a:t>
            </a:r>
            <a:r>
              <a:rPr lang="el-GR" altLang="el-GR" sz="1600" smtClean="0">
                <a:solidFill>
                  <a:schemeClr val="bg1"/>
                </a:solidFill>
                <a:latin typeface="Arial" pitchFamily="34" charset="0"/>
                <a:cs typeface="Arial" pitchFamily="34" charset="0"/>
              </a:rPr>
              <a:t>Αντικείμενο της παρούσας εργασίας είναι η διερεύνηση του ρόλου, της σημασίας, αλλά και των δυσκολιών εφαρμογής της </a:t>
            </a:r>
            <a:r>
              <a:rPr lang="en-US" altLang="el-GR" sz="1600" smtClean="0">
                <a:solidFill>
                  <a:schemeClr val="bg1"/>
                </a:solidFill>
                <a:latin typeface="Arial" pitchFamily="34" charset="0"/>
                <a:cs typeface="Arial" pitchFamily="34" charset="0"/>
              </a:rPr>
              <a:t>online</a:t>
            </a:r>
            <a:r>
              <a:rPr lang="el-GR" altLang="el-GR" sz="1600" smtClean="0">
                <a:solidFill>
                  <a:schemeClr val="bg1"/>
                </a:solidFill>
                <a:latin typeface="Arial" pitchFamily="34" charset="0"/>
                <a:cs typeface="Arial" pitchFamily="34" charset="0"/>
              </a:rPr>
              <a:t> συμβουλευτικής σε πλαίσια ψυχικής υγείας ειδικότερα κατά την περίοδο του </a:t>
            </a:r>
            <a:r>
              <a:rPr lang="en-US" altLang="el-GR" sz="1600" smtClean="0">
                <a:solidFill>
                  <a:schemeClr val="bg1"/>
                </a:solidFill>
                <a:latin typeface="Arial" pitchFamily="34" charset="0"/>
                <a:cs typeface="Arial" pitchFamily="34" charset="0"/>
              </a:rPr>
              <a:t>covid</a:t>
            </a:r>
            <a:r>
              <a:rPr lang="el-GR" altLang="el-GR" sz="1600" smtClean="0">
                <a:solidFill>
                  <a:schemeClr val="bg1"/>
                </a:solidFill>
                <a:latin typeface="Arial" pitchFamily="34" charset="0"/>
                <a:cs typeface="Arial" pitchFamily="34" charset="0"/>
              </a:rPr>
              <a:t>-19.</a:t>
            </a:r>
            <a:endParaRPr lang="en-US" altLang="el-GR" sz="1600" smtClean="0">
              <a:solidFill>
                <a:schemeClr val="bg1"/>
              </a:solidFill>
              <a:latin typeface="Arial" pitchFamily="34" charset="0"/>
              <a:cs typeface="Arial" pitchFamily="34" charset="0"/>
            </a:endParaRPr>
          </a:p>
          <a:p>
            <a:pPr marR="0" algn="just" eaLnBrk="1" hangingPunct="1"/>
            <a:endParaRPr lang="el-GR" altLang="el-GR" sz="1600" smtClean="0">
              <a:solidFill>
                <a:schemeClr val="bg1"/>
              </a:solidFill>
              <a:latin typeface="Arial" pitchFamily="34" charset="0"/>
              <a:cs typeface="Arial" pitchFamily="34" charset="0"/>
            </a:endParaRPr>
          </a:p>
          <a:p>
            <a:pPr marR="0" algn="just" eaLnBrk="1" hangingPunct="1"/>
            <a:r>
              <a:rPr lang="el-GR" altLang="el-GR" sz="1600" b="1" smtClean="0">
                <a:solidFill>
                  <a:schemeClr val="bg1"/>
                </a:solidFill>
                <a:latin typeface="Arial" pitchFamily="34" charset="0"/>
                <a:cs typeface="Arial" pitchFamily="34" charset="0"/>
              </a:rPr>
              <a:t>Υλικό: </a:t>
            </a:r>
            <a:r>
              <a:rPr lang="el-GR" altLang="el-GR" sz="1600" smtClean="0">
                <a:solidFill>
                  <a:schemeClr val="bg1"/>
                </a:solidFill>
                <a:latin typeface="Arial" pitchFamily="34" charset="0"/>
                <a:cs typeface="Arial" pitchFamily="34" charset="0"/>
              </a:rPr>
              <a:t>Παρουσιάζονται τα αποτελέσματα πρόσφατων – ποσοτικών και ποιοτικών - ερευνών σε   επαγγελματίες ψυχικής υγείας που άσκησαν ή συνεχίζουν να ασκούν την εξ αποστάσεως συμβουλευτική, σε δημόσιους ή ιδιωτικούς φορείς.</a:t>
            </a:r>
          </a:p>
          <a:p>
            <a:pPr marR="0" algn="just" eaLnBrk="1" hangingPunct="1"/>
            <a:r>
              <a:rPr lang="el-GR" altLang="el-GR" sz="1600" smtClean="0">
                <a:solidFill>
                  <a:schemeClr val="bg1"/>
                </a:solidFill>
                <a:latin typeface="Arial" pitchFamily="34" charset="0"/>
                <a:cs typeface="Arial" pitchFamily="34" charset="0"/>
              </a:rPr>
              <a:t> </a:t>
            </a:r>
          </a:p>
          <a:p>
            <a:pPr marR="0" algn="just" eaLnBrk="1" hangingPunct="1"/>
            <a:r>
              <a:rPr lang="en-US" altLang="el-GR" sz="1600" smtClean="0">
                <a:solidFill>
                  <a:schemeClr val="bg1"/>
                </a:solidFill>
                <a:latin typeface="Arial" pitchFamily="34" charset="0"/>
                <a:cs typeface="Arial" pitchFamily="34" charset="0"/>
              </a:rPr>
              <a:t> </a:t>
            </a:r>
            <a:endParaRPr lang="el-GR" altLang="el-GR" sz="1600" smtClean="0">
              <a:solidFill>
                <a:schemeClr val="bg1"/>
              </a:solidFill>
              <a:latin typeface="Arial" pitchFamily="34" charset="0"/>
              <a:cs typeface="Arial" pitchFamily="34" charset="0"/>
            </a:endParaRPr>
          </a:p>
        </p:txBody>
      </p:sp>
      <p:sp>
        <p:nvSpPr>
          <p:cNvPr id="6147" name="5 - Ορθογώνιο"/>
          <p:cNvSpPr>
            <a:spLocks noChangeArrowheads="1"/>
          </p:cNvSpPr>
          <p:nvPr/>
        </p:nvSpPr>
        <p:spPr bwMode="auto">
          <a:xfrm>
            <a:off x="6613525" y="1135063"/>
            <a:ext cx="5286375" cy="4278312"/>
          </a:xfrm>
          <a:prstGeom prst="rect">
            <a:avLst/>
          </a:prstGeom>
          <a:noFill/>
          <a:ln w="9525">
            <a:noFill/>
            <a:miter lim="800000"/>
            <a:headEnd/>
            <a:tailEnd/>
          </a:ln>
        </p:spPr>
        <p:txBody>
          <a:bodyPr>
            <a:spAutoFit/>
          </a:bodyPr>
          <a:lstStyle/>
          <a:p>
            <a:pPr algn="just" eaLnBrk="1" hangingPunct="1"/>
            <a:r>
              <a:rPr lang="el-GR" altLang="el-GR" sz="1600" b="1">
                <a:solidFill>
                  <a:schemeClr val="bg1"/>
                </a:solidFill>
              </a:rPr>
              <a:t>Μέθοδος: </a:t>
            </a:r>
            <a:r>
              <a:rPr lang="el-GR" altLang="el-GR" sz="1600">
                <a:solidFill>
                  <a:schemeClr val="bg1"/>
                </a:solidFill>
              </a:rPr>
              <a:t>Η συλλογή των δεδομένων πραγματοποιήθηκε με συστηματική βιβλιογραφική ανασκόπηση. Η μέθοδος που χρησιμοποιήθηκε ήταν η αναζήτηση της σχετικής βιβλιογραφίας σε βάσεις δεδομένων (MEDLINE, PSYCHINFO, SCOPUS, WEB OF KNOWLEDGE, </a:t>
            </a:r>
            <a:r>
              <a:rPr lang="en-US" altLang="el-GR" sz="1600">
                <a:solidFill>
                  <a:schemeClr val="bg1"/>
                </a:solidFill>
              </a:rPr>
              <a:t>GOOGLE SCHOLAR</a:t>
            </a:r>
            <a:r>
              <a:rPr lang="el-GR" altLang="el-GR" sz="1600">
                <a:solidFill>
                  <a:schemeClr val="bg1"/>
                </a:solidFill>
              </a:rPr>
              <a:t>) με συγκεκριμένες λέξεις-κλειδιά. Για την τελική επιλογή των μελετών τηρήθηκαν συγκεκριμένα κριτήρια εισόδου.</a:t>
            </a:r>
          </a:p>
          <a:p>
            <a:pPr algn="just" eaLnBrk="1" hangingPunct="1"/>
            <a:endParaRPr lang="en-US" altLang="el-GR" sz="1600">
              <a:solidFill>
                <a:schemeClr val="bg1"/>
              </a:solidFill>
            </a:endParaRPr>
          </a:p>
          <a:p>
            <a:pPr algn="just" eaLnBrk="1" hangingPunct="1"/>
            <a:endParaRPr lang="en-US" altLang="el-GR" sz="1600">
              <a:solidFill>
                <a:schemeClr val="bg1"/>
              </a:solidFill>
            </a:endParaRPr>
          </a:p>
          <a:p>
            <a:pPr algn="just" eaLnBrk="1" hangingPunct="1"/>
            <a:r>
              <a:rPr lang="el-GR" altLang="el-GR" sz="1600" b="1">
                <a:solidFill>
                  <a:schemeClr val="bg1"/>
                </a:solidFill>
              </a:rPr>
              <a:t>Αποτελέσματα: </a:t>
            </a:r>
            <a:r>
              <a:rPr lang="el-GR" altLang="el-GR" sz="1600">
                <a:solidFill>
                  <a:schemeClr val="bg1"/>
                </a:solidFill>
              </a:rPr>
              <a:t>Αναλύθηκε η εμπειρία των επαγγελματιών ψυχικής υγείας με την  εξ αποστάσεως συμβουλευτική, τα αιτήματα των εξυπηρετούμενων, οι ανάγκες ψυχικής υγείας που κάλυψε, καθώς και τα οφέλη και οι  κυριότερες δυσκολίες που διαπιστώθηκαν κατά την εφαρμογή της στους  εξυπηρετούμενους, τις οικογένειές τους και τους επαγγελματίες.</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Υπότιτλος 2"/>
          <p:cNvSpPr>
            <a:spLocks noGrp="1"/>
          </p:cNvSpPr>
          <p:nvPr>
            <p:ph type="subTitle" idx="1"/>
          </p:nvPr>
        </p:nvSpPr>
        <p:spPr>
          <a:xfrm>
            <a:off x="274638" y="1085850"/>
            <a:ext cx="5891212" cy="5157788"/>
          </a:xfrm>
        </p:spPr>
        <p:txBody>
          <a:bodyPr/>
          <a:lstStyle/>
          <a:p>
            <a:pPr marR="0" algn="just" eaLnBrk="1" hangingPunct="1"/>
            <a:r>
              <a:rPr lang="el-GR" altLang="el-GR" sz="1600" b="1" smtClean="0">
                <a:solidFill>
                  <a:schemeClr val="bg1"/>
                </a:solidFill>
                <a:latin typeface="Arial" pitchFamily="34" charset="0"/>
                <a:cs typeface="Arial" pitchFamily="34" charset="0"/>
              </a:rPr>
              <a:t>Αποτελέσματα</a:t>
            </a:r>
            <a:r>
              <a:rPr lang="el-GR" altLang="el-GR" sz="1600" smtClean="0">
                <a:solidFill>
                  <a:schemeClr val="bg1"/>
                </a:solidFill>
                <a:latin typeface="Arial" pitchFamily="34" charset="0"/>
                <a:cs typeface="Arial" pitchFamily="34" charset="0"/>
              </a:rPr>
              <a:t>: Τα θετικά της εξ αποστάσεως συμβουλευτικής είναι η συνέχιση της θεραπείας, η μείωση της απόστασης  και του στίγματος (</a:t>
            </a:r>
            <a:r>
              <a:rPr lang="en-US" altLang="el-GR" sz="1600" smtClean="0">
                <a:solidFill>
                  <a:schemeClr val="bg1"/>
                </a:solidFill>
                <a:latin typeface="Arial" pitchFamily="34" charset="0"/>
                <a:cs typeface="Arial" pitchFamily="34" charset="0"/>
              </a:rPr>
              <a:t>Wrape &amp; McGinn, 2018;</a:t>
            </a:r>
            <a:r>
              <a:rPr lang="el-GR" altLang="el-GR" sz="1600" smtClean="0">
                <a:solidFill>
                  <a:schemeClr val="bg1"/>
                </a:solidFill>
                <a:latin typeface="Arial" pitchFamily="34" charset="0"/>
                <a:cs typeface="Arial" pitchFamily="34" charset="0"/>
              </a:rPr>
              <a:t> </a:t>
            </a:r>
            <a:r>
              <a:rPr lang="en-GB" altLang="el-GR" sz="1600" smtClean="0">
                <a:solidFill>
                  <a:schemeClr val="bg1"/>
                </a:solidFill>
                <a:latin typeface="Arial" pitchFamily="34" charset="0"/>
                <a:cs typeface="Arial" pitchFamily="34" charset="0"/>
              </a:rPr>
              <a:t>Dores et al. 2020</a:t>
            </a:r>
            <a:r>
              <a:rPr lang="el-GR" altLang="el-GR" sz="1600" smtClean="0">
                <a:solidFill>
                  <a:schemeClr val="bg1"/>
                </a:solidFill>
                <a:latin typeface="Arial" pitchFamily="34" charset="0"/>
                <a:cs typeface="Arial" pitchFamily="34" charset="0"/>
              </a:rPr>
              <a:t>). Όσον αφορά τα προβλήματα προέκυψαν θέματα σε σχέση με την τεχνογνωσία και την τεχνολογία (</a:t>
            </a:r>
            <a:r>
              <a:rPr lang="en-US" altLang="el-GR" sz="1600" smtClean="0">
                <a:solidFill>
                  <a:schemeClr val="bg1"/>
                </a:solidFill>
                <a:latin typeface="Arial" pitchFamily="34" charset="0"/>
                <a:cs typeface="Arial" pitchFamily="34" charset="0"/>
              </a:rPr>
              <a:t>Békés et al. 2020</a:t>
            </a:r>
            <a:r>
              <a:rPr lang="el-GR" altLang="el-GR" sz="1600" smtClean="0">
                <a:solidFill>
                  <a:schemeClr val="bg1"/>
                </a:solidFill>
                <a:latin typeface="Arial" pitchFamily="34" charset="0"/>
                <a:cs typeface="Arial" pitchFamily="34" charset="0"/>
              </a:rPr>
              <a:t>), την έλλειψη γνώσης σε θεραπευτές και θεραπευόμενους (</a:t>
            </a:r>
            <a:r>
              <a:rPr lang="en-US" altLang="el-GR" sz="1600" smtClean="0">
                <a:solidFill>
                  <a:schemeClr val="bg1"/>
                </a:solidFill>
                <a:latin typeface="Arial" pitchFamily="34" charset="0"/>
                <a:cs typeface="Arial" pitchFamily="34" charset="0"/>
              </a:rPr>
              <a:t>Dores et al. 2020</a:t>
            </a:r>
            <a:r>
              <a:rPr lang="el-GR" altLang="el-GR" sz="1600" smtClean="0">
                <a:solidFill>
                  <a:schemeClr val="bg1"/>
                </a:solidFill>
                <a:latin typeface="Arial" pitchFamily="34" charset="0"/>
                <a:cs typeface="Arial" pitchFamily="34" charset="0"/>
              </a:rPr>
              <a:t>) καθώς και ηθικά ζητήματα που σχετίζονται με τη δημιουργία θεραπευτικής σχέσης (</a:t>
            </a:r>
            <a:r>
              <a:rPr lang="en-US" altLang="el-GR" sz="1600" smtClean="0">
                <a:solidFill>
                  <a:schemeClr val="bg1"/>
                </a:solidFill>
                <a:latin typeface="Arial" pitchFamily="34" charset="0"/>
                <a:cs typeface="Arial" pitchFamily="34" charset="0"/>
              </a:rPr>
              <a:t>MacMullin et al.</a:t>
            </a:r>
            <a:r>
              <a:rPr lang="el-GR" altLang="el-GR" sz="1600" smtClean="0">
                <a:solidFill>
                  <a:schemeClr val="bg1"/>
                </a:solidFill>
                <a:latin typeface="Arial" pitchFamily="34" charset="0"/>
                <a:cs typeface="Arial" pitchFamily="34" charset="0"/>
              </a:rPr>
              <a:t>,</a:t>
            </a:r>
            <a:r>
              <a:rPr lang="en-US" altLang="el-GR" sz="1600" smtClean="0">
                <a:solidFill>
                  <a:schemeClr val="bg1"/>
                </a:solidFill>
                <a:latin typeface="Arial" pitchFamily="34" charset="0"/>
                <a:cs typeface="Arial" pitchFamily="34" charset="0"/>
              </a:rPr>
              <a:t> 2020)</a:t>
            </a:r>
            <a:r>
              <a:rPr lang="el-GR" altLang="el-GR" sz="1600" smtClean="0">
                <a:solidFill>
                  <a:schemeClr val="bg1"/>
                </a:solidFill>
                <a:latin typeface="Arial" pitchFamily="34" charset="0"/>
                <a:cs typeface="Arial" pitchFamily="34" charset="0"/>
              </a:rPr>
              <a:t>.</a:t>
            </a:r>
            <a:endParaRPr lang="en-US" altLang="el-GR" sz="1600" smtClean="0">
              <a:solidFill>
                <a:schemeClr val="bg1"/>
              </a:solidFill>
              <a:latin typeface="Arial" pitchFamily="34" charset="0"/>
              <a:cs typeface="Arial" pitchFamily="34" charset="0"/>
            </a:endParaRPr>
          </a:p>
          <a:p>
            <a:pPr marR="0" algn="just" eaLnBrk="1" hangingPunct="1"/>
            <a:endParaRPr lang="en-US" altLang="el-GR" sz="1600" smtClean="0">
              <a:latin typeface="Arial" pitchFamily="34" charset="0"/>
              <a:cs typeface="Arial" pitchFamily="34" charset="0"/>
            </a:endParaRPr>
          </a:p>
          <a:p>
            <a:pPr marR="0" algn="just" eaLnBrk="1" hangingPunct="1"/>
            <a:endParaRPr lang="el-GR" altLang="el-GR" sz="1600" smtClean="0">
              <a:latin typeface="Arial" pitchFamily="34" charset="0"/>
              <a:cs typeface="Arial" pitchFamily="34" charset="0"/>
            </a:endParaRPr>
          </a:p>
          <a:p>
            <a:pPr marR="0" algn="just" eaLnBrk="1" hangingPunct="1"/>
            <a:r>
              <a:rPr lang="el-GR" altLang="el-GR" sz="1600" b="1" smtClean="0">
                <a:solidFill>
                  <a:schemeClr val="bg1"/>
                </a:solidFill>
                <a:latin typeface="Arial" pitchFamily="34" charset="0"/>
                <a:cs typeface="Arial" pitchFamily="34" charset="0"/>
              </a:rPr>
              <a:t>Συμπεράσματα</a:t>
            </a:r>
            <a:r>
              <a:rPr lang="el-GR" altLang="el-GR" sz="1600" smtClean="0">
                <a:solidFill>
                  <a:schemeClr val="bg1"/>
                </a:solidFill>
                <a:latin typeface="Arial" pitchFamily="34" charset="0"/>
                <a:cs typeface="Arial" pitchFamily="34" charset="0"/>
              </a:rPr>
              <a:t>: Με την παρούσα μελέτη βιβλιογραφικής ανασκόπησης αξιολογήθηκε η εξ αποστάσεως συμβουλευτική σε πλαίσια ψυχικής υγείας, εντοπίστηκαν τα θέματα ηθικής και δεοντολογίας που τυχόν προέκυψαν κατά την εφαρμογή της, και διατυπώθηκαν προτάσεις για την πιθανή χρήση της στο μέλλον συνδυαστικά με τις δια ζώσης ψυχοθεραπευτικές μεθόδους παρέμβασης.</a:t>
            </a:r>
          </a:p>
          <a:p>
            <a:pPr marR="0" algn="just" eaLnBrk="1" hangingPunct="1"/>
            <a:r>
              <a:rPr lang="en-US" altLang="el-GR" sz="1600" smtClean="0">
                <a:solidFill>
                  <a:schemeClr val="bg1"/>
                </a:solidFill>
                <a:latin typeface="Arial" pitchFamily="34" charset="0"/>
                <a:cs typeface="Arial" pitchFamily="34" charset="0"/>
              </a:rPr>
              <a:t> </a:t>
            </a:r>
            <a:endParaRPr lang="el-GR" altLang="el-GR" sz="1600" smtClean="0">
              <a:solidFill>
                <a:schemeClr val="bg1"/>
              </a:solidFill>
              <a:latin typeface="Arial" pitchFamily="34" charset="0"/>
              <a:cs typeface="Arial" pitchFamily="34" charset="0"/>
            </a:endParaRPr>
          </a:p>
        </p:txBody>
      </p:sp>
      <p:sp>
        <p:nvSpPr>
          <p:cNvPr id="7171" name="5 - Ορθογώνιο"/>
          <p:cNvSpPr>
            <a:spLocks noChangeArrowheads="1"/>
          </p:cNvSpPr>
          <p:nvPr/>
        </p:nvSpPr>
        <p:spPr bwMode="auto">
          <a:xfrm>
            <a:off x="6627813" y="561975"/>
            <a:ext cx="5284787" cy="6218238"/>
          </a:xfrm>
          <a:prstGeom prst="rect">
            <a:avLst/>
          </a:prstGeom>
          <a:solidFill>
            <a:schemeClr val="accent1"/>
          </a:solidFill>
          <a:ln w="9525">
            <a:solidFill>
              <a:schemeClr val="tx1"/>
            </a:solidFill>
            <a:miter lim="800000"/>
            <a:headEnd/>
            <a:tailEnd/>
          </a:ln>
        </p:spPr>
        <p:txBody>
          <a:bodyPr>
            <a:spAutoFit/>
          </a:bodyPr>
          <a:lstStyle/>
          <a:p>
            <a:pPr eaLnBrk="1" hangingPunct="1"/>
            <a:r>
              <a:rPr lang="el-GR" altLang="el-GR" sz="1600"/>
              <a:t>Βιβλιογραφία:</a:t>
            </a:r>
            <a:endParaRPr lang="en-US" altLang="el-GR" sz="1600"/>
          </a:p>
          <a:p>
            <a:pPr eaLnBrk="1" hangingPunct="1"/>
            <a:endParaRPr lang="en-US" altLang="el-GR" sz="1600"/>
          </a:p>
          <a:p>
            <a:pPr eaLnBrk="1" hangingPunct="1"/>
            <a:endParaRPr lang="en-US" altLang="el-GR" sz="1600"/>
          </a:p>
          <a:p>
            <a:pPr algn="just" eaLnBrk="1" hangingPunct="1"/>
            <a:r>
              <a:rPr lang="en-US" altLang="el-GR" sz="1400"/>
              <a:t>Békés, V.; Aafjes-van Doorn, K. Psychotherapists’ attitudes toward online therapy during the COVID-19 pandemic. J. Psychother. Integr. </a:t>
            </a:r>
            <a:r>
              <a:rPr lang="en-US" altLang="el-GR" sz="1400" i="1"/>
              <a:t>2020, 30</a:t>
            </a:r>
            <a:r>
              <a:rPr lang="en-US" altLang="el-GR" sz="1400"/>
              <a:t>, 238–247</a:t>
            </a:r>
          </a:p>
          <a:p>
            <a:pPr algn="just" eaLnBrk="1" hangingPunct="1"/>
            <a:endParaRPr lang="el-GR" altLang="el-GR" sz="1400"/>
          </a:p>
          <a:p>
            <a:pPr algn="just" eaLnBrk="1" hangingPunct="1"/>
            <a:r>
              <a:rPr lang="en-US" altLang="el-GR" sz="1400"/>
              <a:t>Dores, A. R.;  Geraldo, A .; Carvalho, I. P.;  Barbosa,  F. The Use of New Digital Information and Communication Technologies in Psychological Counseling during the COVID-19 Pandemic,  Int. J. Environ. Res. Public Health 2020, 17, doi:10.3390/ijerph17207663</a:t>
            </a:r>
          </a:p>
          <a:p>
            <a:pPr algn="just" eaLnBrk="1" hangingPunct="1"/>
            <a:endParaRPr lang="el-GR" altLang="el-GR" sz="1400"/>
          </a:p>
          <a:p>
            <a:pPr algn="just" eaLnBrk="1" hangingPunct="1"/>
            <a:r>
              <a:rPr lang="en-US" altLang="el-GR" sz="1400"/>
              <a:t>MacMullin, K.; Jerry, P.; Cook,K. 2020. Psychotherapist Experiences WithTelepsychotherapy: Pre COVID-19 Lessons for a Post COVID-19 World, J</a:t>
            </a:r>
            <a:r>
              <a:rPr lang="en-US" altLang="el-GR" sz="1400" i="1"/>
              <a:t>. Psychother. Integr.</a:t>
            </a:r>
            <a:r>
              <a:rPr lang="en-GB" altLang="el-GR" sz="1400" i="1"/>
              <a:t>2020, 30</a:t>
            </a:r>
            <a:r>
              <a:rPr lang="en-GB" altLang="el-GR" sz="1400"/>
              <a:t>, </a:t>
            </a:r>
            <a:r>
              <a:rPr lang="en-US" altLang="el-GR" sz="1400"/>
              <a:t>248 –264</a:t>
            </a:r>
          </a:p>
          <a:p>
            <a:pPr algn="just" eaLnBrk="1" hangingPunct="1"/>
            <a:endParaRPr lang="el-GR" altLang="el-GR" sz="1400"/>
          </a:p>
          <a:p>
            <a:pPr algn="just" eaLnBrk="1" hangingPunct="1"/>
            <a:r>
              <a:rPr lang="en-US" altLang="el-GR" sz="1400"/>
              <a:t>Wind, T.R.; Rijkeboer, M.; Andersson, G.; Riper, H. 2020. The COVID-19 pandemic: the ‘black swan’ for mental health care and a turning point for e-health, </a:t>
            </a:r>
            <a:r>
              <a:rPr lang="en-US" altLang="el-GR" sz="1400" i="1"/>
              <a:t>Internet Interv. 2020</a:t>
            </a:r>
            <a:r>
              <a:rPr lang="en-US" altLang="el-GR" sz="1400"/>
              <a:t>, </a:t>
            </a:r>
            <a:r>
              <a:rPr lang="en-US" altLang="el-GR" sz="1400" u="sng">
                <a:hlinkClick r:id="rId2"/>
              </a:rPr>
              <a:t>https://doi.org/10.1016/j.invent.2020.100317</a:t>
            </a:r>
            <a:endParaRPr lang="en-US" altLang="el-GR" sz="1400" u="sng"/>
          </a:p>
          <a:p>
            <a:pPr algn="just" eaLnBrk="1" hangingPunct="1"/>
            <a:endParaRPr lang="el-GR" altLang="el-GR" sz="1400"/>
          </a:p>
          <a:p>
            <a:pPr algn="just" eaLnBrk="1" hangingPunct="1"/>
            <a:r>
              <a:rPr lang="en-US" altLang="el-GR" sz="1400"/>
              <a:t>Wrape, E. R.; McGinn, M. M. (2018). Clinical and ethical considerations for delivering couple and family therapy via telehealth,</a:t>
            </a:r>
            <a:r>
              <a:rPr lang="en-US" altLang="el-GR" sz="1400" i="1"/>
              <a:t>Journal of Marital and Family Therapy 2018,45</a:t>
            </a:r>
            <a:r>
              <a:rPr lang="en-US" altLang="el-GR" sz="1400"/>
              <a:t>, 296–308</a:t>
            </a:r>
            <a:endParaRPr lang="el-GR" altLang="el-GR" sz="1400"/>
          </a:p>
          <a:p>
            <a:pPr algn="just" eaLnBrk="1" hangingPunct="1"/>
            <a:r>
              <a:rPr lang="el-GR" altLang="el-GR" sz="1400">
                <a:solidFill>
                  <a:schemeClr val="bg1"/>
                </a:solidFill>
              </a:rPr>
              <a:t>.</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85</TotalTime>
  <Words>492</Words>
  <Application>Microsoft Office PowerPoint</Application>
  <PresentationFormat>Προσαρμογή</PresentationFormat>
  <Paragraphs>37</Paragraphs>
  <Slides>3</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3</vt:i4>
      </vt:variant>
    </vt:vector>
  </HeadingPairs>
  <TitlesOfParts>
    <vt:vector size="8" baseType="lpstr">
      <vt:lpstr>Arial</vt:lpstr>
      <vt:lpstr>Calibri</vt:lpstr>
      <vt:lpstr>Constantia</vt:lpstr>
      <vt:lpstr>Wingdings 2</vt:lpstr>
      <vt:lpstr>Ροή</vt:lpstr>
      <vt:lpstr>Διαφάνεια 1</vt:lpstr>
      <vt:lpstr>Διαφάνεια 2</vt:lpstr>
      <vt:lpstr>Διαφάνεια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ROVITHIS MICHALIS</dc:creator>
  <cp:lastModifiedBy>user</cp:lastModifiedBy>
  <cp:revision>11</cp:revision>
  <dcterms:created xsi:type="dcterms:W3CDTF">2022-02-03T15:44:40Z</dcterms:created>
  <dcterms:modified xsi:type="dcterms:W3CDTF">2022-02-27T11:05:42Z</dcterms:modified>
</cp:coreProperties>
</file>