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399288" cy="18000663"/>
  <p:notesSz cx="6858000" cy="9144000"/>
  <p:defaultTextStyle>
    <a:defPPr>
      <a:defRPr lang="el-GR"/>
    </a:defPPr>
    <a:lvl1pPr marL="0" algn="l" defTabSz="2419137" rtl="0" eaLnBrk="1" latinLnBrk="0" hangingPunct="1">
      <a:defRPr sz="4762" kern="1200">
        <a:solidFill>
          <a:schemeClr val="tx1"/>
        </a:solidFill>
        <a:latin typeface="+mn-lt"/>
        <a:ea typeface="+mn-ea"/>
        <a:cs typeface="+mn-cs"/>
      </a:defRPr>
    </a:lvl1pPr>
    <a:lvl2pPr marL="1209568" algn="l" defTabSz="2419137" rtl="0" eaLnBrk="1" latinLnBrk="0" hangingPunct="1">
      <a:defRPr sz="4762" kern="1200">
        <a:solidFill>
          <a:schemeClr val="tx1"/>
        </a:solidFill>
        <a:latin typeface="+mn-lt"/>
        <a:ea typeface="+mn-ea"/>
        <a:cs typeface="+mn-cs"/>
      </a:defRPr>
    </a:lvl2pPr>
    <a:lvl3pPr marL="2419137" algn="l" defTabSz="2419137" rtl="0" eaLnBrk="1" latinLnBrk="0" hangingPunct="1">
      <a:defRPr sz="4762" kern="1200">
        <a:solidFill>
          <a:schemeClr val="tx1"/>
        </a:solidFill>
        <a:latin typeface="+mn-lt"/>
        <a:ea typeface="+mn-ea"/>
        <a:cs typeface="+mn-cs"/>
      </a:defRPr>
    </a:lvl3pPr>
    <a:lvl4pPr marL="3628705" algn="l" defTabSz="2419137" rtl="0" eaLnBrk="1" latinLnBrk="0" hangingPunct="1">
      <a:defRPr sz="4762" kern="1200">
        <a:solidFill>
          <a:schemeClr val="tx1"/>
        </a:solidFill>
        <a:latin typeface="+mn-lt"/>
        <a:ea typeface="+mn-ea"/>
        <a:cs typeface="+mn-cs"/>
      </a:defRPr>
    </a:lvl4pPr>
    <a:lvl5pPr marL="4838273" algn="l" defTabSz="2419137" rtl="0" eaLnBrk="1" latinLnBrk="0" hangingPunct="1">
      <a:defRPr sz="4762" kern="1200">
        <a:solidFill>
          <a:schemeClr val="tx1"/>
        </a:solidFill>
        <a:latin typeface="+mn-lt"/>
        <a:ea typeface="+mn-ea"/>
        <a:cs typeface="+mn-cs"/>
      </a:defRPr>
    </a:lvl5pPr>
    <a:lvl6pPr marL="6047842" algn="l" defTabSz="2419137" rtl="0" eaLnBrk="1" latinLnBrk="0" hangingPunct="1">
      <a:defRPr sz="4762" kern="1200">
        <a:solidFill>
          <a:schemeClr val="tx1"/>
        </a:solidFill>
        <a:latin typeface="+mn-lt"/>
        <a:ea typeface="+mn-ea"/>
        <a:cs typeface="+mn-cs"/>
      </a:defRPr>
    </a:lvl6pPr>
    <a:lvl7pPr marL="7257410" algn="l" defTabSz="2419137" rtl="0" eaLnBrk="1" latinLnBrk="0" hangingPunct="1">
      <a:defRPr sz="4762" kern="1200">
        <a:solidFill>
          <a:schemeClr val="tx1"/>
        </a:solidFill>
        <a:latin typeface="+mn-lt"/>
        <a:ea typeface="+mn-ea"/>
        <a:cs typeface="+mn-cs"/>
      </a:defRPr>
    </a:lvl7pPr>
    <a:lvl8pPr marL="8466978" algn="l" defTabSz="2419137" rtl="0" eaLnBrk="1" latinLnBrk="0" hangingPunct="1">
      <a:defRPr sz="4762" kern="1200">
        <a:solidFill>
          <a:schemeClr val="tx1"/>
        </a:solidFill>
        <a:latin typeface="+mn-lt"/>
        <a:ea typeface="+mn-ea"/>
        <a:cs typeface="+mn-cs"/>
      </a:defRPr>
    </a:lvl8pPr>
    <a:lvl9pPr marL="9676547" algn="l" defTabSz="2419137" rtl="0" eaLnBrk="1" latinLnBrk="0" hangingPunct="1">
      <a:defRPr sz="476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0" d="100"/>
          <a:sy n="30" d="100"/>
        </p:scale>
        <p:origin x="76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l-GR" dirty="0">
                <a:latin typeface="Arial Black" panose="020B0A04020102020204" pitchFamily="34" charset="0"/>
              </a:rPr>
              <a:t>Χαρακτηριστικά Επισιτιστικής Ανασφάλειας ανάλογα με το</a:t>
            </a:r>
            <a:r>
              <a:rPr lang="el-GR" baseline="0" dirty="0">
                <a:latin typeface="Arial Black" panose="020B0A04020102020204" pitchFamily="34" charset="0"/>
              </a:rPr>
              <a:t> είδος </a:t>
            </a:r>
            <a:r>
              <a:rPr lang="el-GR" dirty="0">
                <a:latin typeface="Arial Black" panose="020B0A04020102020204" pitchFamily="34" charset="0"/>
              </a:rPr>
              <a:t> Νοικοκυριού</a:t>
            </a:r>
          </a:p>
        </c:rich>
      </c:tx>
      <c:layout>
        <c:manualLayout>
          <c:xMode val="edge"/>
          <c:yMode val="edge"/>
          <c:x val="0.122185698223037"/>
          <c:y val="2.5403149990598835E-2"/>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l-GR"/>
        </a:p>
      </c:txPr>
    </c:title>
    <c:autoTitleDeleted val="0"/>
    <c:plotArea>
      <c:layout/>
      <c:barChart>
        <c:barDir val="bar"/>
        <c:grouping val="clustered"/>
        <c:varyColors val="0"/>
        <c:ser>
          <c:idx val="0"/>
          <c:order val="0"/>
          <c:tx>
            <c:strRef>
              <c:f>Φύλλο1!$B$1</c:f>
              <c:strCache>
                <c:ptCount val="1"/>
                <c:pt idx="0">
                  <c:v>Nοικοκυριά με επισιτιστική ασφάλεια</c:v>
                </c:pt>
              </c:strCache>
            </c:strRef>
          </c:tx>
          <c:spPr>
            <a:gradFill rotWithShape="1">
              <a:gsLst>
                <a:gs pos="0">
                  <a:schemeClr val="accent5">
                    <a:tint val="65000"/>
                    <a:satMod val="103000"/>
                    <a:lumMod val="102000"/>
                    <a:tint val="94000"/>
                  </a:schemeClr>
                </a:gs>
                <a:gs pos="50000">
                  <a:schemeClr val="accent5">
                    <a:tint val="65000"/>
                    <a:satMod val="110000"/>
                    <a:lumMod val="100000"/>
                    <a:shade val="100000"/>
                  </a:schemeClr>
                </a:gs>
                <a:gs pos="100000">
                  <a:schemeClr val="accent5">
                    <a:tint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Φύλλο1!$A$2:$A$5</c:f>
              <c:strCache>
                <c:ptCount val="4"/>
                <c:pt idx="0">
                  <c:v>Αγορά τροφίμων με μεγάλη ημερομηνία λήξης</c:v>
                </c:pt>
                <c:pt idx="1">
                  <c:v>Σμίκρυνση/Μείωση Ημερησίων Γευμάτων</c:v>
                </c:pt>
                <c:pt idx="2">
                  <c:v>Αγορά φθηνών τροφίμων χαμηλότερης ποιότητας</c:v>
                </c:pt>
                <c:pt idx="3">
                  <c:v>Αποδοχή τροφίμων και γευμάτων από οικογένεια/φίλους</c:v>
                </c:pt>
              </c:strCache>
            </c:strRef>
          </c:cat>
          <c:val>
            <c:numRef>
              <c:f>Φύλλο1!$B$2:$B$5</c:f>
              <c:numCache>
                <c:formatCode>General</c:formatCode>
                <c:ptCount val="4"/>
                <c:pt idx="0">
                  <c:v>0.62</c:v>
                </c:pt>
                <c:pt idx="1">
                  <c:v>0.15</c:v>
                </c:pt>
                <c:pt idx="2">
                  <c:v>0.28999999999999998</c:v>
                </c:pt>
                <c:pt idx="3">
                  <c:v>0.18</c:v>
                </c:pt>
              </c:numCache>
            </c:numRef>
          </c:val>
          <c:extLst>
            <c:ext xmlns:c16="http://schemas.microsoft.com/office/drawing/2014/chart" uri="{C3380CC4-5D6E-409C-BE32-E72D297353CC}">
              <c16:uniqueId val="{00000000-AD56-430B-A83B-48E614662A30}"/>
            </c:ext>
          </c:extLst>
        </c:ser>
        <c:ser>
          <c:idx val="1"/>
          <c:order val="1"/>
          <c:tx>
            <c:strRef>
              <c:f>Φύλλο1!$C$1</c:f>
              <c:strCache>
                <c:ptCount val="1"/>
                <c:pt idx="0">
                  <c:v>Νοικοκυριά με χαμηλή επισιτιστική ανασφάλεια</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Φύλλο1!$A$2:$A$5</c:f>
              <c:strCache>
                <c:ptCount val="4"/>
                <c:pt idx="0">
                  <c:v>Αγορά τροφίμων με μεγάλη ημερομηνία λήξης</c:v>
                </c:pt>
                <c:pt idx="1">
                  <c:v>Σμίκρυνση/Μείωση Ημερησίων Γευμάτων</c:v>
                </c:pt>
                <c:pt idx="2">
                  <c:v>Αγορά φθηνών τροφίμων χαμηλότερης ποιότητας</c:v>
                </c:pt>
                <c:pt idx="3">
                  <c:v>Αποδοχή τροφίμων και γευμάτων από οικογένεια/φίλους</c:v>
                </c:pt>
              </c:strCache>
            </c:strRef>
          </c:cat>
          <c:val>
            <c:numRef>
              <c:f>Φύλλο1!$C$2:$C$5</c:f>
              <c:numCache>
                <c:formatCode>General</c:formatCode>
                <c:ptCount val="4"/>
                <c:pt idx="0">
                  <c:v>0.77</c:v>
                </c:pt>
                <c:pt idx="1">
                  <c:v>0.64</c:v>
                </c:pt>
                <c:pt idx="2">
                  <c:v>0.64</c:v>
                </c:pt>
                <c:pt idx="3">
                  <c:v>0.35</c:v>
                </c:pt>
              </c:numCache>
            </c:numRef>
          </c:val>
          <c:extLst>
            <c:ext xmlns:c16="http://schemas.microsoft.com/office/drawing/2014/chart" uri="{C3380CC4-5D6E-409C-BE32-E72D297353CC}">
              <c16:uniqueId val="{00000001-AD56-430B-A83B-48E614662A30}"/>
            </c:ext>
          </c:extLst>
        </c:ser>
        <c:ser>
          <c:idx val="2"/>
          <c:order val="2"/>
          <c:tx>
            <c:strRef>
              <c:f>Φύλλο1!$D$1</c:f>
              <c:strCache>
                <c:ptCount val="1"/>
                <c:pt idx="0">
                  <c:v>Νοικοκυριά με υψηλή επισιτιστική ανασφάλεια</c:v>
                </c:pt>
              </c:strCache>
            </c:strRef>
          </c:tx>
          <c:spPr>
            <a:gradFill rotWithShape="1">
              <a:gsLst>
                <a:gs pos="0">
                  <a:schemeClr val="accent5">
                    <a:shade val="65000"/>
                    <a:satMod val="103000"/>
                    <a:lumMod val="102000"/>
                    <a:tint val="94000"/>
                  </a:schemeClr>
                </a:gs>
                <a:gs pos="50000">
                  <a:schemeClr val="accent5">
                    <a:shade val="65000"/>
                    <a:satMod val="110000"/>
                    <a:lumMod val="100000"/>
                    <a:shade val="100000"/>
                  </a:schemeClr>
                </a:gs>
                <a:gs pos="100000">
                  <a:schemeClr val="accent5">
                    <a:shade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Φύλλο1!$A$2:$A$5</c:f>
              <c:strCache>
                <c:ptCount val="4"/>
                <c:pt idx="0">
                  <c:v>Αγορά τροφίμων με μεγάλη ημερομηνία λήξης</c:v>
                </c:pt>
                <c:pt idx="1">
                  <c:v>Σμίκρυνση/Μείωση Ημερησίων Γευμάτων</c:v>
                </c:pt>
                <c:pt idx="2">
                  <c:v>Αγορά φθηνών τροφίμων χαμηλότερης ποιότητας</c:v>
                </c:pt>
                <c:pt idx="3">
                  <c:v>Αποδοχή τροφίμων και γευμάτων από οικογένεια/φίλους</c:v>
                </c:pt>
              </c:strCache>
            </c:strRef>
          </c:cat>
          <c:val>
            <c:numRef>
              <c:f>Φύλλο1!$D$2:$D$5</c:f>
              <c:numCache>
                <c:formatCode>General</c:formatCode>
                <c:ptCount val="4"/>
                <c:pt idx="0">
                  <c:v>0.78</c:v>
                </c:pt>
                <c:pt idx="1">
                  <c:v>0.68</c:v>
                </c:pt>
                <c:pt idx="2">
                  <c:v>0.67</c:v>
                </c:pt>
                <c:pt idx="3">
                  <c:v>0.44</c:v>
                </c:pt>
              </c:numCache>
            </c:numRef>
          </c:val>
          <c:extLst>
            <c:ext xmlns:c16="http://schemas.microsoft.com/office/drawing/2014/chart" uri="{C3380CC4-5D6E-409C-BE32-E72D297353CC}">
              <c16:uniqueId val="{00000002-AD56-430B-A83B-48E614662A30}"/>
            </c:ext>
          </c:extLst>
        </c:ser>
        <c:dLbls>
          <c:showLegendKey val="0"/>
          <c:showVal val="1"/>
          <c:showCatName val="0"/>
          <c:showSerName val="0"/>
          <c:showPercent val="0"/>
          <c:showBubbleSize val="0"/>
        </c:dLbls>
        <c:gapWidth val="115"/>
        <c:overlap val="-20"/>
        <c:axId val="1508651807"/>
        <c:axId val="1508653055"/>
      </c:barChart>
      <c:catAx>
        <c:axId val="1508651807"/>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l-GR"/>
          </a:p>
        </c:txPr>
        <c:crossAx val="1508653055"/>
        <c:crosses val="autoZero"/>
        <c:auto val="1"/>
        <c:lblAlgn val="ctr"/>
        <c:lblOffset val="100"/>
        <c:noMultiLvlLbl val="0"/>
      </c:catAx>
      <c:valAx>
        <c:axId val="150865305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15086518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CF8413-9C2C-491E-8BCC-FA47962EC83F}"/>
              </a:ext>
            </a:extLst>
          </p:cNvPr>
          <p:cNvSpPr>
            <a:spLocks noGrp="1"/>
          </p:cNvSpPr>
          <p:nvPr>
            <p:ph type="ctrTitle"/>
          </p:nvPr>
        </p:nvSpPr>
        <p:spPr>
          <a:xfrm>
            <a:off x="4049911" y="2945943"/>
            <a:ext cx="24299466" cy="6266897"/>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C3655500-BE3D-49DE-8245-FDBF9DCF44BA}"/>
              </a:ext>
            </a:extLst>
          </p:cNvPr>
          <p:cNvSpPr>
            <a:spLocks noGrp="1"/>
          </p:cNvSpPr>
          <p:nvPr>
            <p:ph type="subTitle" idx="1"/>
          </p:nvPr>
        </p:nvSpPr>
        <p:spPr>
          <a:xfrm>
            <a:off x="4049911" y="9454516"/>
            <a:ext cx="24299466" cy="434599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744F512B-17A4-4D21-BAFC-1DED1D575568}"/>
              </a:ext>
            </a:extLst>
          </p:cNvPr>
          <p:cNvSpPr>
            <a:spLocks noGrp="1"/>
          </p:cNvSpPr>
          <p:nvPr>
            <p:ph type="dt" sz="half" idx="10"/>
          </p:nvPr>
        </p:nvSpPr>
        <p:spPr/>
        <p:txBody>
          <a:bodyPr/>
          <a:lstStyle/>
          <a:p>
            <a:fld id="{389D4D3D-F262-42E6-B602-DABD6E2435F4}" type="datetimeFigureOut">
              <a:rPr lang="el-GR" smtClean="0"/>
              <a:t>13/2/2022</a:t>
            </a:fld>
            <a:endParaRPr lang="el-GR"/>
          </a:p>
        </p:txBody>
      </p:sp>
      <p:sp>
        <p:nvSpPr>
          <p:cNvPr id="5" name="Θέση υποσέλιδου 4">
            <a:extLst>
              <a:ext uri="{FF2B5EF4-FFF2-40B4-BE49-F238E27FC236}">
                <a16:creationId xmlns:a16="http://schemas.microsoft.com/office/drawing/2014/main" id="{95B376CA-2C10-461E-A5C7-602D4C55188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D35D3F6-A65A-486F-A2D3-F70CEDA04F6B}"/>
              </a:ext>
            </a:extLst>
          </p:cNvPr>
          <p:cNvSpPr>
            <a:spLocks noGrp="1"/>
          </p:cNvSpPr>
          <p:nvPr>
            <p:ph type="sldNum" sz="quarter" idx="12"/>
          </p:nvPr>
        </p:nvSpPr>
        <p:spPr/>
        <p:txBody>
          <a:bodyPr/>
          <a:lstStyle/>
          <a:p>
            <a:fld id="{B59B8888-88EF-427F-A31E-447665D5F5EC}" type="slidenum">
              <a:rPr lang="el-GR" smtClean="0"/>
              <a:t>‹#›</a:t>
            </a:fld>
            <a:endParaRPr lang="el-GR"/>
          </a:p>
        </p:txBody>
      </p:sp>
    </p:spTree>
    <p:extLst>
      <p:ext uri="{BB962C8B-B14F-4D97-AF65-F5344CB8AC3E}">
        <p14:creationId xmlns:p14="http://schemas.microsoft.com/office/powerpoint/2010/main" val="298506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C57778-59C0-48E2-ABAC-EE831BA826B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9CD546F-415E-4423-9DC6-B3C4D9CB0E1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27CDE91-4598-4B24-AE36-3099C5C82614}"/>
              </a:ext>
            </a:extLst>
          </p:cNvPr>
          <p:cNvSpPr>
            <a:spLocks noGrp="1"/>
          </p:cNvSpPr>
          <p:nvPr>
            <p:ph type="dt" sz="half" idx="10"/>
          </p:nvPr>
        </p:nvSpPr>
        <p:spPr/>
        <p:txBody>
          <a:bodyPr/>
          <a:lstStyle/>
          <a:p>
            <a:fld id="{389D4D3D-F262-42E6-B602-DABD6E2435F4}" type="datetimeFigureOut">
              <a:rPr lang="el-GR" smtClean="0"/>
              <a:t>13/2/2022</a:t>
            </a:fld>
            <a:endParaRPr lang="el-GR"/>
          </a:p>
        </p:txBody>
      </p:sp>
      <p:sp>
        <p:nvSpPr>
          <p:cNvPr id="5" name="Θέση υποσέλιδου 4">
            <a:extLst>
              <a:ext uri="{FF2B5EF4-FFF2-40B4-BE49-F238E27FC236}">
                <a16:creationId xmlns:a16="http://schemas.microsoft.com/office/drawing/2014/main" id="{5CD3BAC0-93C6-4500-87D0-D471F34037C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B28752F-4867-4D6C-8D62-C8A3CD0795DC}"/>
              </a:ext>
            </a:extLst>
          </p:cNvPr>
          <p:cNvSpPr>
            <a:spLocks noGrp="1"/>
          </p:cNvSpPr>
          <p:nvPr>
            <p:ph type="sldNum" sz="quarter" idx="12"/>
          </p:nvPr>
        </p:nvSpPr>
        <p:spPr/>
        <p:txBody>
          <a:bodyPr/>
          <a:lstStyle/>
          <a:p>
            <a:fld id="{B59B8888-88EF-427F-A31E-447665D5F5EC}" type="slidenum">
              <a:rPr lang="el-GR" smtClean="0"/>
              <a:t>‹#›</a:t>
            </a:fld>
            <a:endParaRPr lang="el-GR"/>
          </a:p>
        </p:txBody>
      </p:sp>
    </p:spTree>
    <p:extLst>
      <p:ext uri="{BB962C8B-B14F-4D97-AF65-F5344CB8AC3E}">
        <p14:creationId xmlns:p14="http://schemas.microsoft.com/office/powerpoint/2010/main" val="497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3D812BA1-CD2C-40C5-81CC-6DAAB26616F3}"/>
              </a:ext>
            </a:extLst>
          </p:cNvPr>
          <p:cNvSpPr>
            <a:spLocks noGrp="1"/>
          </p:cNvSpPr>
          <p:nvPr>
            <p:ph type="title" orient="vert"/>
          </p:nvPr>
        </p:nvSpPr>
        <p:spPr>
          <a:xfrm>
            <a:off x="23185741" y="958369"/>
            <a:ext cx="6986096" cy="15254730"/>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D241097-DEAB-475D-8CBC-0FA0879A33AE}"/>
              </a:ext>
            </a:extLst>
          </p:cNvPr>
          <p:cNvSpPr>
            <a:spLocks noGrp="1"/>
          </p:cNvSpPr>
          <p:nvPr>
            <p:ph type="body" orient="vert" idx="1"/>
          </p:nvPr>
        </p:nvSpPr>
        <p:spPr>
          <a:xfrm>
            <a:off x="2227451" y="958369"/>
            <a:ext cx="20553298" cy="1525473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8DF43ED-00D0-42E3-A1B0-84C644140104}"/>
              </a:ext>
            </a:extLst>
          </p:cNvPr>
          <p:cNvSpPr>
            <a:spLocks noGrp="1"/>
          </p:cNvSpPr>
          <p:nvPr>
            <p:ph type="dt" sz="half" idx="10"/>
          </p:nvPr>
        </p:nvSpPr>
        <p:spPr/>
        <p:txBody>
          <a:bodyPr/>
          <a:lstStyle/>
          <a:p>
            <a:fld id="{389D4D3D-F262-42E6-B602-DABD6E2435F4}" type="datetimeFigureOut">
              <a:rPr lang="el-GR" smtClean="0"/>
              <a:t>13/2/2022</a:t>
            </a:fld>
            <a:endParaRPr lang="el-GR"/>
          </a:p>
        </p:txBody>
      </p:sp>
      <p:sp>
        <p:nvSpPr>
          <p:cNvPr id="5" name="Θέση υποσέλιδου 4">
            <a:extLst>
              <a:ext uri="{FF2B5EF4-FFF2-40B4-BE49-F238E27FC236}">
                <a16:creationId xmlns:a16="http://schemas.microsoft.com/office/drawing/2014/main" id="{44979CA4-3E6F-4131-8654-E3D46890851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28A75CE-F876-4D3C-A5DF-D2EFB9838AD6}"/>
              </a:ext>
            </a:extLst>
          </p:cNvPr>
          <p:cNvSpPr>
            <a:spLocks noGrp="1"/>
          </p:cNvSpPr>
          <p:nvPr>
            <p:ph type="sldNum" sz="quarter" idx="12"/>
          </p:nvPr>
        </p:nvSpPr>
        <p:spPr/>
        <p:txBody>
          <a:bodyPr/>
          <a:lstStyle/>
          <a:p>
            <a:fld id="{B59B8888-88EF-427F-A31E-447665D5F5EC}" type="slidenum">
              <a:rPr lang="el-GR" smtClean="0"/>
              <a:t>‹#›</a:t>
            </a:fld>
            <a:endParaRPr lang="el-GR"/>
          </a:p>
        </p:txBody>
      </p:sp>
    </p:spTree>
    <p:extLst>
      <p:ext uri="{BB962C8B-B14F-4D97-AF65-F5344CB8AC3E}">
        <p14:creationId xmlns:p14="http://schemas.microsoft.com/office/powerpoint/2010/main" val="2499413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93C07C-8E82-49A3-8C70-71F6FD29914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329D7B6-7C1E-4E77-ADC1-32BD925DAFC6}"/>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073C255-5A6F-4303-80DC-B6BB483BEAEB}"/>
              </a:ext>
            </a:extLst>
          </p:cNvPr>
          <p:cNvSpPr>
            <a:spLocks noGrp="1"/>
          </p:cNvSpPr>
          <p:nvPr>
            <p:ph type="dt" sz="half" idx="10"/>
          </p:nvPr>
        </p:nvSpPr>
        <p:spPr/>
        <p:txBody>
          <a:bodyPr/>
          <a:lstStyle/>
          <a:p>
            <a:fld id="{389D4D3D-F262-42E6-B602-DABD6E2435F4}" type="datetimeFigureOut">
              <a:rPr lang="el-GR" smtClean="0"/>
              <a:t>13/2/2022</a:t>
            </a:fld>
            <a:endParaRPr lang="el-GR"/>
          </a:p>
        </p:txBody>
      </p:sp>
      <p:sp>
        <p:nvSpPr>
          <p:cNvPr id="5" name="Θέση υποσέλιδου 4">
            <a:extLst>
              <a:ext uri="{FF2B5EF4-FFF2-40B4-BE49-F238E27FC236}">
                <a16:creationId xmlns:a16="http://schemas.microsoft.com/office/drawing/2014/main" id="{61DF68D3-BCED-4DD9-8C49-403653E1B93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9CBF0A7-71A7-4E70-8150-2932F26B0949}"/>
              </a:ext>
            </a:extLst>
          </p:cNvPr>
          <p:cNvSpPr>
            <a:spLocks noGrp="1"/>
          </p:cNvSpPr>
          <p:nvPr>
            <p:ph type="sldNum" sz="quarter" idx="12"/>
          </p:nvPr>
        </p:nvSpPr>
        <p:spPr/>
        <p:txBody>
          <a:bodyPr/>
          <a:lstStyle/>
          <a:p>
            <a:fld id="{B59B8888-88EF-427F-A31E-447665D5F5EC}" type="slidenum">
              <a:rPr lang="el-GR" smtClean="0"/>
              <a:t>‹#›</a:t>
            </a:fld>
            <a:endParaRPr lang="el-GR"/>
          </a:p>
        </p:txBody>
      </p:sp>
    </p:spTree>
    <p:extLst>
      <p:ext uri="{BB962C8B-B14F-4D97-AF65-F5344CB8AC3E}">
        <p14:creationId xmlns:p14="http://schemas.microsoft.com/office/powerpoint/2010/main" val="192347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B7678B-7E5F-4392-8D57-6E2A5D8A177E}"/>
              </a:ext>
            </a:extLst>
          </p:cNvPr>
          <p:cNvSpPr>
            <a:spLocks noGrp="1"/>
          </p:cNvSpPr>
          <p:nvPr>
            <p:ph type="title"/>
          </p:nvPr>
        </p:nvSpPr>
        <p:spPr>
          <a:xfrm>
            <a:off x="2210576" y="4487668"/>
            <a:ext cx="27944386" cy="7487774"/>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C8C9B20-E2DC-499A-A22C-A0F26E34FC3D}"/>
              </a:ext>
            </a:extLst>
          </p:cNvPr>
          <p:cNvSpPr>
            <a:spLocks noGrp="1"/>
          </p:cNvSpPr>
          <p:nvPr>
            <p:ph type="body" idx="1"/>
          </p:nvPr>
        </p:nvSpPr>
        <p:spPr>
          <a:xfrm>
            <a:off x="2210576" y="12046280"/>
            <a:ext cx="27944386" cy="393764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2D3FDDC7-B2A2-4494-8760-6F27C7A65017}"/>
              </a:ext>
            </a:extLst>
          </p:cNvPr>
          <p:cNvSpPr>
            <a:spLocks noGrp="1"/>
          </p:cNvSpPr>
          <p:nvPr>
            <p:ph type="dt" sz="half" idx="10"/>
          </p:nvPr>
        </p:nvSpPr>
        <p:spPr/>
        <p:txBody>
          <a:bodyPr/>
          <a:lstStyle/>
          <a:p>
            <a:fld id="{389D4D3D-F262-42E6-B602-DABD6E2435F4}" type="datetimeFigureOut">
              <a:rPr lang="el-GR" smtClean="0"/>
              <a:t>13/2/2022</a:t>
            </a:fld>
            <a:endParaRPr lang="el-GR"/>
          </a:p>
        </p:txBody>
      </p:sp>
      <p:sp>
        <p:nvSpPr>
          <p:cNvPr id="5" name="Θέση υποσέλιδου 4">
            <a:extLst>
              <a:ext uri="{FF2B5EF4-FFF2-40B4-BE49-F238E27FC236}">
                <a16:creationId xmlns:a16="http://schemas.microsoft.com/office/drawing/2014/main" id="{6FBFDF1A-3560-4214-8427-0C878AAC914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0848229-5BCA-4FB4-9BB5-F2F97712F8CA}"/>
              </a:ext>
            </a:extLst>
          </p:cNvPr>
          <p:cNvSpPr>
            <a:spLocks noGrp="1"/>
          </p:cNvSpPr>
          <p:nvPr>
            <p:ph type="sldNum" sz="quarter" idx="12"/>
          </p:nvPr>
        </p:nvSpPr>
        <p:spPr/>
        <p:txBody>
          <a:bodyPr/>
          <a:lstStyle/>
          <a:p>
            <a:fld id="{B59B8888-88EF-427F-A31E-447665D5F5EC}" type="slidenum">
              <a:rPr lang="el-GR" smtClean="0"/>
              <a:t>‹#›</a:t>
            </a:fld>
            <a:endParaRPr lang="el-GR"/>
          </a:p>
        </p:txBody>
      </p:sp>
    </p:spTree>
    <p:extLst>
      <p:ext uri="{BB962C8B-B14F-4D97-AF65-F5344CB8AC3E}">
        <p14:creationId xmlns:p14="http://schemas.microsoft.com/office/powerpoint/2010/main" val="1073891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79B3D6-A5EB-4D39-921B-F77791B0D2F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A7136DA-874B-4622-82BD-0A6D63C1062D}"/>
              </a:ext>
            </a:extLst>
          </p:cNvPr>
          <p:cNvSpPr>
            <a:spLocks noGrp="1"/>
          </p:cNvSpPr>
          <p:nvPr>
            <p:ph sz="half" idx="1"/>
          </p:nvPr>
        </p:nvSpPr>
        <p:spPr>
          <a:xfrm>
            <a:off x="2227451" y="4791843"/>
            <a:ext cx="13769697" cy="1142125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B2CE52E8-789D-4D58-BE8C-B4AD595A7CDF}"/>
              </a:ext>
            </a:extLst>
          </p:cNvPr>
          <p:cNvSpPr>
            <a:spLocks noGrp="1"/>
          </p:cNvSpPr>
          <p:nvPr>
            <p:ph sz="half" idx="2"/>
          </p:nvPr>
        </p:nvSpPr>
        <p:spPr>
          <a:xfrm>
            <a:off x="16402140" y="4791843"/>
            <a:ext cx="13769697" cy="1142125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1B4FE0F3-D7A6-4F3E-883B-DDCA32B6EEFD}"/>
              </a:ext>
            </a:extLst>
          </p:cNvPr>
          <p:cNvSpPr>
            <a:spLocks noGrp="1"/>
          </p:cNvSpPr>
          <p:nvPr>
            <p:ph type="dt" sz="half" idx="10"/>
          </p:nvPr>
        </p:nvSpPr>
        <p:spPr/>
        <p:txBody>
          <a:bodyPr/>
          <a:lstStyle/>
          <a:p>
            <a:fld id="{389D4D3D-F262-42E6-B602-DABD6E2435F4}" type="datetimeFigureOut">
              <a:rPr lang="el-GR" smtClean="0"/>
              <a:t>13/2/2022</a:t>
            </a:fld>
            <a:endParaRPr lang="el-GR"/>
          </a:p>
        </p:txBody>
      </p:sp>
      <p:sp>
        <p:nvSpPr>
          <p:cNvPr id="6" name="Θέση υποσέλιδου 5">
            <a:extLst>
              <a:ext uri="{FF2B5EF4-FFF2-40B4-BE49-F238E27FC236}">
                <a16:creationId xmlns:a16="http://schemas.microsoft.com/office/drawing/2014/main" id="{07755499-4A0F-4696-9DEE-10DEEF606C5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4F9C23A-6DD5-47C4-BB9F-2CD242894119}"/>
              </a:ext>
            </a:extLst>
          </p:cNvPr>
          <p:cNvSpPr>
            <a:spLocks noGrp="1"/>
          </p:cNvSpPr>
          <p:nvPr>
            <p:ph type="sldNum" sz="quarter" idx="12"/>
          </p:nvPr>
        </p:nvSpPr>
        <p:spPr/>
        <p:txBody>
          <a:bodyPr/>
          <a:lstStyle/>
          <a:p>
            <a:fld id="{B59B8888-88EF-427F-A31E-447665D5F5EC}" type="slidenum">
              <a:rPr lang="el-GR" smtClean="0"/>
              <a:t>‹#›</a:t>
            </a:fld>
            <a:endParaRPr lang="el-GR"/>
          </a:p>
        </p:txBody>
      </p:sp>
    </p:spTree>
    <p:extLst>
      <p:ext uri="{BB962C8B-B14F-4D97-AF65-F5344CB8AC3E}">
        <p14:creationId xmlns:p14="http://schemas.microsoft.com/office/powerpoint/2010/main" val="1769891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942A1B-AE2F-4BED-93A2-1ECDA0437099}"/>
              </a:ext>
            </a:extLst>
          </p:cNvPr>
          <p:cNvSpPr>
            <a:spLocks noGrp="1"/>
          </p:cNvSpPr>
          <p:nvPr>
            <p:ph type="title"/>
          </p:nvPr>
        </p:nvSpPr>
        <p:spPr>
          <a:xfrm>
            <a:off x="2231671" y="958370"/>
            <a:ext cx="27944386" cy="3479296"/>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58A14CD-7965-4AC1-AE0A-FEC13B30FDD5}"/>
              </a:ext>
            </a:extLst>
          </p:cNvPr>
          <p:cNvSpPr>
            <a:spLocks noGrp="1"/>
          </p:cNvSpPr>
          <p:nvPr>
            <p:ph type="body" idx="1"/>
          </p:nvPr>
        </p:nvSpPr>
        <p:spPr>
          <a:xfrm>
            <a:off x="2231672" y="4412664"/>
            <a:ext cx="13706416" cy="216257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00DA6AD-66B2-4815-8A2E-AE2F9977FB7C}"/>
              </a:ext>
            </a:extLst>
          </p:cNvPr>
          <p:cNvSpPr>
            <a:spLocks noGrp="1"/>
          </p:cNvSpPr>
          <p:nvPr>
            <p:ph sz="half" idx="2"/>
          </p:nvPr>
        </p:nvSpPr>
        <p:spPr>
          <a:xfrm>
            <a:off x="2231672" y="6575242"/>
            <a:ext cx="13706416" cy="967119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429B99F0-C071-4F6A-92D5-58C0D7390F22}"/>
              </a:ext>
            </a:extLst>
          </p:cNvPr>
          <p:cNvSpPr>
            <a:spLocks noGrp="1"/>
          </p:cNvSpPr>
          <p:nvPr>
            <p:ph type="body" sz="quarter" idx="3"/>
          </p:nvPr>
        </p:nvSpPr>
        <p:spPr>
          <a:xfrm>
            <a:off x="16402140" y="4412664"/>
            <a:ext cx="13773917" cy="216257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54663549-C260-40D8-B889-31074AA3DCFF}"/>
              </a:ext>
            </a:extLst>
          </p:cNvPr>
          <p:cNvSpPr>
            <a:spLocks noGrp="1"/>
          </p:cNvSpPr>
          <p:nvPr>
            <p:ph sz="quarter" idx="4"/>
          </p:nvPr>
        </p:nvSpPr>
        <p:spPr>
          <a:xfrm>
            <a:off x="16402140" y="6575242"/>
            <a:ext cx="13773917" cy="967119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F6A0F422-5CF1-42F5-A29A-3E6081D7A805}"/>
              </a:ext>
            </a:extLst>
          </p:cNvPr>
          <p:cNvSpPr>
            <a:spLocks noGrp="1"/>
          </p:cNvSpPr>
          <p:nvPr>
            <p:ph type="dt" sz="half" idx="10"/>
          </p:nvPr>
        </p:nvSpPr>
        <p:spPr/>
        <p:txBody>
          <a:bodyPr/>
          <a:lstStyle/>
          <a:p>
            <a:fld id="{389D4D3D-F262-42E6-B602-DABD6E2435F4}" type="datetimeFigureOut">
              <a:rPr lang="el-GR" smtClean="0"/>
              <a:t>13/2/2022</a:t>
            </a:fld>
            <a:endParaRPr lang="el-GR"/>
          </a:p>
        </p:txBody>
      </p:sp>
      <p:sp>
        <p:nvSpPr>
          <p:cNvPr id="8" name="Θέση υποσέλιδου 7">
            <a:extLst>
              <a:ext uri="{FF2B5EF4-FFF2-40B4-BE49-F238E27FC236}">
                <a16:creationId xmlns:a16="http://schemas.microsoft.com/office/drawing/2014/main" id="{F470DBA8-5A34-473E-9059-AB357C597DDF}"/>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10285B9A-B966-42AF-B3F8-7EB9891FFC40}"/>
              </a:ext>
            </a:extLst>
          </p:cNvPr>
          <p:cNvSpPr>
            <a:spLocks noGrp="1"/>
          </p:cNvSpPr>
          <p:nvPr>
            <p:ph type="sldNum" sz="quarter" idx="12"/>
          </p:nvPr>
        </p:nvSpPr>
        <p:spPr/>
        <p:txBody>
          <a:bodyPr/>
          <a:lstStyle/>
          <a:p>
            <a:fld id="{B59B8888-88EF-427F-A31E-447665D5F5EC}" type="slidenum">
              <a:rPr lang="el-GR" smtClean="0"/>
              <a:t>‹#›</a:t>
            </a:fld>
            <a:endParaRPr lang="el-GR"/>
          </a:p>
        </p:txBody>
      </p:sp>
    </p:spTree>
    <p:extLst>
      <p:ext uri="{BB962C8B-B14F-4D97-AF65-F5344CB8AC3E}">
        <p14:creationId xmlns:p14="http://schemas.microsoft.com/office/powerpoint/2010/main" val="311143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62D399-DDB3-473A-8C79-A1C6F3189AD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7A2ABC1-8F70-44B5-8C1E-672D2B3D6429}"/>
              </a:ext>
            </a:extLst>
          </p:cNvPr>
          <p:cNvSpPr>
            <a:spLocks noGrp="1"/>
          </p:cNvSpPr>
          <p:nvPr>
            <p:ph type="dt" sz="half" idx="10"/>
          </p:nvPr>
        </p:nvSpPr>
        <p:spPr/>
        <p:txBody>
          <a:bodyPr/>
          <a:lstStyle/>
          <a:p>
            <a:fld id="{389D4D3D-F262-42E6-B602-DABD6E2435F4}" type="datetimeFigureOut">
              <a:rPr lang="el-GR" smtClean="0"/>
              <a:t>13/2/2022</a:t>
            </a:fld>
            <a:endParaRPr lang="el-GR"/>
          </a:p>
        </p:txBody>
      </p:sp>
      <p:sp>
        <p:nvSpPr>
          <p:cNvPr id="4" name="Θέση υποσέλιδου 3">
            <a:extLst>
              <a:ext uri="{FF2B5EF4-FFF2-40B4-BE49-F238E27FC236}">
                <a16:creationId xmlns:a16="http://schemas.microsoft.com/office/drawing/2014/main" id="{079F662F-1C47-4ACF-B387-B48045F02509}"/>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14FA83C1-A1E4-4139-8A0F-1EEDF295DA74}"/>
              </a:ext>
            </a:extLst>
          </p:cNvPr>
          <p:cNvSpPr>
            <a:spLocks noGrp="1"/>
          </p:cNvSpPr>
          <p:nvPr>
            <p:ph type="sldNum" sz="quarter" idx="12"/>
          </p:nvPr>
        </p:nvSpPr>
        <p:spPr/>
        <p:txBody>
          <a:bodyPr/>
          <a:lstStyle/>
          <a:p>
            <a:fld id="{B59B8888-88EF-427F-A31E-447665D5F5EC}" type="slidenum">
              <a:rPr lang="el-GR" smtClean="0"/>
              <a:t>‹#›</a:t>
            </a:fld>
            <a:endParaRPr lang="el-GR"/>
          </a:p>
        </p:txBody>
      </p:sp>
    </p:spTree>
    <p:extLst>
      <p:ext uri="{BB962C8B-B14F-4D97-AF65-F5344CB8AC3E}">
        <p14:creationId xmlns:p14="http://schemas.microsoft.com/office/powerpoint/2010/main" val="2241696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FBF66C88-08D7-4FDE-AA37-E46AE4E9BCFA}"/>
              </a:ext>
            </a:extLst>
          </p:cNvPr>
          <p:cNvSpPr>
            <a:spLocks noGrp="1"/>
          </p:cNvSpPr>
          <p:nvPr>
            <p:ph type="dt" sz="half" idx="10"/>
          </p:nvPr>
        </p:nvSpPr>
        <p:spPr/>
        <p:txBody>
          <a:bodyPr/>
          <a:lstStyle/>
          <a:p>
            <a:fld id="{389D4D3D-F262-42E6-B602-DABD6E2435F4}" type="datetimeFigureOut">
              <a:rPr lang="el-GR" smtClean="0"/>
              <a:t>13/2/2022</a:t>
            </a:fld>
            <a:endParaRPr lang="el-GR"/>
          </a:p>
        </p:txBody>
      </p:sp>
      <p:sp>
        <p:nvSpPr>
          <p:cNvPr id="3" name="Θέση υποσέλιδου 2">
            <a:extLst>
              <a:ext uri="{FF2B5EF4-FFF2-40B4-BE49-F238E27FC236}">
                <a16:creationId xmlns:a16="http://schemas.microsoft.com/office/drawing/2014/main" id="{E25071F0-C997-4F49-9D35-7A71BB00063D}"/>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CFCFAEB-7433-4024-A18C-74E5265913E3}"/>
              </a:ext>
            </a:extLst>
          </p:cNvPr>
          <p:cNvSpPr>
            <a:spLocks noGrp="1"/>
          </p:cNvSpPr>
          <p:nvPr>
            <p:ph type="sldNum" sz="quarter" idx="12"/>
          </p:nvPr>
        </p:nvSpPr>
        <p:spPr/>
        <p:txBody>
          <a:bodyPr/>
          <a:lstStyle/>
          <a:p>
            <a:fld id="{B59B8888-88EF-427F-A31E-447665D5F5EC}" type="slidenum">
              <a:rPr lang="el-GR" smtClean="0"/>
              <a:t>‹#›</a:t>
            </a:fld>
            <a:endParaRPr lang="el-GR"/>
          </a:p>
        </p:txBody>
      </p:sp>
    </p:spTree>
    <p:extLst>
      <p:ext uri="{BB962C8B-B14F-4D97-AF65-F5344CB8AC3E}">
        <p14:creationId xmlns:p14="http://schemas.microsoft.com/office/powerpoint/2010/main" val="336371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7AD310-9107-43B3-AA52-1B11128F6CFA}"/>
              </a:ext>
            </a:extLst>
          </p:cNvPr>
          <p:cNvSpPr>
            <a:spLocks noGrp="1"/>
          </p:cNvSpPr>
          <p:nvPr>
            <p:ph type="title"/>
          </p:nvPr>
        </p:nvSpPr>
        <p:spPr>
          <a:xfrm>
            <a:off x="2231672" y="1200044"/>
            <a:ext cx="10449613" cy="4200155"/>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4025049-5264-4747-B228-65354670CD51}"/>
              </a:ext>
            </a:extLst>
          </p:cNvPr>
          <p:cNvSpPr>
            <a:spLocks noGrp="1"/>
          </p:cNvSpPr>
          <p:nvPr>
            <p:ph idx="1"/>
          </p:nvPr>
        </p:nvSpPr>
        <p:spPr>
          <a:xfrm>
            <a:off x="13773917" y="2591763"/>
            <a:ext cx="16402140" cy="127921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DB675A5-9EEB-46CC-875B-9666079BBB70}"/>
              </a:ext>
            </a:extLst>
          </p:cNvPr>
          <p:cNvSpPr>
            <a:spLocks noGrp="1"/>
          </p:cNvSpPr>
          <p:nvPr>
            <p:ph type="body" sz="half" idx="2"/>
          </p:nvPr>
        </p:nvSpPr>
        <p:spPr>
          <a:xfrm>
            <a:off x="2231672" y="5400199"/>
            <a:ext cx="10449613" cy="1000453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56FEAC6-8A0A-45D1-8049-63DC902D6268}"/>
              </a:ext>
            </a:extLst>
          </p:cNvPr>
          <p:cNvSpPr>
            <a:spLocks noGrp="1"/>
          </p:cNvSpPr>
          <p:nvPr>
            <p:ph type="dt" sz="half" idx="10"/>
          </p:nvPr>
        </p:nvSpPr>
        <p:spPr/>
        <p:txBody>
          <a:bodyPr/>
          <a:lstStyle/>
          <a:p>
            <a:fld id="{389D4D3D-F262-42E6-B602-DABD6E2435F4}" type="datetimeFigureOut">
              <a:rPr lang="el-GR" smtClean="0"/>
              <a:t>13/2/2022</a:t>
            </a:fld>
            <a:endParaRPr lang="el-GR"/>
          </a:p>
        </p:txBody>
      </p:sp>
      <p:sp>
        <p:nvSpPr>
          <p:cNvPr id="6" name="Θέση υποσέλιδου 5">
            <a:extLst>
              <a:ext uri="{FF2B5EF4-FFF2-40B4-BE49-F238E27FC236}">
                <a16:creationId xmlns:a16="http://schemas.microsoft.com/office/drawing/2014/main" id="{E4E840BE-63F7-4AE5-BC70-856889DDA30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A8FA544-D1F7-40BB-84DD-B28ABBC1B08C}"/>
              </a:ext>
            </a:extLst>
          </p:cNvPr>
          <p:cNvSpPr>
            <a:spLocks noGrp="1"/>
          </p:cNvSpPr>
          <p:nvPr>
            <p:ph type="sldNum" sz="quarter" idx="12"/>
          </p:nvPr>
        </p:nvSpPr>
        <p:spPr/>
        <p:txBody>
          <a:bodyPr/>
          <a:lstStyle/>
          <a:p>
            <a:fld id="{B59B8888-88EF-427F-A31E-447665D5F5EC}" type="slidenum">
              <a:rPr lang="el-GR" smtClean="0"/>
              <a:t>‹#›</a:t>
            </a:fld>
            <a:endParaRPr lang="el-GR"/>
          </a:p>
        </p:txBody>
      </p:sp>
    </p:spTree>
    <p:extLst>
      <p:ext uri="{BB962C8B-B14F-4D97-AF65-F5344CB8AC3E}">
        <p14:creationId xmlns:p14="http://schemas.microsoft.com/office/powerpoint/2010/main" val="1671615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4759E2-286C-402A-A073-3078C79906ED}"/>
              </a:ext>
            </a:extLst>
          </p:cNvPr>
          <p:cNvSpPr>
            <a:spLocks noGrp="1"/>
          </p:cNvSpPr>
          <p:nvPr>
            <p:ph type="title"/>
          </p:nvPr>
        </p:nvSpPr>
        <p:spPr>
          <a:xfrm>
            <a:off x="2231672" y="1200044"/>
            <a:ext cx="10449613" cy="4200155"/>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D1C3F593-BCBF-4B23-8C47-B963002CEB50}"/>
              </a:ext>
            </a:extLst>
          </p:cNvPr>
          <p:cNvSpPr>
            <a:spLocks noGrp="1"/>
          </p:cNvSpPr>
          <p:nvPr>
            <p:ph type="pic" idx="1"/>
          </p:nvPr>
        </p:nvSpPr>
        <p:spPr>
          <a:xfrm>
            <a:off x="13773917" y="2591763"/>
            <a:ext cx="16402140" cy="127921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779C54FB-4D2B-440A-822D-1769273B0B6D}"/>
              </a:ext>
            </a:extLst>
          </p:cNvPr>
          <p:cNvSpPr>
            <a:spLocks noGrp="1"/>
          </p:cNvSpPr>
          <p:nvPr>
            <p:ph type="body" sz="half" idx="2"/>
          </p:nvPr>
        </p:nvSpPr>
        <p:spPr>
          <a:xfrm>
            <a:off x="2231672" y="5400199"/>
            <a:ext cx="10449613" cy="1000453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159898C-6A42-4B63-B187-8EEF03673546}"/>
              </a:ext>
            </a:extLst>
          </p:cNvPr>
          <p:cNvSpPr>
            <a:spLocks noGrp="1"/>
          </p:cNvSpPr>
          <p:nvPr>
            <p:ph type="dt" sz="half" idx="10"/>
          </p:nvPr>
        </p:nvSpPr>
        <p:spPr/>
        <p:txBody>
          <a:bodyPr/>
          <a:lstStyle/>
          <a:p>
            <a:fld id="{389D4D3D-F262-42E6-B602-DABD6E2435F4}" type="datetimeFigureOut">
              <a:rPr lang="el-GR" smtClean="0"/>
              <a:t>13/2/2022</a:t>
            </a:fld>
            <a:endParaRPr lang="el-GR"/>
          </a:p>
        </p:txBody>
      </p:sp>
      <p:sp>
        <p:nvSpPr>
          <p:cNvPr id="6" name="Θέση υποσέλιδου 5">
            <a:extLst>
              <a:ext uri="{FF2B5EF4-FFF2-40B4-BE49-F238E27FC236}">
                <a16:creationId xmlns:a16="http://schemas.microsoft.com/office/drawing/2014/main" id="{1B8AED74-4A02-42B9-943A-9E305EC5BD1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862ED34-DBAF-4EBA-94C3-9E95507DB73C}"/>
              </a:ext>
            </a:extLst>
          </p:cNvPr>
          <p:cNvSpPr>
            <a:spLocks noGrp="1"/>
          </p:cNvSpPr>
          <p:nvPr>
            <p:ph type="sldNum" sz="quarter" idx="12"/>
          </p:nvPr>
        </p:nvSpPr>
        <p:spPr/>
        <p:txBody>
          <a:bodyPr/>
          <a:lstStyle/>
          <a:p>
            <a:fld id="{B59B8888-88EF-427F-A31E-447665D5F5EC}" type="slidenum">
              <a:rPr lang="el-GR" smtClean="0"/>
              <a:t>‹#›</a:t>
            </a:fld>
            <a:endParaRPr lang="el-GR"/>
          </a:p>
        </p:txBody>
      </p:sp>
    </p:spTree>
    <p:extLst>
      <p:ext uri="{BB962C8B-B14F-4D97-AF65-F5344CB8AC3E}">
        <p14:creationId xmlns:p14="http://schemas.microsoft.com/office/powerpoint/2010/main" val="2601938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0480EDC-8329-4C1F-BB80-3E29CBE4E1F1}"/>
              </a:ext>
            </a:extLst>
          </p:cNvPr>
          <p:cNvSpPr>
            <a:spLocks noGrp="1"/>
          </p:cNvSpPr>
          <p:nvPr>
            <p:ph type="title"/>
          </p:nvPr>
        </p:nvSpPr>
        <p:spPr>
          <a:xfrm>
            <a:off x="2227451" y="958370"/>
            <a:ext cx="27944386" cy="3479296"/>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1F3488E-CDA5-4AA8-9A11-6E5DD85F93D0}"/>
              </a:ext>
            </a:extLst>
          </p:cNvPr>
          <p:cNvSpPr>
            <a:spLocks noGrp="1"/>
          </p:cNvSpPr>
          <p:nvPr>
            <p:ph type="body" idx="1"/>
          </p:nvPr>
        </p:nvSpPr>
        <p:spPr>
          <a:xfrm>
            <a:off x="2227451" y="4791843"/>
            <a:ext cx="27944386" cy="11421255"/>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568650F-C3E9-4BA3-937D-02FB410B76FB}"/>
              </a:ext>
            </a:extLst>
          </p:cNvPr>
          <p:cNvSpPr>
            <a:spLocks noGrp="1"/>
          </p:cNvSpPr>
          <p:nvPr>
            <p:ph type="dt" sz="half" idx="2"/>
          </p:nvPr>
        </p:nvSpPr>
        <p:spPr>
          <a:xfrm>
            <a:off x="2227451" y="16683949"/>
            <a:ext cx="7289840" cy="958369"/>
          </a:xfrm>
          <a:prstGeom prst="rect">
            <a:avLst/>
          </a:prstGeom>
        </p:spPr>
        <p:txBody>
          <a:bodyPr vert="horz" lIns="91440" tIns="45720" rIns="91440" bIns="45720" rtlCol="0" anchor="ctr"/>
          <a:lstStyle>
            <a:lvl1pPr algn="l">
              <a:defRPr sz="1200">
                <a:solidFill>
                  <a:schemeClr val="tx1">
                    <a:tint val="75000"/>
                  </a:schemeClr>
                </a:solidFill>
              </a:defRPr>
            </a:lvl1pPr>
          </a:lstStyle>
          <a:p>
            <a:fld id="{389D4D3D-F262-42E6-B602-DABD6E2435F4}" type="datetimeFigureOut">
              <a:rPr lang="el-GR" smtClean="0"/>
              <a:t>13/2/2022</a:t>
            </a:fld>
            <a:endParaRPr lang="el-GR"/>
          </a:p>
        </p:txBody>
      </p:sp>
      <p:sp>
        <p:nvSpPr>
          <p:cNvPr id="5" name="Θέση υποσέλιδου 4">
            <a:extLst>
              <a:ext uri="{FF2B5EF4-FFF2-40B4-BE49-F238E27FC236}">
                <a16:creationId xmlns:a16="http://schemas.microsoft.com/office/drawing/2014/main" id="{87003CC0-9457-4585-BACB-D511C5A46557}"/>
              </a:ext>
            </a:extLst>
          </p:cNvPr>
          <p:cNvSpPr>
            <a:spLocks noGrp="1"/>
          </p:cNvSpPr>
          <p:nvPr>
            <p:ph type="ftr" sz="quarter" idx="3"/>
          </p:nvPr>
        </p:nvSpPr>
        <p:spPr>
          <a:xfrm>
            <a:off x="10732264" y="16683949"/>
            <a:ext cx="10934760" cy="95836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1B243788-43DF-4575-8D0C-3D0AF6871145}"/>
              </a:ext>
            </a:extLst>
          </p:cNvPr>
          <p:cNvSpPr>
            <a:spLocks noGrp="1"/>
          </p:cNvSpPr>
          <p:nvPr>
            <p:ph type="sldNum" sz="quarter" idx="4"/>
          </p:nvPr>
        </p:nvSpPr>
        <p:spPr>
          <a:xfrm>
            <a:off x="22881997" y="16683949"/>
            <a:ext cx="7289840" cy="958369"/>
          </a:xfrm>
          <a:prstGeom prst="rect">
            <a:avLst/>
          </a:prstGeom>
        </p:spPr>
        <p:txBody>
          <a:bodyPr vert="horz" lIns="91440" tIns="45720" rIns="91440" bIns="45720" rtlCol="0" anchor="ctr"/>
          <a:lstStyle>
            <a:lvl1pPr algn="r">
              <a:defRPr sz="1200">
                <a:solidFill>
                  <a:schemeClr val="tx1">
                    <a:tint val="75000"/>
                  </a:schemeClr>
                </a:solidFill>
              </a:defRPr>
            </a:lvl1pPr>
          </a:lstStyle>
          <a:p>
            <a:fld id="{B59B8888-88EF-427F-A31E-447665D5F5EC}" type="slidenum">
              <a:rPr lang="el-GR" smtClean="0"/>
              <a:t>‹#›</a:t>
            </a:fld>
            <a:endParaRPr lang="el-GR"/>
          </a:p>
        </p:txBody>
      </p:sp>
    </p:spTree>
    <p:extLst>
      <p:ext uri="{BB962C8B-B14F-4D97-AF65-F5344CB8AC3E}">
        <p14:creationId xmlns:p14="http://schemas.microsoft.com/office/powerpoint/2010/main" val="1431141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cdc.gov/foodsafety/keep-food-safe.html" TargetMode="External"/><Relationship Id="rId13" Type="http://schemas.openxmlformats.org/officeDocument/2006/relationships/hyperlink" Target="https://www.ers.usda.gov/topics/food-nutrition-assistance/food-security-in-the-us/definitions-of-food-security.aspx" TargetMode="External"/><Relationship Id="rId3" Type="http://schemas.openxmlformats.org/officeDocument/2006/relationships/image" Target="../media/image2.svg"/><Relationship Id="rId7" Type="http://schemas.openxmlformats.org/officeDocument/2006/relationships/hyperlink" Target="https://doi.org/10.3390/ijerph18199997" TargetMode="External"/><Relationship Id="rId12" Type="http://schemas.openxmlformats.org/officeDocument/2006/relationships/hyperlink" Target="https://doi.org/10.1017/S1368980020003493"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doi.org/10.3390/nu12072096" TargetMode="External"/><Relationship Id="rId11" Type="http://schemas.openxmlformats.org/officeDocument/2006/relationships/hyperlink" Target="https://doi.org/10.3389/fvets.2020.578508" TargetMode="External"/><Relationship Id="rId5" Type="http://schemas.openxmlformats.org/officeDocument/2006/relationships/chart" Target="../charts/chart1.xml"/><Relationship Id="rId10" Type="http://schemas.openxmlformats.org/officeDocument/2006/relationships/hyperlink" Target="https://doi.org/10.1093/pch/20.2.89" TargetMode="External"/><Relationship Id="rId4" Type="http://schemas.openxmlformats.org/officeDocument/2006/relationships/image" Target="../media/image3.jpg"/><Relationship Id="rId9" Type="http://schemas.openxmlformats.org/officeDocument/2006/relationships/hyperlink" Target="https://www.fao.org/fileadmin/templates/faoitaly/documents/pdf/pdf_Food_Security_Cocept_Not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65137DF-B1A4-4CB5-AC15-5920DC098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32391187" cy="180006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Graphic 11">
            <a:extLst>
              <a:ext uri="{FF2B5EF4-FFF2-40B4-BE49-F238E27FC236}">
                <a16:creationId xmlns:a16="http://schemas.microsoft.com/office/drawing/2014/main" id="{162D4572-9A7D-4F5C-8592-71CEDD98A2E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9056119" y="-5350098"/>
            <a:ext cx="14358460" cy="32391188"/>
          </a:xfrm>
          <a:prstGeom prst="rect">
            <a:avLst/>
          </a:prstGeom>
        </p:spPr>
      </p:pic>
      <p:pic>
        <p:nvPicPr>
          <p:cNvPr id="5" name="Εικόνα 4" descr="Εικόνα που περιέχει κείμενο&#10;&#10;Περιγραφή που δημιουργήθηκε αυτόματα">
            <a:extLst>
              <a:ext uri="{FF2B5EF4-FFF2-40B4-BE49-F238E27FC236}">
                <a16:creationId xmlns:a16="http://schemas.microsoft.com/office/drawing/2014/main" id="{728DB031-4925-4A74-8F2B-6454D454C8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755" y="-253999"/>
            <a:ext cx="32379124" cy="3697110"/>
          </a:xfrm>
          <a:prstGeom prst="rect">
            <a:avLst/>
          </a:prstGeom>
        </p:spPr>
      </p:pic>
      <p:sp>
        <p:nvSpPr>
          <p:cNvPr id="14" name="Rectangle 13">
            <a:extLst>
              <a:ext uri="{FF2B5EF4-FFF2-40B4-BE49-F238E27FC236}">
                <a16:creationId xmlns:a16="http://schemas.microsoft.com/office/drawing/2014/main" id="{C97BB80D-6528-4587-B88F-8DE929799A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2" y="1800058"/>
            <a:ext cx="315894" cy="40695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F3E849-003B-4492-8C12-F7CC497F5A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83394" y="16200598"/>
            <a:ext cx="315893" cy="18000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Ορθογώνιο 5">
            <a:extLst>
              <a:ext uri="{FF2B5EF4-FFF2-40B4-BE49-F238E27FC236}">
                <a16:creationId xmlns:a16="http://schemas.microsoft.com/office/drawing/2014/main" id="{BC1EC972-B41F-4191-837F-A40F0657EFB8}"/>
              </a:ext>
            </a:extLst>
          </p:cNvPr>
          <p:cNvSpPr/>
          <p:nvPr/>
        </p:nvSpPr>
        <p:spPr>
          <a:xfrm>
            <a:off x="8589839" y="3266755"/>
            <a:ext cx="16337229" cy="923330"/>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lIns="91440" tIns="45720" rIns="91440" bIns="45720">
            <a:spAutoFit/>
          </a:bodyPr>
          <a:lstStyle/>
          <a:p>
            <a:pPr algn="ctr"/>
            <a:r>
              <a:rPr lang="el-GR" sz="5400" b="1" u="sng" dirty="0">
                <a:ln w="0"/>
                <a:effectLst>
                  <a:outerShdw blurRad="38100" dist="25400" dir="5400000" algn="ctr" rotWithShape="0">
                    <a:srgbClr val="6E747A">
                      <a:alpha val="43000"/>
                    </a:srgbClr>
                  </a:outerShdw>
                </a:effectLst>
                <a:latin typeface="Arial Black" panose="020B0A04020102020204" pitchFamily="34" charset="0"/>
              </a:rPr>
              <a:t>ΕΠΙΣΙΤΙΣΤΙΚΗ ΑΝΑΣΦΑΛΕΙΑ ΚΑΙ </a:t>
            </a:r>
            <a:r>
              <a:rPr lang="en-US" sz="5400" b="1" u="sng" dirty="0">
                <a:ln w="0"/>
                <a:effectLst>
                  <a:outerShdw blurRad="38100" dist="25400" dir="5400000" algn="ctr" rotWithShape="0">
                    <a:srgbClr val="6E747A">
                      <a:alpha val="43000"/>
                    </a:srgbClr>
                  </a:outerShdw>
                </a:effectLst>
                <a:latin typeface="Arial Black" panose="020B0A04020102020204" pitchFamily="34" charset="0"/>
              </a:rPr>
              <a:t>COVID-19</a:t>
            </a:r>
            <a:endParaRPr lang="el-GR" sz="5400" b="1" u="sng" dirty="0">
              <a:ln w="0"/>
              <a:effectLst>
                <a:outerShdw blurRad="38100" dist="25400" dir="5400000" algn="ctr" rotWithShape="0">
                  <a:srgbClr val="6E747A">
                    <a:alpha val="43000"/>
                  </a:srgbClr>
                </a:outerShdw>
              </a:effectLst>
              <a:latin typeface="Arial Black" panose="020B0A04020102020204" pitchFamily="34" charset="0"/>
            </a:endParaRPr>
          </a:p>
        </p:txBody>
      </p:sp>
      <p:sp>
        <p:nvSpPr>
          <p:cNvPr id="4" name="TextBox 3">
            <a:extLst>
              <a:ext uri="{FF2B5EF4-FFF2-40B4-BE49-F238E27FC236}">
                <a16:creationId xmlns:a16="http://schemas.microsoft.com/office/drawing/2014/main" id="{7CDAA2AC-25AB-499E-9AF7-4FB016F24189}"/>
              </a:ext>
            </a:extLst>
          </p:cNvPr>
          <p:cNvSpPr txBox="1"/>
          <p:nvPr/>
        </p:nvSpPr>
        <p:spPr>
          <a:xfrm>
            <a:off x="5822645" y="4205575"/>
            <a:ext cx="21089480" cy="1200329"/>
          </a:xfrm>
          <a:prstGeom prst="rect">
            <a:avLst/>
          </a:prstGeom>
          <a:noFill/>
          <a:ln>
            <a:solidFill>
              <a:schemeClr val="accent1"/>
            </a:solidFill>
          </a:ln>
        </p:spPr>
        <p:txBody>
          <a:bodyPr wrap="square" rtlCol="0">
            <a:spAutoFit/>
          </a:bodyPr>
          <a:lstStyle/>
          <a:p>
            <a:pPr algn="ctr"/>
            <a:r>
              <a:rPr lang="el-GR" sz="4000" b="1" u="sng" dirty="0">
                <a:latin typeface="Arial" panose="020B0604020202020204" pitchFamily="34" charset="0"/>
                <a:cs typeface="Arial" panose="020B0604020202020204" pitchFamily="34" charset="0"/>
              </a:rPr>
              <a:t>Δαφνή Μαριάννα Φωτεινή</a:t>
            </a:r>
          </a:p>
          <a:p>
            <a:pPr algn="ctr"/>
            <a:r>
              <a:rPr lang="el-GR" sz="3200" i="1" dirty="0">
                <a:latin typeface="Arial" panose="020B0604020202020204" pitchFamily="34" charset="0"/>
                <a:cs typeface="Arial" panose="020B0604020202020204" pitchFamily="34" charset="0"/>
              </a:rPr>
              <a:t>              Προπτυχιακή Φοιτήτρια του τμήματος Δημόσιας και Κοινοτικής Υγείας, ΠΑΔΑ</a:t>
            </a:r>
          </a:p>
        </p:txBody>
      </p:sp>
      <p:sp>
        <p:nvSpPr>
          <p:cNvPr id="7" name="TextBox 6">
            <a:extLst>
              <a:ext uri="{FF2B5EF4-FFF2-40B4-BE49-F238E27FC236}">
                <a16:creationId xmlns:a16="http://schemas.microsoft.com/office/drawing/2014/main" id="{A2516A4F-207B-48F9-8C89-CDEAE295DAC7}"/>
              </a:ext>
            </a:extLst>
          </p:cNvPr>
          <p:cNvSpPr txBox="1"/>
          <p:nvPr/>
        </p:nvSpPr>
        <p:spPr>
          <a:xfrm>
            <a:off x="63685" y="5552914"/>
            <a:ext cx="5678560" cy="12072857"/>
          </a:xfrm>
          <a:prstGeom prst="rect">
            <a:avLst/>
          </a:prstGeom>
          <a:solidFill>
            <a:schemeClr val="accent1">
              <a:lumMod val="50000"/>
            </a:schemeClr>
          </a:solidFill>
        </p:spPr>
        <p:style>
          <a:lnRef idx="1">
            <a:schemeClr val="dk1"/>
          </a:lnRef>
          <a:fillRef idx="2">
            <a:schemeClr val="dk1"/>
          </a:fillRef>
          <a:effectRef idx="1">
            <a:schemeClr val="dk1"/>
          </a:effectRef>
          <a:fontRef idx="minor">
            <a:schemeClr val="dk1"/>
          </a:fontRef>
        </p:style>
        <p:txBody>
          <a:bodyPr wrap="square" rtlCol="0">
            <a:spAutoFit/>
          </a:bodyPr>
          <a:lstStyle/>
          <a:p>
            <a:pPr algn="ctr">
              <a:lnSpc>
                <a:spcPct val="107000"/>
              </a:lnSpc>
              <a:spcAft>
                <a:spcPts val="800"/>
              </a:spcAft>
            </a:pPr>
            <a:r>
              <a:rPr lang="el-GR" sz="2400" b="1" u="sng" dirty="0">
                <a:solidFill>
                  <a:schemeClr val="bg1">
                    <a:lumMod val="95000"/>
                  </a:schemeClr>
                </a:solidFill>
                <a:effectLst/>
                <a:latin typeface="Arial Black" panose="020B0A04020102020204" pitchFamily="34" charset="0"/>
                <a:ea typeface="Calibri" panose="020F0502020204030204" pitchFamily="34" charset="0"/>
                <a:cs typeface="Times New Roman" panose="02020603050405020304" pitchFamily="18" charset="0"/>
              </a:rPr>
              <a:t>ΠΕ</a:t>
            </a:r>
            <a:r>
              <a:rPr lang="el-GR" sz="2400" b="1" u="sng" dirty="0">
                <a:solidFill>
                  <a:schemeClr val="bg1">
                    <a:lumMod val="95000"/>
                  </a:schemeClr>
                </a:solidFill>
                <a:latin typeface="Arial Black" panose="020B0A04020102020204" pitchFamily="34" charset="0"/>
                <a:ea typeface="Calibri" panose="020F0502020204030204" pitchFamily="34" charset="0"/>
                <a:cs typeface="Times New Roman" panose="02020603050405020304" pitchFamily="18" charset="0"/>
              </a:rPr>
              <a:t>ΡΙΛΗΨΗ</a:t>
            </a:r>
            <a:endParaRPr lang="en-US" sz="1800" b="1" dirty="0">
              <a:solidFill>
                <a:schemeClr val="bg1">
                  <a:lumMod val="95000"/>
                </a:schemeClr>
              </a:solidFill>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2000" b="1"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Σκοπός: </a:t>
            </a:r>
            <a:r>
              <a:rPr lang="el-GR"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Η παρούσα εργασία εξετάζει το φαινόμενο της επισιτιστικής ανασφάλειας το οποίο αυξάνεται ολοένα και περισσότερο στην περίοδο της πανδημίας και πως αυτή η μορφή ανασφάλειας έχει επιβαρύνει τα νοικοκυριά. Αρχικά γίνεται ανάλυση της έννοιας αλλά και των  χαρακτηριστικών επισιτιστικής ανασφάλειας που εμφανίζει ένα νοικοκυριό πριν αλλά και κατά τη διάρκεια της πανδημίας. Στη συνέχεια γίνεται αναφορά της έκτασης της επισιτιστικής ανασφάλειας </a:t>
            </a:r>
            <a:r>
              <a:rPr lang="el-GR" sz="2000" dirty="0">
                <a:solidFill>
                  <a:schemeClr val="bg1">
                    <a:lumMod val="95000"/>
                  </a:schemeClr>
                </a:solidFill>
                <a:latin typeface="Arial" panose="020B0604020202020204" pitchFamily="34" charset="0"/>
                <a:ea typeface="Calibri" panose="020F0502020204030204" pitchFamily="34" charset="0"/>
                <a:cs typeface="Times New Roman" panose="02020603050405020304" pitchFamily="18" charset="0"/>
              </a:rPr>
              <a:t>σε παγκόσμιο επίπεδο.</a:t>
            </a:r>
            <a:endParaRPr lang="el-GR" sz="2000"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2000" b="1" dirty="0">
                <a:solidFill>
                  <a:schemeClr val="bg1">
                    <a:lumMod val="95000"/>
                  </a:schemeClr>
                </a:solidFill>
                <a:latin typeface="Arial" panose="020B0604020202020204" pitchFamily="34" charset="0"/>
                <a:ea typeface="Calibri" panose="020F0502020204030204" pitchFamily="34" charset="0"/>
                <a:cs typeface="Times New Roman" panose="02020603050405020304" pitchFamily="18" charset="0"/>
              </a:rPr>
              <a:t>Υλικά-Μέθοδοι:</a:t>
            </a:r>
            <a:r>
              <a:rPr lang="el-GR" sz="2000" dirty="0">
                <a:solidFill>
                  <a:schemeClr val="bg1">
                    <a:lumMod val="95000"/>
                  </a:schemeClr>
                </a:solidFill>
                <a:latin typeface="Arial" panose="020B0604020202020204" pitchFamily="34" charset="0"/>
                <a:ea typeface="Calibri" panose="020F0502020204030204" pitchFamily="34" charset="0"/>
                <a:cs typeface="Times New Roman" panose="02020603050405020304" pitchFamily="18" charset="0"/>
              </a:rPr>
              <a:t> Για την παρούσα έρευνα χρησιμοποιήθηκαν ευρωπαϊκές αλλά ξενόγλωσσες </a:t>
            </a:r>
            <a:r>
              <a:rPr lang="el-GR"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βιβλιογραφικές πηγές που αντλήθηκαν κυρίως από το διαδίκτυο (</a:t>
            </a:r>
            <a:r>
              <a:rPr lang="en-US"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PubMed</a:t>
            </a:r>
            <a:r>
              <a:rPr lang="el-GR"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US"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Science Direct</a:t>
            </a:r>
            <a:r>
              <a:rPr lang="el-GR"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US"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Emerald Insight</a:t>
            </a:r>
            <a:r>
              <a:rPr lang="el-GR"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US"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Google Scholar</a:t>
            </a:r>
            <a:r>
              <a:rPr lang="el-GR"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κ.α.).</a:t>
            </a:r>
            <a:endParaRPr lang="el-GR" sz="20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b="1"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A</a:t>
            </a:r>
            <a:r>
              <a:rPr lang="el-GR" sz="2000" b="1"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ποτελέσματα:</a:t>
            </a:r>
            <a:r>
              <a:rPr lang="el-GR"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US"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To </a:t>
            </a:r>
            <a:r>
              <a:rPr lang="el-GR"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φαινόμενο της επισιτιστικής ανασφάλειας στη περίοδο της πανδημίας έχει λάβει ιδιαίτερα μεγάλες διαστάσεις και οδηγούνται οι χώρες σταδιακά σε επισιτιστική κρίση. Ιδιαίτερα στις αναπτυγμένες χώρες, που υπήρχε η ανασφάλεια αυτή πριν από την εμφάνιση της πανδημίας, οι ελλείψεις τροφίμων είναι ορατές όπως επίσης και η οικονομική αδυναμία απόκτησής τους..</a:t>
            </a:r>
            <a:endParaRPr lang="el-GR" sz="20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2000" b="1"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Συμπεράσματα: </a:t>
            </a:r>
            <a:r>
              <a:rPr lang="el-GR"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Λόγω της αυξανόμενης επέκτασης της επισιτιστικής ανασφάλειας είναι σημαντικό να ληφθούν μέτρα και να δοθούν παροχές στους πολίτες, που αντιμετωπίζουν δυσκολίες στον επισιτισμό τους αλλά και στην επιβίωσή τους γενικότερα, από παγκόσμιους οργανισμούς αλλά και από τις εκάστοτε κυβερνήσεις</a:t>
            </a:r>
            <a:r>
              <a:rPr lang="el-GR" sz="18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a:t>
            </a:r>
            <a:endParaRPr lang="el-GR" sz="18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545A370-04DB-4EF2-AA5D-1279C8834954}"/>
              </a:ext>
            </a:extLst>
          </p:cNvPr>
          <p:cNvSpPr txBox="1"/>
          <p:nvPr/>
        </p:nvSpPr>
        <p:spPr>
          <a:xfrm>
            <a:off x="5766176" y="5553134"/>
            <a:ext cx="10195262" cy="7294305"/>
          </a:xfrm>
          <a:prstGeom prst="rect">
            <a:avLst/>
          </a:prstGeom>
          <a:solidFill>
            <a:schemeClr val="accent1">
              <a:lumMod val="50000"/>
            </a:schemeClr>
          </a:solidFill>
          <a:ln>
            <a:solidFill>
              <a:schemeClr val="tx1"/>
            </a:solidFill>
          </a:ln>
        </p:spPr>
        <p:txBody>
          <a:bodyPr wrap="square" rtlCol="0">
            <a:spAutoFit/>
          </a:bodyPr>
          <a:lstStyle/>
          <a:p>
            <a:pPr algn="ctr"/>
            <a:r>
              <a:rPr lang="el-GR" sz="2800" u="sng" dirty="0">
                <a:solidFill>
                  <a:schemeClr val="bg1">
                    <a:lumMod val="95000"/>
                  </a:schemeClr>
                </a:solidFill>
                <a:latin typeface="Arial Black" panose="020B0A04020102020204" pitchFamily="34" charset="0"/>
              </a:rPr>
              <a:t>ΕΙΣΑΓΩΓΗ</a:t>
            </a:r>
          </a:p>
          <a:p>
            <a:pPr algn="just"/>
            <a:r>
              <a:rPr lang="el-GR"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Η Επισιτιστική Ασφάλεια ορίζεται μια κατάσταση όπου </a:t>
            </a:r>
            <a:r>
              <a:rPr lang="el-GR" sz="2000" i="1"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«όλοι οι άνθρωποι έχουν ανά πάσα στιγμή φυσική, κοινωνική και οικονομική πρόσβαση σε επαρκή, ασφαλή και θρεπτικά τρόφιμα που ικανοποιούν τις διατροφικές τους ανάγκες και τις προτιμήσεις τους για μια ενεργό και υγιή ζωή»</a:t>
            </a:r>
            <a:r>
              <a:rPr lang="el-GR"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Ο ορισμός βασίζεται σε 4 πυλώνες, οι οποίοι είναι αναγκαίοι για την επίτευξη της επισιτιστικής ασφάλειας. Ο πρώτος πυλώνας , η </a:t>
            </a:r>
            <a:r>
              <a:rPr lang="el-GR" sz="2000" b="1"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Διαθεσιμότητα</a:t>
            </a:r>
            <a:r>
              <a:rPr lang="el-GR"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είναι η συνεχής  και επαρκο</a:t>
            </a:r>
            <a:r>
              <a:rPr lang="el-GR" sz="2000" dirty="0">
                <a:solidFill>
                  <a:schemeClr val="bg1">
                    <a:lumMod val="95000"/>
                  </a:schemeClr>
                </a:solidFill>
                <a:latin typeface="Arial" panose="020B0604020202020204" pitchFamily="34" charset="0"/>
                <a:ea typeface="Calibri" panose="020F0502020204030204" pitchFamily="34" charset="0"/>
                <a:cs typeface="Times New Roman" panose="02020603050405020304" pitchFamily="18" charset="0"/>
              </a:rPr>
              <a:t>ύ</a:t>
            </a:r>
            <a:r>
              <a:rPr lang="el-GR"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ς εξασφαλισμένη πηγή τροφίμων, η οποία είναι ποιοτική και συμβάλλει σε μια ενεργή και υγιή ζωή. Η </a:t>
            </a:r>
            <a:r>
              <a:rPr lang="el-GR" sz="2000" b="1"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Πρόσβαση</a:t>
            </a:r>
            <a:r>
              <a:rPr lang="el-GR"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που αποτελεί τον δεύτερο πυλώνα της επισιτιστικής ασφάλειας, ορίζεται όταν πληρούνται οι φυσικοί και οι οικονομικοί πόροι που είναι αναγκαίοι για τη απόκτηση τροφίμων. Η </a:t>
            </a:r>
            <a:r>
              <a:rPr lang="el-GR" sz="2000" b="1"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Αξιοποίηση</a:t>
            </a:r>
            <a:r>
              <a:rPr lang="el-GR"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ορίζεται ως η κατανάλωση της ασφαλούς και επαρκούς για το νοικοκυριό τροφή καθώς και των πόρων. Ο τελευταίος πυλώνας, η </a:t>
            </a:r>
            <a:r>
              <a:rPr lang="el-GR" sz="2000" b="1"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Σταθερότητα</a:t>
            </a:r>
            <a:r>
              <a:rPr lang="el-GR"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αναγνωρίζει ότι η επισιτιστική ανασφάλεια μπορεί να είναι μεταβατική, κυκλική ή χρόνια.</a:t>
            </a:r>
            <a:r>
              <a:rPr lang="el-GR" sz="2000" kern="1200" dirty="0">
                <a:ln w="9525" cap="flat" cmpd="sng" algn="ctr">
                  <a:solidFill>
                    <a:srgbClr val="FFFFFF">
                      <a:alpha val="10000"/>
                    </a:srgbClr>
                  </a:solidFill>
                  <a:prstDash val="solid"/>
                  <a:round/>
                </a:ln>
                <a:solidFill>
                  <a:schemeClr val="bg1">
                    <a:lumMod val="95000"/>
                  </a:schemeClr>
                </a:solidFill>
                <a:effectLst/>
                <a:latin typeface="Arial" panose="020B0604020202020204" pitchFamily="34" charset="0"/>
                <a:ea typeface="Times New Roman" panose="02020603050405020304" pitchFamily="18" charset="0"/>
                <a:cs typeface="Times New Roman" panose="02020603050405020304" pitchFamily="18" charset="0"/>
              </a:rPr>
              <a:t> </a:t>
            </a:r>
            <a:r>
              <a:rPr lang="el-GR"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Ως Επισιτιστική Ανασφάλεια ορίζεται η έλλειψη συνεχόμενης φυσικής, κοινωνικής και οικονομικής πρόσβασης σε ποικιλία θρεπτικών κυρίως τρόφιμων που ανταποκρίνονται στις διατροφικές ανάγκες και προτιμήσεις και μπορεί να οδηγήσει σε σοβαρές συνέπειες για τη δημόσια υγεία. Ωστόσο, η επισιτιστική ανασφάλεια δεν είναι απλώς συνέπεια της αδυναμίας οικονομικής προσφοράς. Η πανδημία του COVID-19 επηρεάζει όλες τις διαστάσεις της επισιτιστικής ασφάλειας, που ορίζονται από τα Ηνωμένα Έθνη να περιλαμβάνουν τη διαθεσιμότητα, την προσβασιμότητα, τη αξιοποίηση και τη σταθερότητα τροφίμων. </a:t>
            </a:r>
            <a:r>
              <a:rPr lang="el-GR" sz="2000" b="1"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Σκοπός της Εργασίας</a:t>
            </a:r>
            <a:r>
              <a:rPr lang="el-GR"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είναι η μελέτη της εξέλιξης της επισιτιστικής ανασφάλειας στη περίοδο της πανδημίας και πως αυτή μέσα από έρευνες σε παγκόσμιο επίπεδο ενδέχεται να οδηγηθεί σε επισιτιστική κρίση.</a:t>
            </a:r>
            <a:endParaRPr lang="el-GR" sz="20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7" name="Θέση περιεχομένου 5">
            <a:extLst>
              <a:ext uri="{FF2B5EF4-FFF2-40B4-BE49-F238E27FC236}">
                <a16:creationId xmlns:a16="http://schemas.microsoft.com/office/drawing/2014/main" id="{6B7C8F5B-2FBE-416A-AE13-84D72B02BB5D}"/>
              </a:ext>
            </a:extLst>
          </p:cNvPr>
          <p:cNvGraphicFramePr>
            <a:graphicFrameLocks/>
          </p:cNvGraphicFramePr>
          <p:nvPr>
            <p:extLst>
              <p:ext uri="{D42A27DB-BD31-4B8C-83A1-F6EECF244321}">
                <p14:modId xmlns:p14="http://schemas.microsoft.com/office/powerpoint/2010/main" val="4030352582"/>
              </p:ext>
            </p:extLst>
          </p:nvPr>
        </p:nvGraphicFramePr>
        <p:xfrm>
          <a:off x="5742246" y="12796152"/>
          <a:ext cx="10195262" cy="4499442"/>
        </p:xfrm>
        <a:graphic>
          <a:graphicData uri="http://schemas.openxmlformats.org/drawingml/2006/chart">
            <c:chart xmlns:c="http://schemas.openxmlformats.org/drawingml/2006/chart" xmlns:r="http://schemas.openxmlformats.org/officeDocument/2006/relationships" r:id="rId5"/>
          </a:graphicData>
        </a:graphic>
      </p:graphicFrame>
      <p:sp>
        <p:nvSpPr>
          <p:cNvPr id="18" name="TextBox 17">
            <a:extLst>
              <a:ext uri="{FF2B5EF4-FFF2-40B4-BE49-F238E27FC236}">
                <a16:creationId xmlns:a16="http://schemas.microsoft.com/office/drawing/2014/main" id="{74D0749D-E7C0-435C-941C-A7DC57D611BE}"/>
              </a:ext>
            </a:extLst>
          </p:cNvPr>
          <p:cNvSpPr txBox="1"/>
          <p:nvPr/>
        </p:nvSpPr>
        <p:spPr>
          <a:xfrm>
            <a:off x="5822645" y="17319658"/>
            <a:ext cx="8204200" cy="529312"/>
          </a:xfrm>
          <a:prstGeom prst="rect">
            <a:avLst/>
          </a:prstGeom>
          <a:noFill/>
        </p:spPr>
        <p:txBody>
          <a:bodyPr wrap="square">
            <a:spAutoFit/>
          </a:bodyPr>
          <a:lstStyle/>
          <a:p>
            <a:pPr algn="just">
              <a:lnSpc>
                <a:spcPct val="150000"/>
              </a:lnSpc>
              <a:spcAft>
                <a:spcPts val="1000"/>
              </a:spcAft>
            </a:pPr>
            <a:r>
              <a:rPr lang="en-US" sz="1000" dirty="0">
                <a:effectLst/>
                <a:latin typeface="Arial" panose="020B0604020202020204" pitchFamily="34" charset="0"/>
                <a:ea typeface="Calibri" panose="020F0502020204030204" pitchFamily="34" charset="0"/>
                <a:cs typeface="Arial" panose="020B0604020202020204" pitchFamily="34" charset="0"/>
              </a:rPr>
              <a:t>Niles MT, </a:t>
            </a:r>
            <a:r>
              <a:rPr lang="en-US" sz="1000" dirty="0" err="1">
                <a:effectLst/>
                <a:latin typeface="Arial" panose="020B0604020202020204" pitchFamily="34" charset="0"/>
                <a:ea typeface="Calibri" panose="020F0502020204030204" pitchFamily="34" charset="0"/>
                <a:cs typeface="Arial" panose="020B0604020202020204" pitchFamily="34" charset="0"/>
              </a:rPr>
              <a:t>Bertmann</a:t>
            </a:r>
            <a:r>
              <a:rPr lang="en-US" sz="1000" dirty="0">
                <a:effectLst/>
                <a:latin typeface="Arial" panose="020B0604020202020204" pitchFamily="34" charset="0"/>
                <a:ea typeface="Calibri" panose="020F0502020204030204" pitchFamily="34" charset="0"/>
                <a:cs typeface="Arial" panose="020B0604020202020204" pitchFamily="34" charset="0"/>
              </a:rPr>
              <a:t> F, </a:t>
            </a:r>
            <a:r>
              <a:rPr lang="en-US" sz="1000" dirty="0" err="1">
                <a:effectLst/>
                <a:latin typeface="Arial" panose="020B0604020202020204" pitchFamily="34" charset="0"/>
                <a:ea typeface="Calibri" panose="020F0502020204030204" pitchFamily="34" charset="0"/>
                <a:cs typeface="Arial" panose="020B0604020202020204" pitchFamily="34" charset="0"/>
              </a:rPr>
              <a:t>Belarmino</a:t>
            </a:r>
            <a:r>
              <a:rPr lang="en-US" sz="1000" dirty="0">
                <a:effectLst/>
                <a:latin typeface="Arial" panose="020B0604020202020204" pitchFamily="34" charset="0"/>
                <a:ea typeface="Calibri" panose="020F0502020204030204" pitchFamily="34" charset="0"/>
                <a:cs typeface="Arial" panose="020B0604020202020204" pitchFamily="34" charset="0"/>
              </a:rPr>
              <a:t> EH, Wentworth T, Biehl E, Neff R. The Early Food Insecurity Impacts of COVID-19. </a:t>
            </a:r>
            <a:r>
              <a:rPr lang="el-GR" sz="1000" i="1" dirty="0" err="1">
                <a:effectLst/>
                <a:latin typeface="Arial" panose="020B0604020202020204" pitchFamily="34" charset="0"/>
                <a:ea typeface="Calibri" panose="020F0502020204030204" pitchFamily="34" charset="0"/>
                <a:cs typeface="Arial" panose="020B0604020202020204" pitchFamily="34" charset="0"/>
              </a:rPr>
              <a:t>Nutrients</a:t>
            </a:r>
            <a:r>
              <a:rPr lang="el-GR" sz="1000" dirty="0">
                <a:effectLst/>
                <a:latin typeface="Arial" panose="020B0604020202020204" pitchFamily="34" charset="0"/>
                <a:ea typeface="Calibri" panose="020F0502020204030204" pitchFamily="34" charset="0"/>
                <a:cs typeface="Arial" panose="020B0604020202020204" pitchFamily="34" charset="0"/>
              </a:rPr>
              <a:t>. 2020; 12(7):2096. </a:t>
            </a:r>
            <a:r>
              <a:rPr lang="el-GR" sz="1000" u="sng" dirty="0">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https://doi.org/10.3390/nu12072096</a:t>
            </a:r>
            <a:r>
              <a:rPr lang="el-GR" sz="1000" dirty="0">
                <a:effectLst/>
                <a:latin typeface="Arial" panose="020B0604020202020204" pitchFamily="34" charset="0"/>
                <a:ea typeface="Calibri" panose="020F0502020204030204" pitchFamily="34" charset="0"/>
                <a:cs typeface="Arial" panose="020B0604020202020204" pitchFamily="34" charset="0"/>
              </a:rPr>
              <a:t> </a:t>
            </a:r>
          </a:p>
        </p:txBody>
      </p:sp>
      <p:sp>
        <p:nvSpPr>
          <p:cNvPr id="19" name="TextBox 18">
            <a:extLst>
              <a:ext uri="{FF2B5EF4-FFF2-40B4-BE49-F238E27FC236}">
                <a16:creationId xmlns:a16="http://schemas.microsoft.com/office/drawing/2014/main" id="{27DA1209-C286-44F4-A2C2-AAB10621CD08}"/>
              </a:ext>
            </a:extLst>
          </p:cNvPr>
          <p:cNvSpPr txBox="1"/>
          <p:nvPr/>
        </p:nvSpPr>
        <p:spPr>
          <a:xfrm>
            <a:off x="15961438" y="5552859"/>
            <a:ext cx="8713005" cy="3600986"/>
          </a:xfrm>
          <a:prstGeom prst="rect">
            <a:avLst/>
          </a:prstGeom>
          <a:solidFill>
            <a:schemeClr val="accent1">
              <a:lumMod val="50000"/>
            </a:schemeClr>
          </a:solidFill>
          <a:ln>
            <a:solidFill>
              <a:schemeClr val="tx1"/>
            </a:solidFill>
          </a:ln>
        </p:spPr>
        <p:txBody>
          <a:bodyPr wrap="square" rtlCol="0">
            <a:spAutoFit/>
          </a:bodyPr>
          <a:lstStyle/>
          <a:p>
            <a:pPr algn="ctr"/>
            <a:r>
              <a:rPr lang="el-GR" sz="2800" b="1" u="sng" dirty="0">
                <a:solidFill>
                  <a:schemeClr val="bg1">
                    <a:lumMod val="95000"/>
                  </a:schemeClr>
                </a:solidFill>
                <a:latin typeface="Arial Black" panose="020B0A04020102020204" pitchFamily="34" charset="0"/>
                <a:cs typeface="Arial" panose="020B0604020202020204" pitchFamily="34" charset="0"/>
              </a:rPr>
              <a:t>ΜΕΘΟΔΟΙ ΑΝΑΣΚΟΠΗΣΗΣ</a:t>
            </a:r>
          </a:p>
          <a:p>
            <a:pPr algn="just"/>
            <a:r>
              <a:rPr lang="el-GR" sz="2000" dirty="0">
                <a:solidFill>
                  <a:schemeClr val="bg1">
                    <a:lumMod val="95000"/>
                  </a:schemeClr>
                </a:solidFill>
                <a:latin typeface="Arial" panose="020B0604020202020204" pitchFamily="34" charset="0"/>
                <a:cs typeface="Arial" panose="020B0604020202020204" pitchFamily="34" charset="0"/>
              </a:rPr>
              <a:t>Για τον σκοπό αυτό ανασκοπήθηκαν 45 άρθρα εκ των οποίων  τα  8 αποτέλεσαν τα καταλληλότερα για την εξαγωγή αποτελεσμάτων. Η ανασκόπηση πραγματοποιήθηκε μέσω των μηχανών αναζήτησης </a:t>
            </a:r>
            <a:r>
              <a:rPr lang="en-US" sz="2000" dirty="0">
                <a:solidFill>
                  <a:schemeClr val="bg1">
                    <a:lumMod val="95000"/>
                  </a:schemeClr>
                </a:solidFill>
                <a:latin typeface="Arial" panose="020B0604020202020204" pitchFamily="34" charset="0"/>
                <a:cs typeface="Arial" panose="020B0604020202020204" pitchFamily="34" charset="0"/>
              </a:rPr>
              <a:t>PubMed, Science Direct, Emerald Insight, Google Scholar</a:t>
            </a:r>
            <a:r>
              <a:rPr lang="el-GR" sz="2000" dirty="0">
                <a:solidFill>
                  <a:schemeClr val="bg1">
                    <a:lumMod val="95000"/>
                  </a:schemeClr>
                </a:solidFill>
                <a:latin typeface="Arial" panose="020B0604020202020204" pitchFamily="34" charset="0"/>
                <a:cs typeface="Arial" panose="020B0604020202020204" pitchFamily="34" charset="0"/>
              </a:rPr>
              <a:t> καθώς και από διεθνείς οργανισμούς όπως ο </a:t>
            </a:r>
            <a:r>
              <a:rPr lang="en-US" sz="2000" dirty="0">
                <a:solidFill>
                  <a:schemeClr val="bg1">
                    <a:lumMod val="95000"/>
                  </a:schemeClr>
                </a:solidFill>
                <a:latin typeface="Arial" panose="020B0604020202020204" pitchFamily="34" charset="0"/>
                <a:cs typeface="Arial" panose="020B0604020202020204" pitchFamily="34" charset="0"/>
              </a:rPr>
              <a:t>FAO. </a:t>
            </a:r>
            <a:r>
              <a:rPr lang="el-GR" sz="2000" dirty="0">
                <a:solidFill>
                  <a:schemeClr val="bg1">
                    <a:lumMod val="95000"/>
                  </a:schemeClr>
                </a:solidFill>
                <a:latin typeface="Arial" panose="020B0604020202020204" pitchFamily="34" charset="0"/>
                <a:cs typeface="Arial" panose="020B0604020202020204" pitchFamily="34" charset="0"/>
              </a:rPr>
              <a:t>Έγινε η χρήση των εξής λέξεων κλειδιών</a:t>
            </a:r>
            <a:r>
              <a:rPr lang="en-US" sz="2000" dirty="0">
                <a:solidFill>
                  <a:schemeClr val="bg1">
                    <a:lumMod val="95000"/>
                  </a:schemeClr>
                </a:solidFill>
                <a:latin typeface="Arial" panose="020B0604020202020204" pitchFamily="34" charset="0"/>
                <a:cs typeface="Arial" panose="020B0604020202020204" pitchFamily="34" charset="0"/>
              </a:rPr>
              <a:t>: Food Insecurity, Characteristics of Food Security, Covid-19 and Food Insecurity. </a:t>
            </a:r>
            <a:r>
              <a:rPr lang="el-GR" sz="2000" dirty="0">
                <a:solidFill>
                  <a:schemeClr val="bg1">
                    <a:lumMod val="95000"/>
                  </a:schemeClr>
                </a:solidFill>
                <a:latin typeface="Arial" panose="020B0604020202020204" pitchFamily="34" charset="0"/>
                <a:cs typeface="Arial" panose="020B0604020202020204" pitchFamily="34" charset="0"/>
              </a:rPr>
              <a:t>Τα αποτελέσματα των μελετών μελετήθηκαν με χρονική σειρά από το 2008 μέχρι και σήμερα, δίνοντας ιδιαίτερη έμφαση στη τελευταία διετία για την ανάλυση της επίδρασης της νόσου </a:t>
            </a:r>
            <a:r>
              <a:rPr lang="en-US" sz="2000" dirty="0">
                <a:solidFill>
                  <a:schemeClr val="bg1">
                    <a:lumMod val="95000"/>
                  </a:schemeClr>
                </a:solidFill>
                <a:latin typeface="Arial" panose="020B0604020202020204" pitchFamily="34" charset="0"/>
                <a:cs typeface="Arial" panose="020B0604020202020204" pitchFamily="34" charset="0"/>
              </a:rPr>
              <a:t>COVID-19 </a:t>
            </a:r>
            <a:r>
              <a:rPr lang="el-GR" sz="2000" dirty="0">
                <a:solidFill>
                  <a:schemeClr val="bg1">
                    <a:lumMod val="95000"/>
                  </a:schemeClr>
                </a:solidFill>
                <a:latin typeface="Arial" panose="020B0604020202020204" pitchFamily="34" charset="0"/>
                <a:cs typeface="Arial" panose="020B0604020202020204" pitchFamily="34" charset="0"/>
              </a:rPr>
              <a:t>στην εξέλιξη της επισιτιστικής ανασφάλειας.</a:t>
            </a:r>
          </a:p>
        </p:txBody>
      </p:sp>
      <p:sp>
        <p:nvSpPr>
          <p:cNvPr id="20" name="TextBox 19">
            <a:extLst>
              <a:ext uri="{FF2B5EF4-FFF2-40B4-BE49-F238E27FC236}">
                <a16:creationId xmlns:a16="http://schemas.microsoft.com/office/drawing/2014/main" id="{331500BC-8DA7-4A5A-B946-B1AD1EC42051}"/>
              </a:ext>
            </a:extLst>
          </p:cNvPr>
          <p:cNvSpPr txBox="1"/>
          <p:nvPr/>
        </p:nvSpPr>
        <p:spPr>
          <a:xfrm>
            <a:off x="15961438" y="9121251"/>
            <a:ext cx="8713005" cy="4524315"/>
          </a:xfrm>
          <a:prstGeom prst="rect">
            <a:avLst/>
          </a:prstGeom>
          <a:solidFill>
            <a:schemeClr val="accent1">
              <a:lumMod val="50000"/>
            </a:schemeClr>
          </a:solidFill>
          <a:ln>
            <a:solidFill>
              <a:schemeClr val="tx1"/>
            </a:solidFill>
          </a:ln>
        </p:spPr>
        <p:txBody>
          <a:bodyPr wrap="square" rtlCol="0">
            <a:spAutoFit/>
          </a:bodyPr>
          <a:lstStyle/>
          <a:p>
            <a:pPr algn="ctr"/>
            <a:r>
              <a:rPr lang="el-GR" sz="2800" u="sng" dirty="0">
                <a:solidFill>
                  <a:schemeClr val="bg1">
                    <a:lumMod val="95000"/>
                  </a:schemeClr>
                </a:solidFill>
                <a:latin typeface="Arial Black" panose="020B0A04020102020204" pitchFamily="34" charset="0"/>
              </a:rPr>
              <a:t>ΑΠΟΤΕΛΕΣΜΑΤΑ</a:t>
            </a:r>
          </a:p>
          <a:p>
            <a:pPr algn="just"/>
            <a:r>
              <a:rPr lang="el-GR"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Αρκετές έρευνες ιδίως από την Αμερική απέδειξαν ότι υπήρχε αύξηση επισιτιστικής ανασφάλειας στα νοικοκυριά από τη περίοδο της πανδημίας κατά 32%. Μια από αυτές των </a:t>
            </a:r>
            <a:r>
              <a:rPr lang="en-US"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Niles et al</a:t>
            </a:r>
            <a:r>
              <a:rPr lang="el-GR" sz="2000"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 απέδειξε  ότι το 64,5%  του πληθυσμού που συμμετείχε στην έρευνα αντιμετώπισε επίσης επισιτιστική ανασφάλεια κάποια στιγμή πριν την εμφάνιση του COVID-19 και είχαν επισιτιστική ανασφάλεια και κατά τη περίοδο του  COVID-19. Επιπλέον, το 35,5% εμφάνισαν πρόσφατα επισιτιστική ανασφάλεια. Σε νοικοκυριά με σταθερά επισιτιστική ανασφάλεια, το 59,1% εμφάνισε υψηλή επισιτιστική ανασφάλεια από τον COVID-19 (που χαρακτηρίζεται από διαταραγμένα πρότυπα διατροφής και μειωμένη πρόσληψη), ενώ το 40,9% είχε χαμηλή επισιτιστική ασφάλεια. Στα πρόσφατα επισιτιστικά ανασφαλή νοικοκυριά το 32,3% εμφάνισε πολύ χαμηλή επισιτιστική ασφάλεια, ενώ το 67,7% είχε χαμηλή επισιτιστική ασφάλεια από την COVID-19.</a:t>
            </a:r>
            <a:endParaRPr lang="el-GR" sz="4800" u="sng" dirty="0">
              <a:solidFill>
                <a:schemeClr val="bg1">
                  <a:lumMod val="95000"/>
                </a:schemeClr>
              </a:solidFill>
              <a:latin typeface="Arial Black" panose="020B0A04020102020204" pitchFamily="34" charset="0"/>
            </a:endParaRPr>
          </a:p>
        </p:txBody>
      </p:sp>
      <p:sp>
        <p:nvSpPr>
          <p:cNvPr id="21" name="TextBox 20">
            <a:extLst>
              <a:ext uri="{FF2B5EF4-FFF2-40B4-BE49-F238E27FC236}">
                <a16:creationId xmlns:a16="http://schemas.microsoft.com/office/drawing/2014/main" id="{4012A043-D231-4885-8C59-AE5B02F77233}"/>
              </a:ext>
            </a:extLst>
          </p:cNvPr>
          <p:cNvSpPr txBox="1"/>
          <p:nvPr/>
        </p:nvSpPr>
        <p:spPr>
          <a:xfrm>
            <a:off x="24710081" y="13770493"/>
            <a:ext cx="7700983" cy="4286736"/>
          </a:xfrm>
          <a:prstGeom prst="rect">
            <a:avLst/>
          </a:prstGeom>
          <a:solidFill>
            <a:schemeClr val="accent1">
              <a:lumMod val="50000"/>
            </a:schemeClr>
          </a:solidFill>
          <a:ln>
            <a:solidFill>
              <a:schemeClr val="tx1"/>
            </a:solidFill>
          </a:ln>
        </p:spPr>
        <p:txBody>
          <a:bodyPr wrap="square" rtlCol="0">
            <a:spAutoFit/>
          </a:bodyPr>
          <a:lstStyle/>
          <a:p>
            <a:pPr algn="ctr"/>
            <a:r>
              <a:rPr lang="el-GR" sz="2400" b="1" u="sng" dirty="0">
                <a:solidFill>
                  <a:schemeClr val="bg1"/>
                </a:solidFill>
                <a:latin typeface="Arial Black" panose="020B0A04020102020204" pitchFamily="34" charset="0"/>
                <a:cs typeface="Arial" panose="020B0604020202020204" pitchFamily="34" charset="0"/>
              </a:rPr>
              <a:t>ΒΙΒΛΙΟΓΡΑΦΙΑ</a:t>
            </a:r>
          </a:p>
          <a:p>
            <a:pPr marL="228600" indent="-228600" algn="just">
              <a:buAutoNum type="arabicPeriod"/>
            </a:pPr>
            <a:r>
              <a:rPr lang="en-US" sz="11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Dasgupta, S., &amp; Robinson, E. (2021). </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Food Insecurity, Safety Nets, and Coping Strategies during the COVID-19 Pandemic: Multi-Country Evidence from Sub-Saharan Africa.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International journal of environmental research and public health</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18</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(19), 9997.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https://doi.org/10.3390/ijerph18199997</a:t>
            </a:r>
            <a:endParaRPr lang="el-GR" sz="1100" u="sng"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228600" indent="-228600" algn="just">
              <a:buAutoNum type="arabicPeriod"/>
            </a:pPr>
            <a:r>
              <a:rPr lang="en-US" sz="1100" b="1"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CDC</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-Food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Insecutrity</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 https://www.cdc.gov/foodsafety/keep-food-safe.html</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endParaRPr lang="el-GR" sz="1100"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228600" indent="-228600" algn="jus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FAO. Food Security-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Policy Brief.</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[online] June 2006, Issue 2, Available at: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https://www.fao.org/fileadmin/templates/faoitaly/documents/pdf/pdf_Food_Security_Cocept_Note.pdf</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endParaRPr lang="el-GR" sz="1100"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228600" indent="-228600" algn="just">
              <a:buAutoNum type="arabicPeriod"/>
            </a:pPr>
            <a:r>
              <a:rPr lang="en-US" sz="11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1100" b="1" i="0" dirty="0" err="1">
                <a:solidFill>
                  <a:schemeClr val="bg1"/>
                </a:solidFill>
                <a:effectLst/>
                <a:latin typeface="Arial" panose="020B0604020202020204" pitchFamily="34" charset="0"/>
                <a:cs typeface="Arial" panose="020B0604020202020204" pitchFamily="34" charset="0"/>
              </a:rPr>
              <a:t>Ke</a:t>
            </a:r>
            <a:r>
              <a:rPr lang="en-US" sz="1100" b="1" i="0" dirty="0">
                <a:solidFill>
                  <a:schemeClr val="bg1"/>
                </a:solidFill>
                <a:effectLst/>
                <a:latin typeface="Arial" panose="020B0604020202020204" pitchFamily="34" charset="0"/>
                <a:cs typeface="Arial" panose="020B0604020202020204" pitchFamily="34" charset="0"/>
              </a:rPr>
              <a:t>, J., &amp; Ford-Jones, E. L. (2015). </a:t>
            </a:r>
            <a:r>
              <a:rPr lang="en-US" sz="1100" b="0" i="0" dirty="0">
                <a:solidFill>
                  <a:schemeClr val="bg1"/>
                </a:solidFill>
                <a:effectLst/>
                <a:latin typeface="Arial" panose="020B0604020202020204" pitchFamily="34" charset="0"/>
                <a:cs typeface="Arial" panose="020B0604020202020204" pitchFamily="34" charset="0"/>
              </a:rPr>
              <a:t>Food insecurity and hunger: A review of the effects on children's health and </a:t>
            </a:r>
            <a:r>
              <a:rPr lang="en-US" sz="1100" b="0" i="0" dirty="0" err="1">
                <a:solidFill>
                  <a:schemeClr val="bg1"/>
                </a:solidFill>
                <a:effectLst/>
                <a:latin typeface="Arial" panose="020B0604020202020204" pitchFamily="34" charset="0"/>
                <a:cs typeface="Arial" panose="020B0604020202020204" pitchFamily="34" charset="0"/>
              </a:rPr>
              <a:t>behaviour</a:t>
            </a:r>
            <a:r>
              <a:rPr lang="en-US" sz="1100" b="0" i="0" dirty="0">
                <a:solidFill>
                  <a:schemeClr val="bg1"/>
                </a:solidFill>
                <a:effectLst/>
                <a:latin typeface="Arial" panose="020B0604020202020204" pitchFamily="34" charset="0"/>
                <a:cs typeface="Arial" panose="020B0604020202020204" pitchFamily="34" charset="0"/>
              </a:rPr>
              <a:t>. </a:t>
            </a:r>
            <a:r>
              <a:rPr lang="en-US" sz="1100" b="0" i="1" dirty="0" err="1">
                <a:solidFill>
                  <a:schemeClr val="bg1"/>
                </a:solidFill>
                <a:effectLst/>
                <a:latin typeface="Arial" panose="020B0604020202020204" pitchFamily="34" charset="0"/>
                <a:cs typeface="Arial" panose="020B0604020202020204" pitchFamily="34" charset="0"/>
              </a:rPr>
              <a:t>Paediatrics</a:t>
            </a:r>
            <a:r>
              <a:rPr lang="en-US" sz="1100" b="0" i="1" dirty="0">
                <a:solidFill>
                  <a:schemeClr val="bg1"/>
                </a:solidFill>
                <a:effectLst/>
                <a:latin typeface="Arial" panose="020B0604020202020204" pitchFamily="34" charset="0"/>
                <a:cs typeface="Arial" panose="020B0604020202020204" pitchFamily="34" charset="0"/>
              </a:rPr>
              <a:t> &amp; child health</a:t>
            </a:r>
            <a:r>
              <a:rPr lang="en-US" sz="1100" b="0" i="0" dirty="0">
                <a:solidFill>
                  <a:schemeClr val="bg1"/>
                </a:solidFill>
                <a:effectLst/>
                <a:latin typeface="Arial" panose="020B0604020202020204" pitchFamily="34" charset="0"/>
                <a:cs typeface="Arial" panose="020B0604020202020204" pitchFamily="34" charset="0"/>
              </a:rPr>
              <a:t>, </a:t>
            </a:r>
            <a:r>
              <a:rPr lang="en-US" sz="1100" b="0" i="1" dirty="0">
                <a:solidFill>
                  <a:schemeClr val="bg1"/>
                </a:solidFill>
                <a:effectLst/>
                <a:latin typeface="Arial" panose="020B0604020202020204" pitchFamily="34" charset="0"/>
                <a:cs typeface="Arial" panose="020B0604020202020204" pitchFamily="34" charset="0"/>
              </a:rPr>
              <a:t>20</a:t>
            </a:r>
            <a:r>
              <a:rPr lang="en-US" sz="1100" b="0" i="0" dirty="0">
                <a:solidFill>
                  <a:schemeClr val="bg1"/>
                </a:solidFill>
                <a:effectLst/>
                <a:latin typeface="Arial" panose="020B0604020202020204" pitchFamily="34" charset="0"/>
                <a:cs typeface="Arial" panose="020B0604020202020204" pitchFamily="34" charset="0"/>
              </a:rPr>
              <a:t>(2), 89–91. </a:t>
            </a:r>
            <a:r>
              <a:rPr lang="en-US" sz="1100" b="0" i="0" dirty="0">
                <a:solidFill>
                  <a:schemeClr val="bg1"/>
                </a:solidFill>
                <a:effectLst/>
                <a:latin typeface="Arial" panose="020B060402020202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https://doi.org/10.1093/pch/20.2.89</a:t>
            </a:r>
            <a:endParaRPr lang="el-GR" sz="1100" dirty="0">
              <a:solidFill>
                <a:schemeClr val="bg1"/>
              </a:solidFill>
              <a:latin typeface="Arial" panose="020B0604020202020204" pitchFamily="34" charset="0"/>
              <a:cs typeface="Arial" panose="020B0604020202020204" pitchFamily="34" charset="0"/>
            </a:endParaRPr>
          </a:p>
          <a:p>
            <a:pPr marL="228600" indent="-228600" algn="just">
              <a:buAutoNum type="arabicPeriod"/>
            </a:pPr>
            <a:r>
              <a:rPr lang="en-US" sz="1100" b="0" i="0" dirty="0">
                <a:solidFill>
                  <a:schemeClr val="bg1"/>
                </a:solidFill>
                <a:effectLst/>
                <a:latin typeface="Arial" panose="020B0604020202020204" pitchFamily="34" charset="0"/>
                <a:cs typeface="Arial" panose="020B0604020202020204" pitchFamily="34" charset="0"/>
              </a:rPr>
              <a:t> </a:t>
            </a:r>
            <a:r>
              <a:rPr lang="en-US" sz="1100" b="1" i="0" dirty="0" err="1">
                <a:solidFill>
                  <a:schemeClr val="bg1"/>
                </a:solidFill>
                <a:effectLst/>
                <a:latin typeface="Arial" panose="020B0604020202020204" pitchFamily="34" charset="0"/>
                <a:cs typeface="Arial" panose="020B0604020202020204" pitchFamily="34" charset="0"/>
              </a:rPr>
              <a:t>Mardones</a:t>
            </a:r>
            <a:r>
              <a:rPr lang="en-US" sz="1100" b="1" i="0" dirty="0">
                <a:solidFill>
                  <a:schemeClr val="bg1"/>
                </a:solidFill>
                <a:effectLst/>
                <a:latin typeface="Arial" panose="020B0604020202020204" pitchFamily="34" charset="0"/>
                <a:cs typeface="Arial" panose="020B0604020202020204" pitchFamily="34" charset="0"/>
              </a:rPr>
              <a:t>, F. O., Rich, K. M., Boden, L. A., Moreno-</a:t>
            </a:r>
            <a:r>
              <a:rPr lang="en-US" sz="1100" b="1" i="0" dirty="0" err="1">
                <a:solidFill>
                  <a:schemeClr val="bg1"/>
                </a:solidFill>
                <a:effectLst/>
                <a:latin typeface="Arial" panose="020B0604020202020204" pitchFamily="34" charset="0"/>
                <a:cs typeface="Arial" panose="020B0604020202020204" pitchFamily="34" charset="0"/>
              </a:rPr>
              <a:t>Switt</a:t>
            </a:r>
            <a:r>
              <a:rPr lang="en-US" sz="1100" b="1" i="0" dirty="0">
                <a:solidFill>
                  <a:schemeClr val="bg1"/>
                </a:solidFill>
                <a:effectLst/>
                <a:latin typeface="Arial" panose="020B0604020202020204" pitchFamily="34" charset="0"/>
                <a:cs typeface="Arial" panose="020B0604020202020204" pitchFamily="34" charset="0"/>
              </a:rPr>
              <a:t>, A. I., </a:t>
            </a:r>
            <a:r>
              <a:rPr lang="en-US" sz="1100" b="1" i="0" dirty="0" err="1">
                <a:solidFill>
                  <a:schemeClr val="bg1"/>
                </a:solidFill>
                <a:effectLst/>
                <a:latin typeface="Arial" panose="020B0604020202020204" pitchFamily="34" charset="0"/>
                <a:cs typeface="Arial" panose="020B0604020202020204" pitchFamily="34" charset="0"/>
              </a:rPr>
              <a:t>Caipo</a:t>
            </a:r>
            <a:r>
              <a:rPr lang="en-US" sz="1100" b="1" i="0" dirty="0">
                <a:solidFill>
                  <a:schemeClr val="bg1"/>
                </a:solidFill>
                <a:effectLst/>
                <a:latin typeface="Arial" panose="020B0604020202020204" pitchFamily="34" charset="0"/>
                <a:cs typeface="Arial" panose="020B0604020202020204" pitchFamily="34" charset="0"/>
              </a:rPr>
              <a:t>, M. L., </a:t>
            </a:r>
            <a:r>
              <a:rPr lang="en-US" sz="1100" b="1" i="0" dirty="0" err="1">
                <a:solidFill>
                  <a:schemeClr val="bg1"/>
                </a:solidFill>
                <a:effectLst/>
                <a:latin typeface="Arial" panose="020B0604020202020204" pitchFamily="34" charset="0"/>
                <a:cs typeface="Arial" panose="020B0604020202020204" pitchFamily="34" charset="0"/>
              </a:rPr>
              <a:t>Zimin-Veselkoff</a:t>
            </a:r>
            <a:r>
              <a:rPr lang="en-US" sz="1100" b="1" i="0" dirty="0">
                <a:solidFill>
                  <a:schemeClr val="bg1"/>
                </a:solidFill>
                <a:effectLst/>
                <a:latin typeface="Arial" panose="020B0604020202020204" pitchFamily="34" charset="0"/>
                <a:cs typeface="Arial" panose="020B0604020202020204" pitchFamily="34" charset="0"/>
              </a:rPr>
              <a:t>, N., </a:t>
            </a:r>
            <a:r>
              <a:rPr lang="en-US" sz="1100" b="1" i="0" dirty="0" err="1">
                <a:solidFill>
                  <a:schemeClr val="bg1"/>
                </a:solidFill>
                <a:effectLst/>
                <a:latin typeface="Arial" panose="020B0604020202020204" pitchFamily="34" charset="0"/>
                <a:cs typeface="Arial" panose="020B0604020202020204" pitchFamily="34" charset="0"/>
              </a:rPr>
              <a:t>Alateeqi</a:t>
            </a:r>
            <a:r>
              <a:rPr lang="en-US" sz="1100" b="1" i="0" dirty="0">
                <a:solidFill>
                  <a:schemeClr val="bg1"/>
                </a:solidFill>
                <a:effectLst/>
                <a:latin typeface="Arial" panose="020B0604020202020204" pitchFamily="34" charset="0"/>
                <a:cs typeface="Arial" panose="020B0604020202020204" pitchFamily="34" charset="0"/>
              </a:rPr>
              <a:t>, A. M., &amp; </a:t>
            </a:r>
            <a:r>
              <a:rPr lang="en-US" sz="1100" b="1" i="0" dirty="0" err="1">
                <a:solidFill>
                  <a:schemeClr val="bg1"/>
                </a:solidFill>
                <a:effectLst/>
                <a:latin typeface="Arial" panose="020B0604020202020204" pitchFamily="34" charset="0"/>
                <a:cs typeface="Arial" panose="020B0604020202020204" pitchFamily="34" charset="0"/>
              </a:rPr>
              <a:t>Baltenweck</a:t>
            </a:r>
            <a:r>
              <a:rPr lang="en-US" sz="1100" b="1" i="0" dirty="0">
                <a:solidFill>
                  <a:schemeClr val="bg1"/>
                </a:solidFill>
                <a:effectLst/>
                <a:latin typeface="Arial" panose="020B0604020202020204" pitchFamily="34" charset="0"/>
                <a:cs typeface="Arial" panose="020B0604020202020204" pitchFamily="34" charset="0"/>
              </a:rPr>
              <a:t>, I. (2020). </a:t>
            </a:r>
            <a:r>
              <a:rPr lang="en-US" sz="1100" b="0" i="0" dirty="0">
                <a:solidFill>
                  <a:schemeClr val="bg1"/>
                </a:solidFill>
                <a:effectLst/>
                <a:latin typeface="Arial" panose="020B0604020202020204" pitchFamily="34" charset="0"/>
                <a:cs typeface="Arial" panose="020B0604020202020204" pitchFamily="34" charset="0"/>
              </a:rPr>
              <a:t>The COVID-19 Pandemic and Global Food Security. </a:t>
            </a:r>
            <a:r>
              <a:rPr lang="en-US" sz="1100" b="0" i="1" dirty="0">
                <a:solidFill>
                  <a:schemeClr val="bg1"/>
                </a:solidFill>
                <a:effectLst/>
                <a:latin typeface="Arial" panose="020B0604020202020204" pitchFamily="34" charset="0"/>
                <a:cs typeface="Arial" panose="020B0604020202020204" pitchFamily="34" charset="0"/>
              </a:rPr>
              <a:t>Frontiers in veterinary science</a:t>
            </a:r>
            <a:r>
              <a:rPr lang="en-US" sz="1100" b="0" i="0" dirty="0">
                <a:solidFill>
                  <a:schemeClr val="bg1"/>
                </a:solidFill>
                <a:effectLst/>
                <a:latin typeface="Arial" panose="020B0604020202020204" pitchFamily="34" charset="0"/>
                <a:cs typeface="Arial" panose="020B0604020202020204" pitchFamily="34" charset="0"/>
              </a:rPr>
              <a:t>, </a:t>
            </a:r>
            <a:r>
              <a:rPr lang="en-US" sz="1100" b="0" i="1" dirty="0">
                <a:solidFill>
                  <a:schemeClr val="bg1"/>
                </a:solidFill>
                <a:effectLst/>
                <a:latin typeface="Arial" panose="020B0604020202020204" pitchFamily="34" charset="0"/>
                <a:cs typeface="Arial" panose="020B0604020202020204" pitchFamily="34" charset="0"/>
              </a:rPr>
              <a:t>7</a:t>
            </a:r>
            <a:r>
              <a:rPr lang="en-US" sz="1100" b="0" i="0" dirty="0">
                <a:solidFill>
                  <a:schemeClr val="bg1"/>
                </a:solidFill>
                <a:effectLst/>
                <a:latin typeface="Arial" panose="020B0604020202020204" pitchFamily="34" charset="0"/>
                <a:cs typeface="Arial" panose="020B0604020202020204" pitchFamily="34" charset="0"/>
              </a:rPr>
              <a:t>, 578508. </a:t>
            </a:r>
            <a:r>
              <a:rPr lang="en-US" sz="1100" b="0" i="0" dirty="0">
                <a:solidFill>
                  <a:schemeClr val="bg1"/>
                </a:solidFill>
                <a:effectLst/>
                <a:latin typeface="Arial" panose="020B0604020202020204" pitchFamily="34" charset="0"/>
                <a:cs typeface="Arial" panose="020B0604020202020204" pitchFamily="34" charset="0"/>
                <a:hlinkClick r:id="rId11">
                  <a:extLst>
                    <a:ext uri="{A12FA001-AC4F-418D-AE19-62706E023703}">
                      <ahyp:hlinkClr xmlns:ahyp="http://schemas.microsoft.com/office/drawing/2018/hyperlinkcolor" val="tx"/>
                    </a:ext>
                  </a:extLst>
                </a:hlinkClick>
              </a:rPr>
              <a:t>https://doi.org/10.3389/fvets.2020.578508</a:t>
            </a:r>
            <a:r>
              <a:rPr lang="el-GR" sz="1100" b="0" i="0" dirty="0">
                <a:solidFill>
                  <a:schemeClr val="bg1"/>
                </a:solidFill>
                <a:effectLst/>
                <a:latin typeface="Arial" panose="020B0604020202020204" pitchFamily="34" charset="0"/>
                <a:cs typeface="Arial" panose="020B0604020202020204" pitchFamily="34" charset="0"/>
              </a:rPr>
              <a:t> </a:t>
            </a:r>
            <a:endParaRPr lang="el-GR" sz="1100" dirty="0">
              <a:solidFill>
                <a:schemeClr val="bg1"/>
              </a:solidFill>
              <a:latin typeface="Arial" panose="020B0604020202020204" pitchFamily="34" charset="0"/>
              <a:cs typeface="Arial" panose="020B0604020202020204" pitchFamily="34" charset="0"/>
            </a:endParaRPr>
          </a:p>
          <a:p>
            <a:pPr marL="228600" indent="-228600" algn="just">
              <a:buAutoNum type="arabicPeriod"/>
            </a:pPr>
            <a:r>
              <a:rPr lang="el-GR"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11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Niles MT, </a:t>
            </a:r>
            <a:r>
              <a:rPr lang="en-US" sz="1100" b="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Bertmann</a:t>
            </a:r>
            <a:r>
              <a:rPr lang="en-US" sz="11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F, </a:t>
            </a:r>
            <a:r>
              <a:rPr lang="en-US" sz="1100" b="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Belarmino</a:t>
            </a:r>
            <a:r>
              <a:rPr lang="en-US" sz="11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EH, Wentworth T, Biehl E, Neff R.</a:t>
            </a:r>
            <a:r>
              <a:rPr lang="el-GR" sz="11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(2020)</a:t>
            </a:r>
            <a:r>
              <a:rPr lang="en-US" sz="11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The Early Food Insecurity Impacts of COVID-19. </a:t>
            </a:r>
            <a:r>
              <a:rPr lang="el-GR" sz="11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Nutrients</a:t>
            </a:r>
            <a:r>
              <a:rPr lang="el-GR"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 12(7):2096. </a:t>
            </a:r>
            <a:r>
              <a:rPr lang="el-GR"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https://doi.org/10.3390/nu12072096</a:t>
            </a:r>
            <a:r>
              <a:rPr lang="el-GR"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endParaRPr lang="el-GR" sz="1100"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228600" indent="-228600" algn="just">
              <a:buAutoNum type="arabicPeriod"/>
            </a:pPr>
            <a:r>
              <a:rPr lang="en-US" sz="11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Pereira, M., &amp; Oliveira, A. M. (2020). </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Poverty and food insecurity may increase as the threat of COVID-19 spreads.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Public health nutrition</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23</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(17), 3236–3240.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2">
                  <a:extLst>
                    <a:ext uri="{A12FA001-AC4F-418D-AE19-62706E023703}">
                      <ahyp:hlinkClr xmlns:ahyp="http://schemas.microsoft.com/office/drawing/2018/hyperlinkcolor" val="tx"/>
                    </a:ext>
                  </a:extLst>
                </a:hlinkClick>
              </a:rPr>
              <a:t>https://doi.org/10.1017/S1368980020003493</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endParaRPr lang="el-GR"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228600" indent="-228600" algn="just">
              <a:buAutoNum type="arabicPeriod"/>
            </a:pPr>
            <a:r>
              <a:rPr lang="en-US" sz="1100" b="1" i="0" dirty="0" err="1">
                <a:solidFill>
                  <a:schemeClr val="bg1"/>
                </a:solidFill>
                <a:effectLst/>
                <a:latin typeface="Arial" panose="020B0604020202020204" pitchFamily="34" charset="0"/>
                <a:cs typeface="Arial" panose="020B0604020202020204" pitchFamily="34" charset="0"/>
              </a:rPr>
              <a:t>Picchioni</a:t>
            </a:r>
            <a:r>
              <a:rPr lang="en-US" sz="1100" b="1" i="0" dirty="0">
                <a:solidFill>
                  <a:schemeClr val="bg1"/>
                </a:solidFill>
                <a:effectLst/>
                <a:latin typeface="Arial" panose="020B0604020202020204" pitchFamily="34" charset="0"/>
                <a:cs typeface="Arial" panose="020B0604020202020204" pitchFamily="34" charset="0"/>
              </a:rPr>
              <a:t>, F., </a:t>
            </a:r>
            <a:r>
              <a:rPr lang="en-US" sz="1100" b="1" i="0" dirty="0" err="1">
                <a:solidFill>
                  <a:schemeClr val="bg1"/>
                </a:solidFill>
                <a:effectLst/>
                <a:latin typeface="Arial" panose="020B0604020202020204" pitchFamily="34" charset="0"/>
                <a:cs typeface="Arial" panose="020B0604020202020204" pitchFamily="34" charset="0"/>
              </a:rPr>
              <a:t>Goulao</a:t>
            </a:r>
            <a:r>
              <a:rPr lang="en-US" sz="1100" b="1" i="0" dirty="0">
                <a:solidFill>
                  <a:schemeClr val="bg1"/>
                </a:solidFill>
                <a:effectLst/>
                <a:latin typeface="Arial" panose="020B0604020202020204" pitchFamily="34" charset="0"/>
                <a:cs typeface="Arial" panose="020B0604020202020204" pitchFamily="34" charset="0"/>
              </a:rPr>
              <a:t>, L. F., &amp; </a:t>
            </a:r>
            <a:r>
              <a:rPr lang="en-US" sz="1100" b="1" i="0" dirty="0" err="1">
                <a:solidFill>
                  <a:schemeClr val="bg1"/>
                </a:solidFill>
                <a:effectLst/>
                <a:latin typeface="Arial" panose="020B0604020202020204" pitchFamily="34" charset="0"/>
                <a:cs typeface="Arial" panose="020B0604020202020204" pitchFamily="34" charset="0"/>
              </a:rPr>
              <a:t>Roberfroid</a:t>
            </a:r>
            <a:r>
              <a:rPr lang="en-US" sz="1100" b="1" i="0" dirty="0">
                <a:solidFill>
                  <a:schemeClr val="bg1"/>
                </a:solidFill>
                <a:effectLst/>
                <a:latin typeface="Arial" panose="020B0604020202020204" pitchFamily="34" charset="0"/>
                <a:cs typeface="Arial" panose="020B0604020202020204" pitchFamily="34" charset="0"/>
              </a:rPr>
              <a:t>, D. (2021). </a:t>
            </a:r>
            <a:r>
              <a:rPr lang="en-US" sz="1100" b="0" i="0" dirty="0">
                <a:solidFill>
                  <a:schemeClr val="bg1"/>
                </a:solidFill>
                <a:effectLst/>
                <a:latin typeface="Arial" panose="020B0604020202020204" pitchFamily="34" charset="0"/>
                <a:cs typeface="Arial" panose="020B0604020202020204" pitchFamily="34" charset="0"/>
              </a:rPr>
              <a:t>The impact of COVID-19 on diet quality, food security and nutrition in low and middle income countries: A systematic review of the evidence. </a:t>
            </a:r>
            <a:r>
              <a:rPr lang="en-US" sz="1100" b="0" i="1" dirty="0">
                <a:solidFill>
                  <a:schemeClr val="bg1"/>
                </a:solidFill>
                <a:effectLst/>
                <a:latin typeface="Arial" panose="020B0604020202020204" pitchFamily="34" charset="0"/>
                <a:cs typeface="Arial" panose="020B0604020202020204" pitchFamily="34" charset="0"/>
              </a:rPr>
              <a:t>Clinical nutrition (Edinburgh, Scotland)</a:t>
            </a:r>
            <a:r>
              <a:rPr lang="en-US" sz="1100" b="0" i="0" dirty="0">
                <a:solidFill>
                  <a:schemeClr val="bg1"/>
                </a:solidFill>
                <a:effectLst/>
                <a:latin typeface="Arial" panose="020B0604020202020204" pitchFamily="34" charset="0"/>
                <a:cs typeface="Arial" panose="020B0604020202020204" pitchFamily="34" charset="0"/>
              </a:rPr>
              <a:t>, S0261-5614(21)00395-2. Advance online publication. https://doi.org/10.1016/j.clnu.2021.08.015</a:t>
            </a:r>
            <a:endParaRPr lang="el-GR" sz="1100"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228600" indent="-228600" algn="just">
              <a:buAutoNum type="arabicPeriod"/>
            </a:pPr>
            <a:r>
              <a:rPr lang="en-US" sz="11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U.S Department of Agriculture. 2021</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Definitions of Food Security</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[online] Available at: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3">
                  <a:extLst>
                    <a:ext uri="{A12FA001-AC4F-418D-AE19-62706E023703}">
                      <ahyp:hlinkClr xmlns:ahyp="http://schemas.microsoft.com/office/drawing/2018/hyperlinkcolor" val="tx"/>
                    </a:ext>
                  </a:extLst>
                </a:hlinkClick>
              </a:rPr>
              <a:t>https://www.ers.usda.gov/topics/food-nutrition-assistance/food-security-in-the-us/definitions-of-food-security.aspx</a:t>
            </a:r>
            <a:r>
              <a:rPr lang="el-GR" sz="1100" u="sng"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endParaRPr lang="el-GR"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48CCEDC-A25E-4BDB-9F08-42624F6DFD85}"/>
              </a:ext>
            </a:extLst>
          </p:cNvPr>
          <p:cNvSpPr txBox="1"/>
          <p:nvPr/>
        </p:nvSpPr>
        <p:spPr>
          <a:xfrm flipH="1">
            <a:off x="15971446" y="13532914"/>
            <a:ext cx="8708885" cy="4524315"/>
          </a:xfrm>
          <a:prstGeom prst="rect">
            <a:avLst/>
          </a:prstGeom>
          <a:solidFill>
            <a:schemeClr val="accent1">
              <a:lumMod val="50000"/>
            </a:schemeClr>
          </a:solidFill>
          <a:ln>
            <a:solidFill>
              <a:schemeClr val="tx1"/>
            </a:solidFill>
          </a:ln>
        </p:spPr>
        <p:txBody>
          <a:bodyPr wrap="square" rtlCol="0">
            <a:spAutoFit/>
          </a:bodyPr>
          <a:lstStyle/>
          <a:p>
            <a:pPr algn="ctr"/>
            <a:r>
              <a:rPr lang="el-GR" sz="2800" u="sng" dirty="0">
                <a:solidFill>
                  <a:schemeClr val="bg1"/>
                </a:solidFill>
                <a:latin typeface="Arial Black" panose="020B0A04020102020204" pitchFamily="34" charset="0"/>
                <a:cs typeface="Arial" panose="020B0604020202020204" pitchFamily="34" charset="0"/>
              </a:rPr>
              <a:t>ΣΥΖΗΤΗΣΗ</a:t>
            </a:r>
          </a:p>
          <a:p>
            <a:pPr algn="just"/>
            <a:r>
              <a:rPr lang="el-GR" sz="2000" dirty="0">
                <a:solidFill>
                  <a:schemeClr val="bg1"/>
                </a:solidFill>
                <a:latin typeface="Arial" panose="020B0604020202020204" pitchFamily="34" charset="0"/>
                <a:cs typeface="Arial" panose="020B0604020202020204" pitchFamily="34" charset="0"/>
              </a:rPr>
              <a:t>Το φαινόμενο της επισιτιστικής ανασφάλειας  εντοπίζεται στη περίοδο της πανδημίας και εμφανίζει εξέλιξη ανάλογα το είδος του νοικοκυριού. Υπάρχουν νοικοκυριά που έχουν επισιτιστική ασφάλεια δηλαδή δεν εμφανίζουν κάποιο πρόβλημα με την πρόσβαση σε τρόφιμα και σε πόρους. Στη συνέχεια γίνεται αναφορά σε νοικοκυριά με χαμηλή επισιτιστική ανασφάλεια, τα οποία είχαν βιώσει προβλήματα με τη πρόσβαση σε τρόφιμα και πόρους όχι τόσο συχνά και καταναλώνουν μερικές φορές μικρότερα γεύματα μέσα στη μέρα. Τα νοικοκυριά με υψηλή επισιτιστική ανασφάλεια εμφανίζουν κακές διατροφικές συνήθειες και πολλές μέρες μέσα στη βδομάδα παραλείπουν γεύματα. Ορισμένα χαρακτηριστικά επισιτιστικής ανασφάλειας θα μπορούσαν αποτελέσουν το άγχος της γρήγορης εξάντλησης των τροφίμων, η αδυναμία αγοράς υγιών και επαρκών τροφίμων, η παραμονή του νοικοκυριού νηστικό κ.α.</a:t>
            </a:r>
          </a:p>
        </p:txBody>
      </p:sp>
      <p:sp>
        <p:nvSpPr>
          <p:cNvPr id="3" name="TextBox 2">
            <a:extLst>
              <a:ext uri="{FF2B5EF4-FFF2-40B4-BE49-F238E27FC236}">
                <a16:creationId xmlns:a16="http://schemas.microsoft.com/office/drawing/2014/main" id="{4B441274-7ED3-499C-BBC4-FEC82115C601}"/>
              </a:ext>
            </a:extLst>
          </p:cNvPr>
          <p:cNvSpPr txBox="1"/>
          <p:nvPr/>
        </p:nvSpPr>
        <p:spPr>
          <a:xfrm flipH="1">
            <a:off x="24680295" y="5552859"/>
            <a:ext cx="7705038" cy="8217634"/>
          </a:xfrm>
          <a:prstGeom prst="rect">
            <a:avLst/>
          </a:prstGeom>
          <a:solidFill>
            <a:schemeClr val="accent1">
              <a:lumMod val="50000"/>
            </a:schemeClr>
          </a:solidFill>
          <a:ln>
            <a:solidFill>
              <a:schemeClr val="tx1"/>
            </a:solidFill>
          </a:ln>
        </p:spPr>
        <p:txBody>
          <a:bodyPr wrap="square" rtlCol="0">
            <a:spAutoFit/>
          </a:bodyPr>
          <a:lstStyle/>
          <a:p>
            <a:pPr algn="ctr"/>
            <a:r>
              <a:rPr lang="el-GR" sz="2800" b="1" u="sng" dirty="0">
                <a:solidFill>
                  <a:schemeClr val="bg1"/>
                </a:solidFill>
                <a:latin typeface="Arial Black" panose="020B0A04020102020204" pitchFamily="34" charset="0"/>
              </a:rPr>
              <a:t>ΣΥΜΠΕΡΑΣΜΑΤΑ</a:t>
            </a:r>
          </a:p>
          <a:p>
            <a:pPr algn="just"/>
            <a:r>
              <a:rPr lang="el-GR" sz="2000" dirty="0">
                <a:solidFill>
                  <a:schemeClr val="bg1"/>
                </a:solidFill>
                <a:latin typeface="Arial" panose="020B0604020202020204" pitchFamily="34" charset="0"/>
                <a:cs typeface="Arial" panose="020B0604020202020204" pitchFamily="34" charset="0"/>
              </a:rPr>
              <a:t>Από την έρευνα που διεξάχθηκε στα πλαίσια της εργασίας σε ευρωπαϊκό και παγκόσμιο επίπεδο, παρατηρούμε ότι η επισιτιστική ανασφάλεια επηρεάζεται έντονα από τη νόσο </a:t>
            </a:r>
            <a:r>
              <a:rPr lang="en-US" sz="2000" dirty="0">
                <a:solidFill>
                  <a:schemeClr val="bg1"/>
                </a:solidFill>
                <a:latin typeface="Arial" panose="020B0604020202020204" pitchFamily="34" charset="0"/>
                <a:cs typeface="Arial" panose="020B0604020202020204" pitchFamily="34" charset="0"/>
              </a:rPr>
              <a:t>COVID-19.</a:t>
            </a:r>
            <a:r>
              <a:rPr lang="el-GR" sz="2000" dirty="0">
                <a:solidFill>
                  <a:schemeClr val="bg1"/>
                </a:solidFill>
                <a:latin typeface="Arial" panose="020B0604020202020204" pitchFamily="34" charset="0"/>
                <a:cs typeface="Arial" panose="020B0604020202020204" pitchFamily="34" charset="0"/>
              </a:rPr>
              <a:t> Συγκεκριμένα τα νοικοκυριά που είχαν βιώσει στο παρελθόν έστω και σποραδικά επισιτιστική ανασφάλεια, πλέον βιώνουν πολύ έντονα και εμφανίζουν σε υψηλό βαθμό επισιτιστική ανασφάλεια. Βέβαια και ένα σημαντικό ποσοστό από τα νοικοκυριά, τα οποία πριν τη περίοδο της πανδημίας ήταν επισιτιστικά ασφαλή, εμφάνισαν και το ένα τρίτο από αυτά συγκεκριμένα επισιτιστική ανασφάλεια. Η πλειοψηφία των νοικοκυριών ασχέτως αν έχουν χαμηλή ή υψηλή επισιτιστική ανασφάλεια, κατευθύνθηκε στην αγορά τροφίμων τα οποία εμφανίζουν μεγαλύτερη ημερομηνία λήξης. Είναι σημαντικό να ληφθούν από τα ίδια τα νοικοκυριά αλλά και από τους αρμόδιους φορείς μια σειρά από μέτρα τα οποία θα βοηθήσουν στο να αποκτήσουν σταδιακά επισιτιστική ασφάλεια. Αυτό μπορεί να επιτευχθεί διαμέσου της οικονομικής ενίσχυσης των νοικοκυριών από τις κυβερνήσεις και τους δήμους, η χορήγηση τροφίμων σε ευπαθείς οικογένειες ή και κουπονιών για την αγορά υγιών και επαρκών σε ποσότητα τροφίμων. Ακόμα θα μπορούσαν οι κυβερνήσεις να ενισχύσουν τις οικογενειακές επιχειρήσεις και να λάβουν μέτρα για την ενδυνάμωση κυρίως του πρωτογενούς και του δευτερογενούς τομέα. Τέλος θα πρέπει να ενημερώνεται ο παγκόσμιος πληθυσμός μέσω της Μέσων Μαζικής Ενημέρωσης για το ποια είδη τροφίμων συμβάλλουν θετικά στην υγεία τους και σε </a:t>
            </a:r>
            <a:r>
              <a:rPr lang="el-GR" sz="2000">
                <a:solidFill>
                  <a:schemeClr val="bg1"/>
                </a:solidFill>
                <a:latin typeface="Arial" panose="020B0604020202020204" pitchFamily="34" charset="0"/>
                <a:cs typeface="Arial" panose="020B0604020202020204" pitchFamily="34" charset="0"/>
              </a:rPr>
              <a:t>ποια ποσότητα.</a:t>
            </a:r>
            <a:endParaRPr lang="el-GR" sz="2000"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BC7E2E63-88B4-4692-99F5-5088E02CD099}"/>
              </a:ext>
            </a:extLst>
          </p:cNvPr>
          <p:cNvSpPr txBox="1"/>
          <p:nvPr/>
        </p:nvSpPr>
        <p:spPr>
          <a:xfrm>
            <a:off x="26951882" y="4328685"/>
            <a:ext cx="4549794" cy="954107"/>
          </a:xfrm>
          <a:prstGeom prst="rect">
            <a:avLst/>
          </a:prstGeom>
          <a:noFill/>
        </p:spPr>
        <p:txBody>
          <a:bodyPr wrap="square" rtlCol="0">
            <a:spAutoFit/>
          </a:bodyPr>
          <a:lstStyle/>
          <a:p>
            <a:pPr algn="ctr"/>
            <a:r>
              <a:rPr lang="el-GR" sz="2800" b="1" u="sng" dirty="0">
                <a:latin typeface="Arial Black" panose="020B0A04020102020204" pitchFamily="34" charset="0"/>
              </a:rPr>
              <a:t>Επικοινωνία</a:t>
            </a:r>
          </a:p>
          <a:p>
            <a:pPr algn="ctr"/>
            <a:r>
              <a:rPr lang="en-US" sz="2800" dirty="0">
                <a:latin typeface="Arial" panose="020B0604020202020204" pitchFamily="34" charset="0"/>
                <a:cs typeface="Arial" panose="020B0604020202020204" pitchFamily="34" charset="0"/>
              </a:rPr>
              <a:t>mardaf99@gmail.com</a:t>
            </a:r>
            <a:endParaRPr lang="el-G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510234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1034</TotalTime>
  <Words>1598</Words>
  <Application>Microsoft Office PowerPoint</Application>
  <PresentationFormat>Προσαρμογή</PresentationFormat>
  <Paragraphs>32</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Arial Black</vt:lpstr>
      <vt:lpstr>Calibri</vt:lpstr>
      <vt:lpstr>Calibri Light</vt:lpstr>
      <vt:lpstr>Θέμα του Office</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ΔΑΦΝΗ ΜΑΡΙΑΝΝΑ - ΦΩΤΕΙΝΗ</dc:creator>
  <cp:lastModifiedBy>ΔΑΦΝΗ ΜΑΡΙΑΝΝΑ - ΦΩΤΕΙΝΗ</cp:lastModifiedBy>
  <cp:revision>8</cp:revision>
  <dcterms:created xsi:type="dcterms:W3CDTF">2022-02-01T20:28:37Z</dcterms:created>
  <dcterms:modified xsi:type="dcterms:W3CDTF">2022-02-13T19:07:58Z</dcterms:modified>
</cp:coreProperties>
</file>