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256" r:id="rId3"/>
    <p:sldId id="257" r:id="rId4"/>
    <p:sldId id="258" r:id="rId5"/>
  </p:sldIdLst>
  <p:sldSz cx="9144000" cy="5143500" type="screen16x9"/>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61" d="100"/>
          <a:sy n="61" d="100"/>
        </p:scale>
        <p:origin x="-96" y="-139"/>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3.xml"/><Relationship Id="rId4" Type="http://schemas.openxmlformats.org/officeDocument/2006/relationships/slide" Target="slides/slide2.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597821"/>
            <a:ext cx="7772400" cy="1102519"/>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D3B58666-82E0-458C-982E-69BBC5944FC1}" type="datetimeFigureOut">
              <a:rPr lang="el-GR"/>
              <a:pPr>
                <a:defRPr/>
              </a:pPr>
              <a:t>27/2/2022</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0FD7A44A-9ADC-4882-9D2F-D61147B9C6B5}"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341A05CB-6DF3-4B30-AC56-A098DC98E51A}" type="datetimeFigureOut">
              <a:rPr lang="el-GR"/>
              <a:pPr>
                <a:defRPr/>
              </a:pPr>
              <a:t>27/2/2022</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3DDFF72C-53B8-4EEA-B0E2-52162059675D}"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154783"/>
            <a:ext cx="2057400" cy="3290888"/>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154783"/>
            <a:ext cx="6019800" cy="3290888"/>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36EA349A-1FD1-459C-865C-A7C840F39619}" type="datetimeFigureOut">
              <a:rPr lang="el-GR"/>
              <a:pPr>
                <a:defRPr/>
              </a:pPr>
              <a:t>27/2/2022</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6AD3CC8A-A7F4-4A3B-B8F9-5479EA67C1CE}" type="slidenum">
              <a:rPr lang="el-GR"/>
              <a:pPr>
                <a:defRPr/>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3 - Ορθογώνιο"/>
          <p:cNvSpPr/>
          <p:nvPr/>
        </p:nvSpPr>
        <p:spPr bwMode="auto">
          <a:xfrm>
            <a:off x="381000" y="0"/>
            <a:ext cx="609600" cy="51435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4 - Ορθογώνιο"/>
          <p:cNvSpPr/>
          <p:nvPr/>
        </p:nvSpPr>
        <p:spPr bwMode="auto">
          <a:xfrm>
            <a:off x="276225" y="0"/>
            <a:ext cx="104775" cy="51435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5 - Ορθογώνιο"/>
          <p:cNvSpPr/>
          <p:nvPr/>
        </p:nvSpPr>
        <p:spPr bwMode="auto">
          <a:xfrm>
            <a:off x="990600" y="0"/>
            <a:ext cx="182563" cy="51435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6 - Ορθογώνιο"/>
          <p:cNvSpPr/>
          <p:nvPr/>
        </p:nvSpPr>
        <p:spPr bwMode="auto">
          <a:xfrm>
            <a:off x="1141413" y="0"/>
            <a:ext cx="230187" cy="51435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9 - Ευθεία γραμμή σύνδεσης"/>
          <p:cNvSpPr>
            <a:spLocks noChangeShapeType="1"/>
          </p:cNvSpPr>
          <p:nvPr/>
        </p:nvSpPr>
        <p:spPr bwMode="auto">
          <a:xfrm>
            <a:off x="106363" y="0"/>
            <a:ext cx="0" cy="51435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10 - Ευθεία γραμμή σύνδεσης"/>
          <p:cNvSpPr>
            <a:spLocks noChangeShapeType="1"/>
          </p:cNvSpPr>
          <p:nvPr/>
        </p:nvSpPr>
        <p:spPr bwMode="auto">
          <a:xfrm>
            <a:off x="914400" y="0"/>
            <a:ext cx="0" cy="51435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11 - Ευθεία γραμμή σύνδεσης"/>
          <p:cNvSpPr>
            <a:spLocks noChangeShapeType="1"/>
          </p:cNvSpPr>
          <p:nvPr/>
        </p:nvSpPr>
        <p:spPr bwMode="auto">
          <a:xfrm>
            <a:off x="854075" y="0"/>
            <a:ext cx="0" cy="51435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12 - Ευθεία γραμμή σύνδεσης"/>
          <p:cNvSpPr>
            <a:spLocks noChangeShapeType="1"/>
          </p:cNvSpPr>
          <p:nvPr/>
        </p:nvSpPr>
        <p:spPr bwMode="auto">
          <a:xfrm>
            <a:off x="1727200" y="0"/>
            <a:ext cx="0" cy="51435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13 - Ευθεία γραμμή σύνδεσης"/>
          <p:cNvSpPr>
            <a:spLocks noChangeShapeType="1"/>
          </p:cNvSpPr>
          <p:nvPr/>
        </p:nvSpPr>
        <p:spPr bwMode="auto">
          <a:xfrm>
            <a:off x="1066800" y="0"/>
            <a:ext cx="0" cy="51435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5" name="14 - Ευθεία γραμμή σύνδεσης"/>
          <p:cNvSpPr>
            <a:spLocks noChangeShapeType="1"/>
          </p:cNvSpPr>
          <p:nvPr/>
        </p:nvSpPr>
        <p:spPr bwMode="auto">
          <a:xfrm>
            <a:off x="9113838" y="0"/>
            <a:ext cx="0" cy="51435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6" name="15 - Ορθογώνιο"/>
          <p:cNvSpPr/>
          <p:nvPr/>
        </p:nvSpPr>
        <p:spPr bwMode="auto">
          <a:xfrm>
            <a:off x="1219200" y="0"/>
            <a:ext cx="76200" cy="51435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16 - Έλλειψη"/>
          <p:cNvSpPr/>
          <p:nvPr/>
        </p:nvSpPr>
        <p:spPr bwMode="auto">
          <a:xfrm>
            <a:off x="609600" y="2571750"/>
            <a:ext cx="1295400" cy="97155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17 - Έλλειψη"/>
          <p:cNvSpPr/>
          <p:nvPr/>
        </p:nvSpPr>
        <p:spPr bwMode="auto">
          <a:xfrm>
            <a:off x="1309688" y="3649663"/>
            <a:ext cx="641350" cy="481012"/>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18 - Έλλειψη"/>
          <p:cNvSpPr/>
          <p:nvPr/>
        </p:nvSpPr>
        <p:spPr bwMode="auto">
          <a:xfrm>
            <a:off x="1090613" y="4125913"/>
            <a:ext cx="138112" cy="103187"/>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19 - Έλλειψη"/>
          <p:cNvSpPr/>
          <p:nvPr/>
        </p:nvSpPr>
        <p:spPr bwMode="auto">
          <a:xfrm>
            <a:off x="1663700" y="4341813"/>
            <a:ext cx="274638" cy="204787"/>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20 - Έλλειψη"/>
          <p:cNvSpPr/>
          <p:nvPr/>
        </p:nvSpPr>
        <p:spPr>
          <a:xfrm>
            <a:off x="1905000" y="3371850"/>
            <a:ext cx="365125" cy="274638"/>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7 - Τίτλος"/>
          <p:cNvSpPr>
            <a:spLocks noGrp="1"/>
          </p:cNvSpPr>
          <p:nvPr>
            <p:ph type="ctrTitle"/>
          </p:nvPr>
        </p:nvSpPr>
        <p:spPr>
          <a:xfrm>
            <a:off x="2286000" y="2343151"/>
            <a:ext cx="6172200" cy="1420772"/>
          </a:xfrm>
        </p:spPr>
        <p:txBody>
          <a:bodyPr/>
          <a:lstStyle>
            <a:lvl1pPr>
              <a:defRPr b="1"/>
            </a:lvl1pPr>
          </a:lstStyle>
          <a:p>
            <a:r>
              <a:rPr lang="el-GR" smtClean="0"/>
              <a:t>Kλικ για επεξεργασία του τίτλου</a:t>
            </a:r>
            <a:endParaRPr lang="en-US"/>
          </a:p>
        </p:txBody>
      </p:sp>
      <p:sp>
        <p:nvSpPr>
          <p:cNvPr id="9" name="8 - Υπότιτλος"/>
          <p:cNvSpPr>
            <a:spLocks noGrp="1"/>
          </p:cNvSpPr>
          <p:nvPr>
            <p:ph type="subTitle" idx="1"/>
          </p:nvPr>
        </p:nvSpPr>
        <p:spPr>
          <a:xfrm>
            <a:off x="2286000" y="3752492"/>
            <a:ext cx="6172200" cy="10287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Κάντε κλικ για να επεξεργαστείτε τον υπότιτλο του υποδείγματος</a:t>
            </a:r>
            <a:endParaRPr lang="en-US"/>
          </a:p>
        </p:txBody>
      </p:sp>
      <p:sp>
        <p:nvSpPr>
          <p:cNvPr id="22" name="27 - Θέση ημερομηνίας"/>
          <p:cNvSpPr>
            <a:spLocks noGrp="1"/>
          </p:cNvSpPr>
          <p:nvPr>
            <p:ph type="dt" sz="half" idx="10"/>
          </p:nvPr>
        </p:nvSpPr>
        <p:spPr bwMode="auto">
          <a:xfrm rot="5400000">
            <a:off x="8050213" y="833438"/>
            <a:ext cx="1714500" cy="381000"/>
          </a:xfrm>
        </p:spPr>
        <p:txBody>
          <a:bodyPr/>
          <a:lstStyle>
            <a:lvl1pPr>
              <a:defRPr/>
            </a:lvl1pPr>
          </a:lstStyle>
          <a:p>
            <a:pPr>
              <a:defRPr/>
            </a:pPr>
            <a:fld id="{205F6F65-C1DE-4F80-8E3B-3C5ADDDD69A1}" type="datetimeFigureOut">
              <a:rPr lang="el-GR"/>
              <a:pPr>
                <a:defRPr/>
              </a:pPr>
              <a:t>27/2/2022</a:t>
            </a:fld>
            <a:endParaRPr lang="el-GR"/>
          </a:p>
        </p:txBody>
      </p:sp>
      <p:sp>
        <p:nvSpPr>
          <p:cNvPr id="23" name="16 - Θέση υποσέλιδου"/>
          <p:cNvSpPr>
            <a:spLocks noGrp="1"/>
          </p:cNvSpPr>
          <p:nvPr>
            <p:ph type="ftr" sz="quarter" idx="11"/>
          </p:nvPr>
        </p:nvSpPr>
        <p:spPr bwMode="auto">
          <a:xfrm rot="5400000">
            <a:off x="7534276" y="3087687"/>
            <a:ext cx="2743200" cy="384175"/>
          </a:xfrm>
        </p:spPr>
        <p:txBody>
          <a:bodyPr/>
          <a:lstStyle>
            <a:lvl1pPr>
              <a:defRPr/>
            </a:lvl1pPr>
          </a:lstStyle>
          <a:p>
            <a:pPr>
              <a:defRPr/>
            </a:pPr>
            <a:endParaRPr lang="el-GR"/>
          </a:p>
        </p:txBody>
      </p:sp>
      <p:sp>
        <p:nvSpPr>
          <p:cNvPr id="24" name="28 - Θέση αριθμού διαφάνειας"/>
          <p:cNvSpPr>
            <a:spLocks noGrp="1"/>
          </p:cNvSpPr>
          <p:nvPr>
            <p:ph type="sldNum" sz="quarter" idx="12"/>
          </p:nvPr>
        </p:nvSpPr>
        <p:spPr bwMode="auto">
          <a:xfrm>
            <a:off x="1325563" y="3697288"/>
            <a:ext cx="609600" cy="387350"/>
          </a:xfrm>
        </p:spPr>
        <p:txBody>
          <a:bodyPr/>
          <a:lstStyle>
            <a:lvl1pPr>
              <a:defRPr/>
            </a:lvl1pPr>
          </a:lstStyle>
          <a:p>
            <a:pPr>
              <a:defRPr/>
            </a:pPr>
            <a:fld id="{FD4E3A4E-B9CB-4044-B3D9-5A55903B4AF7}" type="slidenum">
              <a:rPr lang="el-GR"/>
              <a:pPr>
                <a:defRPr/>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8" name="7 - Θέση περιεχομένου"/>
          <p:cNvSpPr>
            <a:spLocks noGrp="1"/>
          </p:cNvSpPr>
          <p:nvPr>
            <p:ph sz="quarter" idx="1"/>
          </p:nvPr>
        </p:nvSpPr>
        <p:spPr>
          <a:xfrm>
            <a:off x="457200" y="1200150"/>
            <a:ext cx="7467600" cy="3655314"/>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6 - Θέση ημερομηνίας"/>
          <p:cNvSpPr>
            <a:spLocks noGrp="1"/>
          </p:cNvSpPr>
          <p:nvPr>
            <p:ph type="dt" sz="half" idx="10"/>
          </p:nvPr>
        </p:nvSpPr>
        <p:spPr/>
        <p:txBody>
          <a:bodyPr rtlCol="0"/>
          <a:lstStyle>
            <a:lvl1pPr>
              <a:defRPr/>
            </a:lvl1pPr>
          </a:lstStyle>
          <a:p>
            <a:pPr>
              <a:defRPr/>
            </a:pPr>
            <a:fld id="{AD247774-9105-468D-AC02-87DD00794ADF}" type="datetimeFigureOut">
              <a:rPr lang="el-GR"/>
              <a:pPr>
                <a:defRPr/>
              </a:pPr>
              <a:t>27/2/2022</a:t>
            </a:fld>
            <a:endParaRPr lang="el-GR"/>
          </a:p>
        </p:txBody>
      </p:sp>
      <p:sp>
        <p:nvSpPr>
          <p:cNvPr id="5" name="8 - Θέση αριθμού διαφάνειας"/>
          <p:cNvSpPr>
            <a:spLocks noGrp="1"/>
          </p:cNvSpPr>
          <p:nvPr>
            <p:ph type="sldNum" sz="quarter" idx="11"/>
          </p:nvPr>
        </p:nvSpPr>
        <p:spPr/>
        <p:txBody>
          <a:bodyPr rtlCol="0"/>
          <a:lstStyle>
            <a:lvl1pPr>
              <a:defRPr/>
            </a:lvl1pPr>
          </a:lstStyle>
          <a:p>
            <a:pPr>
              <a:defRPr/>
            </a:pPr>
            <a:fld id="{259E3C9E-0F4B-4163-9B3A-02E4FC64B4A0}" type="slidenum">
              <a:rPr lang="el-GR"/>
              <a:pPr>
                <a:defRPr/>
              </a:pPr>
              <a:t>‹#›</a:t>
            </a:fld>
            <a:endParaRPr lang="el-GR"/>
          </a:p>
        </p:txBody>
      </p:sp>
      <p:sp>
        <p:nvSpPr>
          <p:cNvPr id="6" name="9 - Θέση υποσέλιδου"/>
          <p:cNvSpPr>
            <a:spLocks noGrp="1"/>
          </p:cNvSpPr>
          <p:nvPr>
            <p:ph type="ftr" sz="quarter" idx="12"/>
          </p:nvPr>
        </p:nvSpPr>
        <p:spPr/>
        <p:txBody>
          <a:bodyPr rtlCol="0"/>
          <a:lstStyle>
            <a:lvl1pPr>
              <a:defRPr/>
            </a:lvl1pPr>
          </a:lstStyle>
          <a:p>
            <a:pPr>
              <a:defRPr/>
            </a:pPr>
            <a:endParaRPr lang="el-G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solidFill>
          <a:schemeClr val="bg2"/>
        </a:solidFill>
        <a:effectLst/>
      </p:bgPr>
    </p:bg>
    <p:spTree>
      <p:nvGrpSpPr>
        <p:cNvPr id="1" name=""/>
        <p:cNvGrpSpPr/>
        <p:nvPr/>
      </p:nvGrpSpPr>
      <p:grpSpPr>
        <a:xfrm>
          <a:off x="0" y="0"/>
          <a:ext cx="0" cy="0"/>
          <a:chOff x="0" y="0"/>
          <a:chExt cx="0" cy="0"/>
        </a:xfrm>
      </p:grpSpPr>
      <p:sp>
        <p:nvSpPr>
          <p:cNvPr id="4" name="3 - Ορθογώνιο"/>
          <p:cNvSpPr/>
          <p:nvPr/>
        </p:nvSpPr>
        <p:spPr bwMode="auto">
          <a:xfrm>
            <a:off x="381000" y="0"/>
            <a:ext cx="609600" cy="51435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4 - Ορθογώνιο"/>
          <p:cNvSpPr/>
          <p:nvPr/>
        </p:nvSpPr>
        <p:spPr bwMode="auto">
          <a:xfrm>
            <a:off x="276225" y="0"/>
            <a:ext cx="104775" cy="51435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5 - Ορθογώνιο"/>
          <p:cNvSpPr/>
          <p:nvPr/>
        </p:nvSpPr>
        <p:spPr bwMode="auto">
          <a:xfrm>
            <a:off x="990600" y="0"/>
            <a:ext cx="182563" cy="51435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6 - Ορθογώνιο"/>
          <p:cNvSpPr/>
          <p:nvPr/>
        </p:nvSpPr>
        <p:spPr bwMode="auto">
          <a:xfrm>
            <a:off x="1141413" y="0"/>
            <a:ext cx="230187" cy="51435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7 - Ευθεία γραμμή σύνδεσης"/>
          <p:cNvSpPr>
            <a:spLocks noChangeShapeType="1"/>
          </p:cNvSpPr>
          <p:nvPr/>
        </p:nvSpPr>
        <p:spPr bwMode="auto">
          <a:xfrm>
            <a:off x="106363" y="0"/>
            <a:ext cx="0" cy="51435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8 - Ευθεία γραμμή σύνδεσης"/>
          <p:cNvSpPr>
            <a:spLocks noChangeShapeType="1"/>
          </p:cNvSpPr>
          <p:nvPr/>
        </p:nvSpPr>
        <p:spPr bwMode="auto">
          <a:xfrm>
            <a:off x="914400" y="0"/>
            <a:ext cx="0" cy="51435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9 - Ευθεία γραμμή σύνδεσης"/>
          <p:cNvSpPr>
            <a:spLocks noChangeShapeType="1"/>
          </p:cNvSpPr>
          <p:nvPr/>
        </p:nvSpPr>
        <p:spPr bwMode="auto">
          <a:xfrm>
            <a:off x="854075" y="0"/>
            <a:ext cx="0" cy="51435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10 - Ευθεία γραμμή σύνδεσης"/>
          <p:cNvSpPr>
            <a:spLocks noChangeShapeType="1"/>
          </p:cNvSpPr>
          <p:nvPr/>
        </p:nvSpPr>
        <p:spPr bwMode="auto">
          <a:xfrm>
            <a:off x="1727200" y="0"/>
            <a:ext cx="0" cy="51435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11 - Ευθεία γραμμή σύνδεσης"/>
          <p:cNvSpPr>
            <a:spLocks noChangeShapeType="1"/>
          </p:cNvSpPr>
          <p:nvPr/>
        </p:nvSpPr>
        <p:spPr bwMode="auto">
          <a:xfrm>
            <a:off x="1066800" y="0"/>
            <a:ext cx="0" cy="51435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12 - Ορθογώνιο"/>
          <p:cNvSpPr/>
          <p:nvPr/>
        </p:nvSpPr>
        <p:spPr bwMode="auto">
          <a:xfrm>
            <a:off x="1219200" y="0"/>
            <a:ext cx="76200" cy="51435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13 - Έλλειψη"/>
          <p:cNvSpPr/>
          <p:nvPr/>
        </p:nvSpPr>
        <p:spPr bwMode="auto">
          <a:xfrm>
            <a:off x="609600" y="2571750"/>
            <a:ext cx="1295400" cy="97155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14 - Έλλειψη"/>
          <p:cNvSpPr/>
          <p:nvPr/>
        </p:nvSpPr>
        <p:spPr bwMode="auto">
          <a:xfrm>
            <a:off x="1323975" y="3649663"/>
            <a:ext cx="642938" cy="481012"/>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15 - Έλλειψη"/>
          <p:cNvSpPr/>
          <p:nvPr/>
        </p:nvSpPr>
        <p:spPr bwMode="auto">
          <a:xfrm>
            <a:off x="1090613" y="4125913"/>
            <a:ext cx="138112" cy="103187"/>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16 - Έλλειψη"/>
          <p:cNvSpPr/>
          <p:nvPr/>
        </p:nvSpPr>
        <p:spPr bwMode="auto">
          <a:xfrm>
            <a:off x="1663700" y="4343400"/>
            <a:ext cx="274638" cy="20637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17 - Έλλειψη"/>
          <p:cNvSpPr/>
          <p:nvPr/>
        </p:nvSpPr>
        <p:spPr bwMode="auto">
          <a:xfrm>
            <a:off x="1879600" y="3359150"/>
            <a:ext cx="365125" cy="274638"/>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18 - Ευθεία γραμμή σύνδεσης"/>
          <p:cNvSpPr>
            <a:spLocks noChangeShapeType="1"/>
          </p:cNvSpPr>
          <p:nvPr/>
        </p:nvSpPr>
        <p:spPr bwMode="auto">
          <a:xfrm>
            <a:off x="9097963" y="0"/>
            <a:ext cx="0" cy="51435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1 - Τίτλος"/>
          <p:cNvSpPr>
            <a:spLocks noGrp="1"/>
          </p:cNvSpPr>
          <p:nvPr>
            <p:ph type="title"/>
          </p:nvPr>
        </p:nvSpPr>
        <p:spPr>
          <a:xfrm>
            <a:off x="2286000" y="2171701"/>
            <a:ext cx="6172200" cy="1540193"/>
          </a:xfrm>
        </p:spPr>
        <p:txBody>
          <a:bodyPr/>
          <a:lstStyle>
            <a:lvl1pPr algn="l">
              <a:buNone/>
              <a:defRPr sz="3000" b="1" cap="small" baseline="0"/>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2286000" y="3757613"/>
            <a:ext cx="6172200" cy="10287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Kλικ για επεξεργασία των στυλ του υποδείγματος</a:t>
            </a:r>
          </a:p>
        </p:txBody>
      </p:sp>
      <p:sp>
        <p:nvSpPr>
          <p:cNvPr id="20" name="3 - Θέση ημερομηνίας"/>
          <p:cNvSpPr>
            <a:spLocks noGrp="1"/>
          </p:cNvSpPr>
          <p:nvPr>
            <p:ph type="dt" sz="half" idx="10"/>
          </p:nvPr>
        </p:nvSpPr>
        <p:spPr bwMode="auto">
          <a:xfrm rot="5400000">
            <a:off x="8048625" y="830263"/>
            <a:ext cx="1714500" cy="381000"/>
          </a:xfrm>
        </p:spPr>
        <p:txBody>
          <a:bodyPr/>
          <a:lstStyle>
            <a:lvl1pPr>
              <a:defRPr/>
            </a:lvl1pPr>
          </a:lstStyle>
          <a:p>
            <a:pPr>
              <a:defRPr/>
            </a:pPr>
            <a:fld id="{E4BAD619-3FA2-419C-AE58-6956106AFCE2}" type="datetimeFigureOut">
              <a:rPr lang="el-GR"/>
              <a:pPr>
                <a:defRPr/>
              </a:pPr>
              <a:t>27/2/2022</a:t>
            </a:fld>
            <a:endParaRPr lang="el-GR"/>
          </a:p>
        </p:txBody>
      </p:sp>
      <p:sp>
        <p:nvSpPr>
          <p:cNvPr id="21" name="4 - Θέση υποσέλιδου"/>
          <p:cNvSpPr>
            <a:spLocks noGrp="1"/>
          </p:cNvSpPr>
          <p:nvPr>
            <p:ph type="ftr" sz="quarter" idx="11"/>
          </p:nvPr>
        </p:nvSpPr>
        <p:spPr bwMode="auto">
          <a:xfrm rot="5400000">
            <a:off x="7534276" y="3086100"/>
            <a:ext cx="2743200" cy="384175"/>
          </a:xfrm>
        </p:spPr>
        <p:txBody>
          <a:bodyPr/>
          <a:lstStyle>
            <a:lvl1pPr>
              <a:defRPr/>
            </a:lvl1pPr>
          </a:lstStyle>
          <a:p>
            <a:pPr>
              <a:defRPr/>
            </a:pPr>
            <a:endParaRPr lang="el-GR"/>
          </a:p>
        </p:txBody>
      </p:sp>
      <p:sp>
        <p:nvSpPr>
          <p:cNvPr id="22" name="5 - Θέση αριθμού διαφάνειας"/>
          <p:cNvSpPr>
            <a:spLocks noGrp="1"/>
          </p:cNvSpPr>
          <p:nvPr>
            <p:ph type="sldNum" sz="quarter" idx="12"/>
          </p:nvPr>
        </p:nvSpPr>
        <p:spPr bwMode="auto">
          <a:xfrm>
            <a:off x="1339850" y="3697288"/>
            <a:ext cx="609600" cy="387350"/>
          </a:xfrm>
        </p:spPr>
        <p:txBody>
          <a:bodyPr/>
          <a:lstStyle>
            <a:lvl1pPr>
              <a:defRPr/>
            </a:lvl1pPr>
          </a:lstStyle>
          <a:p>
            <a:pPr>
              <a:defRPr/>
            </a:pPr>
            <a:fld id="{87F874E9-51E2-426F-B618-86979A1767DF}"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9" name="8 - Θέση περιεχομένου"/>
          <p:cNvSpPr>
            <a:spLocks noGrp="1"/>
          </p:cNvSpPr>
          <p:nvPr>
            <p:ph sz="quarter" idx="1"/>
          </p:nvPr>
        </p:nvSpPr>
        <p:spPr>
          <a:xfrm>
            <a:off x="457200" y="1200150"/>
            <a:ext cx="3657600" cy="3429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1" name="10 - Θέση περιεχομένου"/>
          <p:cNvSpPr>
            <a:spLocks noGrp="1"/>
          </p:cNvSpPr>
          <p:nvPr>
            <p:ph sz="quarter" idx="2"/>
          </p:nvPr>
        </p:nvSpPr>
        <p:spPr>
          <a:xfrm>
            <a:off x="4270248" y="1200150"/>
            <a:ext cx="3657600" cy="3429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13 - Θέση ημερομηνίας"/>
          <p:cNvSpPr>
            <a:spLocks noGrp="1"/>
          </p:cNvSpPr>
          <p:nvPr>
            <p:ph type="dt" sz="half" idx="10"/>
          </p:nvPr>
        </p:nvSpPr>
        <p:spPr/>
        <p:txBody>
          <a:bodyPr/>
          <a:lstStyle>
            <a:lvl1pPr>
              <a:defRPr/>
            </a:lvl1pPr>
          </a:lstStyle>
          <a:p>
            <a:pPr>
              <a:defRPr/>
            </a:pPr>
            <a:fld id="{B38FAE57-A490-4443-B730-FC5217294A2F}" type="datetimeFigureOut">
              <a:rPr lang="el-GR"/>
              <a:pPr>
                <a:defRPr/>
              </a:pPr>
              <a:t>27/2/2022</a:t>
            </a:fld>
            <a:endParaRPr lang="el-GR"/>
          </a:p>
        </p:txBody>
      </p:sp>
      <p:sp>
        <p:nvSpPr>
          <p:cNvPr id="6" name="2 - Θέση υποσέλιδου"/>
          <p:cNvSpPr>
            <a:spLocks noGrp="1"/>
          </p:cNvSpPr>
          <p:nvPr>
            <p:ph type="ftr" sz="quarter" idx="11"/>
          </p:nvPr>
        </p:nvSpPr>
        <p:spPr/>
        <p:txBody>
          <a:bodyPr/>
          <a:lstStyle>
            <a:lvl1pPr>
              <a:defRPr/>
            </a:lvl1pPr>
          </a:lstStyle>
          <a:p>
            <a:pPr>
              <a:defRPr/>
            </a:pPr>
            <a:endParaRPr lang="el-GR"/>
          </a:p>
        </p:txBody>
      </p:sp>
      <p:sp>
        <p:nvSpPr>
          <p:cNvPr id="7" name="22 - Θέση αριθμού διαφάνειας"/>
          <p:cNvSpPr>
            <a:spLocks noGrp="1"/>
          </p:cNvSpPr>
          <p:nvPr>
            <p:ph type="sldNum" sz="quarter" idx="12"/>
          </p:nvPr>
        </p:nvSpPr>
        <p:spPr/>
        <p:txBody>
          <a:bodyPr/>
          <a:lstStyle>
            <a:lvl1pPr>
              <a:defRPr/>
            </a:lvl1pPr>
          </a:lstStyle>
          <a:p>
            <a:pPr>
              <a:defRPr/>
            </a:pPr>
            <a:fld id="{9F188E14-7437-44A6-ADA4-D2AE302F1948}" type="slidenum">
              <a:rPr lang="el-GR"/>
              <a:pPr>
                <a:defRPr/>
              </a:pPr>
              <a:t>‹#›</a:t>
            </a:fld>
            <a:endParaRPr lang="el-G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04788"/>
            <a:ext cx="7543800" cy="857250"/>
          </a:xfrm>
        </p:spPr>
        <p:txBody>
          <a:bodyPr/>
          <a:lstStyle>
            <a:lvl1pPr>
              <a:defRPr/>
            </a:lvl1pPr>
          </a:lstStyle>
          <a:p>
            <a:r>
              <a:rPr lang="el-GR" smtClean="0"/>
              <a:t>Kλικ για επεξεργασία του τίτλου</a:t>
            </a:r>
            <a:endParaRPr lang="en-US"/>
          </a:p>
        </p:txBody>
      </p:sp>
      <p:sp>
        <p:nvSpPr>
          <p:cNvPr id="11" name="10 - Θέση περιεχομένου"/>
          <p:cNvSpPr>
            <a:spLocks noGrp="1"/>
          </p:cNvSpPr>
          <p:nvPr>
            <p:ph sz="quarter" idx="2"/>
          </p:nvPr>
        </p:nvSpPr>
        <p:spPr>
          <a:xfrm>
            <a:off x="457200" y="1771650"/>
            <a:ext cx="3657600" cy="291465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3" name="12 - Θέση περιεχομένου"/>
          <p:cNvSpPr>
            <a:spLocks noGrp="1"/>
          </p:cNvSpPr>
          <p:nvPr>
            <p:ph sz="quarter" idx="4"/>
          </p:nvPr>
        </p:nvSpPr>
        <p:spPr>
          <a:xfrm>
            <a:off x="4371975" y="1771650"/>
            <a:ext cx="3657600" cy="291465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2" name="11 - Θέση κειμένου"/>
          <p:cNvSpPr>
            <a:spLocks noGrp="1"/>
          </p:cNvSpPr>
          <p:nvPr>
            <p:ph type="body" sz="quarter" idx="1"/>
          </p:nvPr>
        </p:nvSpPr>
        <p:spPr>
          <a:xfrm>
            <a:off x="457200" y="1177290"/>
            <a:ext cx="3657600" cy="493776"/>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l-GR" smtClean="0"/>
              <a:t>Kλικ για επεξεργασία των στυλ του υποδείγματος</a:t>
            </a:r>
          </a:p>
        </p:txBody>
      </p:sp>
      <p:sp>
        <p:nvSpPr>
          <p:cNvPr id="14" name="13 - Θέση κειμένου"/>
          <p:cNvSpPr>
            <a:spLocks noGrp="1"/>
          </p:cNvSpPr>
          <p:nvPr>
            <p:ph type="body" sz="quarter" idx="3"/>
          </p:nvPr>
        </p:nvSpPr>
        <p:spPr>
          <a:xfrm>
            <a:off x="4343400" y="1177290"/>
            <a:ext cx="3657600" cy="493776"/>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l-GR" smtClean="0"/>
              <a:t>Kλικ για επεξεργασία των στυλ του υποδείγματος</a:t>
            </a:r>
          </a:p>
        </p:txBody>
      </p:sp>
      <p:sp>
        <p:nvSpPr>
          <p:cNvPr id="7" name="13 - Θέση ημερομηνίας"/>
          <p:cNvSpPr>
            <a:spLocks noGrp="1"/>
          </p:cNvSpPr>
          <p:nvPr>
            <p:ph type="dt" sz="half" idx="10"/>
          </p:nvPr>
        </p:nvSpPr>
        <p:spPr/>
        <p:txBody>
          <a:bodyPr/>
          <a:lstStyle>
            <a:lvl1pPr>
              <a:defRPr/>
            </a:lvl1pPr>
          </a:lstStyle>
          <a:p>
            <a:pPr>
              <a:defRPr/>
            </a:pPr>
            <a:fld id="{E612DA0F-9C47-4016-B5F7-E7CCBB36AC66}" type="datetimeFigureOut">
              <a:rPr lang="el-GR"/>
              <a:pPr>
                <a:defRPr/>
              </a:pPr>
              <a:t>27/2/2022</a:t>
            </a:fld>
            <a:endParaRPr lang="el-GR"/>
          </a:p>
        </p:txBody>
      </p:sp>
      <p:sp>
        <p:nvSpPr>
          <p:cNvPr id="8" name="2 - Θέση υποσέλιδου"/>
          <p:cNvSpPr>
            <a:spLocks noGrp="1"/>
          </p:cNvSpPr>
          <p:nvPr>
            <p:ph type="ftr" sz="quarter" idx="11"/>
          </p:nvPr>
        </p:nvSpPr>
        <p:spPr/>
        <p:txBody>
          <a:bodyPr/>
          <a:lstStyle>
            <a:lvl1pPr>
              <a:defRPr/>
            </a:lvl1pPr>
          </a:lstStyle>
          <a:p>
            <a:pPr>
              <a:defRPr/>
            </a:pPr>
            <a:endParaRPr lang="el-GR"/>
          </a:p>
        </p:txBody>
      </p:sp>
      <p:sp>
        <p:nvSpPr>
          <p:cNvPr id="9" name="22 - Θέση αριθμού διαφάνειας"/>
          <p:cNvSpPr>
            <a:spLocks noGrp="1"/>
          </p:cNvSpPr>
          <p:nvPr>
            <p:ph type="sldNum" sz="quarter" idx="12"/>
          </p:nvPr>
        </p:nvSpPr>
        <p:spPr/>
        <p:txBody>
          <a:bodyPr/>
          <a:lstStyle>
            <a:lvl1pPr>
              <a:defRPr/>
            </a:lvl1pPr>
          </a:lstStyle>
          <a:p>
            <a:pPr>
              <a:defRPr/>
            </a:pPr>
            <a:fld id="{DC5D50AD-D5CD-4839-B235-B8F9AE575F86}" type="slidenum">
              <a:rPr lang="el-GR"/>
              <a:pPr>
                <a:defRPr/>
              </a:pPr>
              <a:t>‹#›</a:t>
            </a:fld>
            <a:endParaRPr lang="el-G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5 - Θέση ημερομηνίας"/>
          <p:cNvSpPr>
            <a:spLocks noGrp="1"/>
          </p:cNvSpPr>
          <p:nvPr>
            <p:ph type="dt" sz="half" idx="10"/>
          </p:nvPr>
        </p:nvSpPr>
        <p:spPr/>
        <p:txBody>
          <a:bodyPr rtlCol="0"/>
          <a:lstStyle>
            <a:lvl1pPr>
              <a:defRPr/>
            </a:lvl1pPr>
          </a:lstStyle>
          <a:p>
            <a:pPr>
              <a:defRPr/>
            </a:pPr>
            <a:fld id="{8BB5AECF-8E0C-4B63-A3BD-10D95CD33735}" type="datetimeFigureOut">
              <a:rPr lang="el-GR"/>
              <a:pPr>
                <a:defRPr/>
              </a:pPr>
              <a:t>27/2/2022</a:t>
            </a:fld>
            <a:endParaRPr lang="el-GR"/>
          </a:p>
        </p:txBody>
      </p:sp>
      <p:sp>
        <p:nvSpPr>
          <p:cNvPr id="4" name="6 - Θέση αριθμού διαφάνειας"/>
          <p:cNvSpPr>
            <a:spLocks noGrp="1"/>
          </p:cNvSpPr>
          <p:nvPr>
            <p:ph type="sldNum" sz="quarter" idx="11"/>
          </p:nvPr>
        </p:nvSpPr>
        <p:spPr/>
        <p:txBody>
          <a:bodyPr rtlCol="0"/>
          <a:lstStyle>
            <a:lvl1pPr>
              <a:defRPr/>
            </a:lvl1pPr>
          </a:lstStyle>
          <a:p>
            <a:pPr>
              <a:defRPr/>
            </a:pPr>
            <a:fld id="{F79F2B6A-3154-45AD-8A0B-CA20B64AC139}" type="slidenum">
              <a:rPr lang="el-GR"/>
              <a:pPr>
                <a:defRPr/>
              </a:pPr>
              <a:t>‹#›</a:t>
            </a:fld>
            <a:endParaRPr lang="el-GR"/>
          </a:p>
        </p:txBody>
      </p:sp>
      <p:sp>
        <p:nvSpPr>
          <p:cNvPr id="5" name="7 - Θέση υποσέλιδου"/>
          <p:cNvSpPr>
            <a:spLocks noGrp="1"/>
          </p:cNvSpPr>
          <p:nvPr>
            <p:ph type="ftr" sz="quarter" idx="12"/>
          </p:nvPr>
        </p:nvSpPr>
        <p:spPr/>
        <p:txBody>
          <a:bodyPr rtlCol="0"/>
          <a:lstStyle>
            <a:lvl1pPr>
              <a:defRPr/>
            </a:lvl1pPr>
          </a:lstStyle>
          <a:p>
            <a:pPr>
              <a:defRPr/>
            </a:pPr>
            <a:endParaRPr lang="el-G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3 - Θέση ημερομηνίας"/>
          <p:cNvSpPr>
            <a:spLocks noGrp="1"/>
          </p:cNvSpPr>
          <p:nvPr>
            <p:ph type="dt" sz="half" idx="10"/>
          </p:nvPr>
        </p:nvSpPr>
        <p:spPr/>
        <p:txBody>
          <a:bodyPr/>
          <a:lstStyle>
            <a:lvl1pPr>
              <a:defRPr/>
            </a:lvl1pPr>
          </a:lstStyle>
          <a:p>
            <a:pPr>
              <a:defRPr/>
            </a:pPr>
            <a:fld id="{390BA090-9EA8-497A-B684-87189DCA46FF}" type="datetimeFigureOut">
              <a:rPr lang="el-GR"/>
              <a:pPr>
                <a:defRPr/>
              </a:pPr>
              <a:t>27/2/2022</a:t>
            </a:fld>
            <a:endParaRPr lang="el-GR"/>
          </a:p>
        </p:txBody>
      </p:sp>
      <p:sp>
        <p:nvSpPr>
          <p:cNvPr id="3" name="2 - Θέση υποσέλιδου"/>
          <p:cNvSpPr>
            <a:spLocks noGrp="1"/>
          </p:cNvSpPr>
          <p:nvPr>
            <p:ph type="ftr" sz="quarter" idx="11"/>
          </p:nvPr>
        </p:nvSpPr>
        <p:spPr/>
        <p:txBody>
          <a:bodyPr/>
          <a:lstStyle>
            <a:lvl1pPr>
              <a:defRPr/>
            </a:lvl1pPr>
          </a:lstStyle>
          <a:p>
            <a:pPr>
              <a:defRPr/>
            </a:pPr>
            <a:endParaRPr lang="el-GR"/>
          </a:p>
        </p:txBody>
      </p:sp>
      <p:sp>
        <p:nvSpPr>
          <p:cNvPr id="4" name="22 - Θέση αριθμού διαφάνειας"/>
          <p:cNvSpPr>
            <a:spLocks noGrp="1"/>
          </p:cNvSpPr>
          <p:nvPr>
            <p:ph type="sldNum" sz="quarter" idx="12"/>
          </p:nvPr>
        </p:nvSpPr>
        <p:spPr/>
        <p:txBody>
          <a:bodyPr/>
          <a:lstStyle>
            <a:lvl1pPr>
              <a:defRPr/>
            </a:lvl1pPr>
          </a:lstStyle>
          <a:p>
            <a:pPr>
              <a:defRPr/>
            </a:pPr>
            <a:fld id="{A527B2E0-2AA8-43A4-B4A9-C2FE60B9A9A1}" type="slidenum">
              <a:rPr lang="el-GR"/>
              <a:pPr>
                <a:defRPr/>
              </a:pPr>
              <a:t>‹#›</a:t>
            </a:fld>
            <a:endParaRPr lang="el-G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5" name="4 - Ευθεία γραμμή σύνδεσης"/>
          <p:cNvSpPr>
            <a:spLocks noChangeShapeType="1"/>
          </p:cNvSpPr>
          <p:nvPr/>
        </p:nvSpPr>
        <p:spPr bwMode="auto">
          <a:xfrm>
            <a:off x="8763000" y="0"/>
            <a:ext cx="0" cy="51435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5 - Ευθεία γραμμή σύνδεσης"/>
          <p:cNvSpPr>
            <a:spLocks noChangeShapeType="1"/>
          </p:cNvSpPr>
          <p:nvPr/>
        </p:nvSpPr>
        <p:spPr bwMode="auto">
          <a:xfrm>
            <a:off x="6248400" y="0"/>
            <a:ext cx="0" cy="51435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6 - Ευθεία γραμμή σύνδεσης"/>
          <p:cNvSpPr>
            <a:spLocks noChangeShapeType="1"/>
          </p:cNvSpPr>
          <p:nvPr/>
        </p:nvSpPr>
        <p:spPr bwMode="auto">
          <a:xfrm>
            <a:off x="6192838" y="0"/>
            <a:ext cx="0" cy="51435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7 - Ευθεία γραμμή σύνδεσης"/>
          <p:cNvSpPr>
            <a:spLocks noChangeShapeType="1"/>
          </p:cNvSpPr>
          <p:nvPr/>
        </p:nvSpPr>
        <p:spPr bwMode="auto">
          <a:xfrm>
            <a:off x="8991600" y="0"/>
            <a:ext cx="0" cy="51435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8 - Ορθογώνιο"/>
          <p:cNvSpPr/>
          <p:nvPr/>
        </p:nvSpPr>
        <p:spPr bwMode="auto">
          <a:xfrm>
            <a:off x="8839200" y="0"/>
            <a:ext cx="304800" cy="51435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9 - Ευθεία γραμμή σύνδεσης"/>
          <p:cNvSpPr>
            <a:spLocks noChangeShapeType="1"/>
          </p:cNvSpPr>
          <p:nvPr/>
        </p:nvSpPr>
        <p:spPr bwMode="auto">
          <a:xfrm>
            <a:off x="8915400" y="0"/>
            <a:ext cx="0" cy="51435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10 - Έλλειψη"/>
          <p:cNvSpPr/>
          <p:nvPr/>
        </p:nvSpPr>
        <p:spPr>
          <a:xfrm>
            <a:off x="8156575" y="4286250"/>
            <a:ext cx="549275" cy="411163"/>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1 - Τίτλος"/>
          <p:cNvSpPr>
            <a:spLocks noGrp="1"/>
          </p:cNvSpPr>
          <p:nvPr>
            <p:ph type="title"/>
          </p:nvPr>
        </p:nvSpPr>
        <p:spPr>
          <a:xfrm rot="5400000">
            <a:off x="4160520" y="2343150"/>
            <a:ext cx="4732020" cy="457200"/>
          </a:xfrm>
        </p:spPr>
        <p:txBody>
          <a:bodyPr/>
          <a:lstStyle>
            <a:lvl1pPr algn="l">
              <a:buNone/>
              <a:defRPr sz="2000" b="1" cap="small" baseline="0"/>
            </a:lvl1pPr>
          </a:lstStyle>
          <a:p>
            <a:r>
              <a:rPr lang="el-GR" smtClean="0"/>
              <a:t>Kλικ για επεξεργασία του τίτλου</a:t>
            </a:r>
            <a:endParaRPr lang="en-US"/>
          </a:p>
        </p:txBody>
      </p:sp>
      <p:sp>
        <p:nvSpPr>
          <p:cNvPr id="3" name="2 - Θέση κειμένου"/>
          <p:cNvSpPr>
            <a:spLocks noGrp="1"/>
          </p:cNvSpPr>
          <p:nvPr>
            <p:ph type="body" idx="2"/>
          </p:nvPr>
        </p:nvSpPr>
        <p:spPr>
          <a:xfrm>
            <a:off x="6812280" y="205740"/>
            <a:ext cx="1527048" cy="373761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l-GR" smtClean="0"/>
              <a:t>Kλικ για επεξεργασία των στυλ του υποδείγματος</a:t>
            </a:r>
          </a:p>
        </p:txBody>
      </p:sp>
      <p:sp>
        <p:nvSpPr>
          <p:cNvPr id="18" name="17 - Θέση περιεχομένου"/>
          <p:cNvSpPr>
            <a:spLocks noGrp="1"/>
          </p:cNvSpPr>
          <p:nvPr>
            <p:ph sz="quarter" idx="1"/>
          </p:nvPr>
        </p:nvSpPr>
        <p:spPr>
          <a:xfrm>
            <a:off x="304800" y="205740"/>
            <a:ext cx="5638800" cy="4745736"/>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2" name="20 - Θέση ημερομηνίας"/>
          <p:cNvSpPr>
            <a:spLocks noGrp="1"/>
          </p:cNvSpPr>
          <p:nvPr>
            <p:ph type="dt" sz="half" idx="10"/>
          </p:nvPr>
        </p:nvSpPr>
        <p:spPr/>
        <p:txBody>
          <a:bodyPr rtlCol="0"/>
          <a:lstStyle>
            <a:lvl1pPr>
              <a:defRPr/>
            </a:lvl1pPr>
          </a:lstStyle>
          <a:p>
            <a:pPr>
              <a:defRPr/>
            </a:pPr>
            <a:fld id="{DA96AF2F-D863-49F7-9006-00E911841070}" type="datetimeFigureOut">
              <a:rPr lang="el-GR"/>
              <a:pPr>
                <a:defRPr/>
              </a:pPr>
              <a:t>27/2/2022</a:t>
            </a:fld>
            <a:endParaRPr lang="el-GR"/>
          </a:p>
        </p:txBody>
      </p:sp>
      <p:sp>
        <p:nvSpPr>
          <p:cNvPr id="13" name="21 - Θέση αριθμού διαφάνειας"/>
          <p:cNvSpPr>
            <a:spLocks noGrp="1"/>
          </p:cNvSpPr>
          <p:nvPr>
            <p:ph type="sldNum" sz="quarter" idx="11"/>
          </p:nvPr>
        </p:nvSpPr>
        <p:spPr/>
        <p:txBody>
          <a:bodyPr rtlCol="0"/>
          <a:lstStyle>
            <a:lvl1pPr>
              <a:defRPr/>
            </a:lvl1pPr>
          </a:lstStyle>
          <a:p>
            <a:pPr>
              <a:defRPr/>
            </a:pPr>
            <a:fld id="{A4908F03-7A05-429F-863B-7FA0AF76C4D7}" type="slidenum">
              <a:rPr lang="el-GR"/>
              <a:pPr>
                <a:defRPr/>
              </a:pPr>
              <a:t>‹#›</a:t>
            </a:fld>
            <a:endParaRPr lang="el-GR"/>
          </a:p>
        </p:txBody>
      </p:sp>
      <p:sp>
        <p:nvSpPr>
          <p:cNvPr id="14" name="22 - Θέση υποσέλιδου"/>
          <p:cNvSpPr>
            <a:spLocks noGrp="1"/>
          </p:cNvSpPr>
          <p:nvPr>
            <p:ph type="ftr" sz="quarter" idx="12"/>
          </p:nvPr>
        </p:nvSpPr>
        <p:spPr/>
        <p:txBody>
          <a:bodyPr rtlCol="0"/>
          <a:lstStyle>
            <a:lvl1pPr>
              <a:defRPr/>
            </a:lvl1pPr>
          </a:lstStyle>
          <a:p>
            <a:pPr>
              <a:defRPr/>
            </a:pPr>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E035242F-79F2-4A4B-BECA-26DB55F53055}" type="datetimeFigureOut">
              <a:rPr lang="el-GR"/>
              <a:pPr>
                <a:defRPr/>
              </a:pPr>
              <a:t>27/2/2022</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0BD42B0B-FB8F-47A5-8B7F-529E94603884}" type="slidenum">
              <a:rPr lang="el-GR"/>
              <a:pPr>
                <a:defRPr/>
              </a:pPr>
              <a:t>‹#›</a:t>
            </a:fld>
            <a:endParaRPr lang="el-G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5" name="4 - Ευθεία γραμμή σύνδεσης"/>
          <p:cNvSpPr>
            <a:spLocks noChangeShapeType="1"/>
          </p:cNvSpPr>
          <p:nvPr/>
        </p:nvSpPr>
        <p:spPr bwMode="auto">
          <a:xfrm>
            <a:off x="8763000" y="0"/>
            <a:ext cx="0" cy="51435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5 - Έλλειψη"/>
          <p:cNvSpPr/>
          <p:nvPr/>
        </p:nvSpPr>
        <p:spPr>
          <a:xfrm>
            <a:off x="8156575" y="4286250"/>
            <a:ext cx="549275" cy="411163"/>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6 - Ευθεία γραμμή σύνδεσης"/>
          <p:cNvSpPr>
            <a:spLocks noChangeShapeType="1"/>
          </p:cNvSpPr>
          <p:nvPr/>
        </p:nvSpPr>
        <p:spPr bwMode="auto">
          <a:xfrm>
            <a:off x="8991600" y="0"/>
            <a:ext cx="0" cy="51435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7 - Ορθογώνιο"/>
          <p:cNvSpPr/>
          <p:nvPr/>
        </p:nvSpPr>
        <p:spPr bwMode="auto">
          <a:xfrm>
            <a:off x="8839200" y="0"/>
            <a:ext cx="304800" cy="51435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8 - Ευθεία γραμμή σύνδεσης"/>
          <p:cNvSpPr>
            <a:spLocks noChangeShapeType="1"/>
          </p:cNvSpPr>
          <p:nvPr/>
        </p:nvSpPr>
        <p:spPr bwMode="auto">
          <a:xfrm>
            <a:off x="8915400" y="0"/>
            <a:ext cx="0" cy="51435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9 - Ευθεία γραμμή σύνδεσης"/>
          <p:cNvSpPr>
            <a:spLocks noChangeShapeType="1"/>
          </p:cNvSpPr>
          <p:nvPr/>
        </p:nvSpPr>
        <p:spPr bwMode="auto">
          <a:xfrm>
            <a:off x="6248400" y="0"/>
            <a:ext cx="0" cy="51435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10 - Ευθεία γραμμή σύνδεσης"/>
          <p:cNvSpPr>
            <a:spLocks noChangeShapeType="1"/>
          </p:cNvSpPr>
          <p:nvPr/>
        </p:nvSpPr>
        <p:spPr bwMode="auto">
          <a:xfrm>
            <a:off x="6192838" y="0"/>
            <a:ext cx="0" cy="51435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1 - Τίτλος"/>
          <p:cNvSpPr>
            <a:spLocks noGrp="1"/>
          </p:cNvSpPr>
          <p:nvPr>
            <p:ph type="title"/>
          </p:nvPr>
        </p:nvSpPr>
        <p:spPr>
          <a:xfrm rot="5400000">
            <a:off x="4138803" y="2343150"/>
            <a:ext cx="4732020" cy="457200"/>
          </a:xfrm>
        </p:spPr>
        <p:txBody>
          <a:bodyPr/>
          <a:lstStyle>
            <a:lvl1pPr algn="l">
              <a:buNone/>
              <a:defRPr sz="2000" b="1"/>
            </a:lvl1pPr>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0" y="0"/>
            <a:ext cx="6172200" cy="51435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l-GR" noProof="0" smtClean="0"/>
              <a:t>Κάντε κλικ στο εικονίδιο για να προσθέσετε μια εικόνα</a:t>
            </a:r>
            <a:endParaRPr lang="en-US" noProof="0" dirty="0"/>
          </a:p>
        </p:txBody>
      </p:sp>
      <p:sp>
        <p:nvSpPr>
          <p:cNvPr id="4" name="3 - Θέση κειμένου"/>
          <p:cNvSpPr>
            <a:spLocks noGrp="1"/>
          </p:cNvSpPr>
          <p:nvPr>
            <p:ph type="body" sz="half" idx="2"/>
          </p:nvPr>
        </p:nvSpPr>
        <p:spPr>
          <a:xfrm>
            <a:off x="6765798" y="198596"/>
            <a:ext cx="1524000" cy="3717036"/>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l-GR" smtClean="0"/>
              <a:t>Kλικ για επεξεργασία των στυλ του υποδείγματος</a:t>
            </a:r>
          </a:p>
        </p:txBody>
      </p:sp>
      <p:sp>
        <p:nvSpPr>
          <p:cNvPr id="12" name="16 - Θέση ημερομηνίας"/>
          <p:cNvSpPr>
            <a:spLocks noGrp="1"/>
          </p:cNvSpPr>
          <p:nvPr>
            <p:ph type="dt" sz="half" idx="10"/>
          </p:nvPr>
        </p:nvSpPr>
        <p:spPr/>
        <p:txBody>
          <a:bodyPr rtlCol="0"/>
          <a:lstStyle>
            <a:lvl1pPr>
              <a:defRPr/>
            </a:lvl1pPr>
          </a:lstStyle>
          <a:p>
            <a:pPr>
              <a:defRPr/>
            </a:pPr>
            <a:fld id="{0B13F2FA-6B3E-4A9E-B0F7-1E0A8D447E94}" type="datetimeFigureOut">
              <a:rPr lang="el-GR"/>
              <a:pPr>
                <a:defRPr/>
              </a:pPr>
              <a:t>27/2/2022</a:t>
            </a:fld>
            <a:endParaRPr lang="el-GR"/>
          </a:p>
        </p:txBody>
      </p:sp>
      <p:sp>
        <p:nvSpPr>
          <p:cNvPr id="13" name="17 - Θέση αριθμού διαφάνειας"/>
          <p:cNvSpPr>
            <a:spLocks noGrp="1"/>
          </p:cNvSpPr>
          <p:nvPr>
            <p:ph type="sldNum" sz="quarter" idx="11"/>
          </p:nvPr>
        </p:nvSpPr>
        <p:spPr/>
        <p:txBody>
          <a:bodyPr rtlCol="0"/>
          <a:lstStyle>
            <a:lvl1pPr>
              <a:defRPr/>
            </a:lvl1pPr>
          </a:lstStyle>
          <a:p>
            <a:pPr>
              <a:defRPr/>
            </a:pPr>
            <a:fld id="{46425A1C-B0EF-4B55-B06F-339A78CE6942}" type="slidenum">
              <a:rPr lang="el-GR"/>
              <a:pPr>
                <a:defRPr/>
              </a:pPr>
              <a:t>‹#›</a:t>
            </a:fld>
            <a:endParaRPr lang="el-GR"/>
          </a:p>
        </p:txBody>
      </p:sp>
      <p:sp>
        <p:nvSpPr>
          <p:cNvPr id="14" name="20 - Θέση υποσέλιδου"/>
          <p:cNvSpPr>
            <a:spLocks noGrp="1"/>
          </p:cNvSpPr>
          <p:nvPr>
            <p:ph type="ftr" sz="quarter" idx="12"/>
          </p:nvPr>
        </p:nvSpPr>
        <p:spPr/>
        <p:txBody>
          <a:bodyPr rtlCol="0"/>
          <a:lstStyle>
            <a:lvl1pPr>
              <a:defRPr/>
            </a:lvl1pPr>
          </a:lstStyle>
          <a:p>
            <a:pPr>
              <a:defRPr/>
            </a:pPr>
            <a:endParaRPr lang="el-G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fld id="{7D4EAB5E-1D07-4559-8576-3FDD8248A01A}" type="datetimeFigureOut">
              <a:rPr lang="el-GR"/>
              <a:pPr>
                <a:defRPr/>
              </a:pPr>
              <a:t>27/2/2022</a:t>
            </a:fld>
            <a:endParaRPr lang="el-GR"/>
          </a:p>
        </p:txBody>
      </p:sp>
      <p:sp>
        <p:nvSpPr>
          <p:cNvPr id="5" name="2 - Θέση υποσέλιδου"/>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p:cNvSpPr>
            <a:spLocks noGrp="1"/>
          </p:cNvSpPr>
          <p:nvPr>
            <p:ph type="sldNum" sz="quarter" idx="12"/>
          </p:nvPr>
        </p:nvSpPr>
        <p:spPr/>
        <p:txBody>
          <a:bodyPr/>
          <a:lstStyle>
            <a:lvl1pPr>
              <a:defRPr/>
            </a:lvl1pPr>
          </a:lstStyle>
          <a:p>
            <a:pPr>
              <a:defRPr/>
            </a:pPr>
            <a:fld id="{2EE064E8-990C-4425-8EF0-D0F22320C951}" type="slidenum">
              <a:rPr lang="el-GR"/>
              <a:pPr>
                <a:defRPr/>
              </a:pPr>
              <a:t>‹#›</a:t>
            </a:fld>
            <a:endParaRPr lang="el-G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05980"/>
            <a:ext cx="1676400" cy="4388644"/>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205980"/>
            <a:ext cx="6019800" cy="4388644"/>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fld id="{31923271-F0D0-4153-AB7B-9061CE94B6F8}" type="datetimeFigureOut">
              <a:rPr lang="el-GR"/>
              <a:pPr>
                <a:defRPr/>
              </a:pPr>
              <a:t>27/2/2022</a:t>
            </a:fld>
            <a:endParaRPr lang="el-GR"/>
          </a:p>
        </p:txBody>
      </p:sp>
      <p:sp>
        <p:nvSpPr>
          <p:cNvPr id="5" name="2 - Θέση υποσέλιδου"/>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p:cNvSpPr>
            <a:spLocks noGrp="1"/>
          </p:cNvSpPr>
          <p:nvPr>
            <p:ph type="sldNum" sz="quarter" idx="12"/>
          </p:nvPr>
        </p:nvSpPr>
        <p:spPr/>
        <p:txBody>
          <a:bodyPr/>
          <a:lstStyle>
            <a:lvl1pPr>
              <a:defRPr/>
            </a:lvl1pPr>
          </a:lstStyle>
          <a:p>
            <a:pPr>
              <a:defRPr/>
            </a:pPr>
            <a:fld id="{4AD982B1-04E8-46E9-B2D7-74B87AE0D677}"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3305176"/>
            <a:ext cx="7772400" cy="1021556"/>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5DC2217B-6114-4105-BC96-34756F25979B}" type="datetimeFigureOut">
              <a:rPr lang="el-GR"/>
              <a:pPr>
                <a:defRPr/>
              </a:pPr>
              <a:t>27/2/2022</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9F72F6FB-5F0B-4B05-A402-3D34D0F4E863}"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BBD7C581-B29F-497F-85DE-3A762504F044}" type="datetimeFigureOut">
              <a:rPr lang="el-GR"/>
              <a:pPr>
                <a:defRPr/>
              </a:pPr>
              <a:t>27/2/2022</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4E230A95-688E-4EA9-8F52-2C131A83317A}"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05979"/>
            <a:ext cx="8229600" cy="85725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75C6FF11-6E7E-472F-9AB1-BA7AAAABB23C}" type="datetimeFigureOut">
              <a:rPr lang="el-GR"/>
              <a:pPr>
                <a:defRPr/>
              </a:pPr>
              <a:t>27/2/2022</a:t>
            </a:fld>
            <a:endParaRPr lang="el-GR"/>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F5A1CAEC-41CC-446C-9128-2DF5C16B9BCA}"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0F9C267D-9022-4B71-A53D-4230D3017389}" type="datetimeFigureOut">
              <a:rPr lang="el-GR"/>
              <a:pPr>
                <a:defRPr/>
              </a:pPr>
              <a:t>27/2/2022</a:t>
            </a:fld>
            <a:endParaRPr lang="el-GR"/>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51B80E5F-9811-4516-AE35-1CAA3612AF2A}"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0EE02D31-65AD-4EE2-9A9D-84C8E2413297}" type="datetimeFigureOut">
              <a:rPr lang="el-GR"/>
              <a:pPr>
                <a:defRPr/>
              </a:pPr>
              <a:t>27/2/2022</a:t>
            </a:fld>
            <a:endParaRPr lang="el-GR"/>
          </a:p>
        </p:txBody>
      </p:sp>
      <p:sp>
        <p:nvSpPr>
          <p:cNvPr id="3" name="4 - Θέση υποσέλιδου"/>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p:cNvSpPr>
            <a:spLocks noGrp="1"/>
          </p:cNvSpPr>
          <p:nvPr>
            <p:ph type="sldNum" sz="quarter" idx="12"/>
          </p:nvPr>
        </p:nvSpPr>
        <p:spPr/>
        <p:txBody>
          <a:bodyPr/>
          <a:lstStyle>
            <a:lvl1pPr>
              <a:defRPr/>
            </a:lvl1pPr>
          </a:lstStyle>
          <a:p>
            <a:pPr>
              <a:defRPr/>
            </a:pPr>
            <a:fld id="{57DE7336-0512-40E2-86A0-F5F04F0818A9}"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5" y="204787"/>
            <a:ext cx="3008313" cy="871538"/>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E034E6C5-AA17-494E-983C-0D6D33DC3CFF}" type="datetimeFigureOut">
              <a:rPr lang="el-GR"/>
              <a:pPr>
                <a:defRPr/>
              </a:pPr>
              <a:t>27/2/2022</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9F48C1BC-1B79-4B7B-99E9-7E0CED8CB107}"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3600451"/>
            <a:ext cx="5486400" cy="425054"/>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87FA14AD-A46F-40F6-AADD-C1479C6A4740}" type="datetimeFigureOut">
              <a:rPr lang="el-GR"/>
              <a:pPr>
                <a:defRPr/>
              </a:pPr>
              <a:t>27/2/2022</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DFFB952F-1C04-481E-A8C8-8A938086AE6B}"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1 - Θέση τίτλου"/>
          <p:cNvSpPr>
            <a:spLocks noGrp="1"/>
          </p:cNvSpPr>
          <p:nvPr>
            <p:ph type="title"/>
          </p:nvPr>
        </p:nvSpPr>
        <p:spPr bwMode="auto">
          <a:xfrm>
            <a:off x="457200" y="206375"/>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p>
        </p:txBody>
      </p:sp>
      <p:sp>
        <p:nvSpPr>
          <p:cNvPr id="2051" name="2 - Θέση κειμένου"/>
          <p:cNvSpPr>
            <a:spLocks noGrp="1"/>
          </p:cNvSpPr>
          <p:nvPr>
            <p:ph type="body" idx="1"/>
          </p:nvPr>
        </p:nvSpPr>
        <p:spPr bwMode="auto">
          <a:xfrm>
            <a:off x="457200" y="1200150"/>
            <a:ext cx="82296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 name="3 - Θέση ημερομηνίας"/>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94D717AD-5140-42B9-8B68-FAD3BB5BFE84}" type="datetimeFigureOut">
              <a:rPr lang="el-GR"/>
              <a:pPr>
                <a:defRPr/>
              </a:pPr>
              <a:t>27/2/2022</a:t>
            </a:fld>
            <a:endParaRPr lang="el-GR"/>
          </a:p>
        </p:txBody>
      </p:sp>
      <p:sp>
        <p:nvSpPr>
          <p:cNvPr id="5" name="4 - Θέση υποσέλιδου"/>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l-GR"/>
          </a:p>
        </p:txBody>
      </p:sp>
      <p:sp>
        <p:nvSpPr>
          <p:cNvPr id="6" name="5 - Θέση αριθμού διαφάνειας"/>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BADBB079-863B-4C7E-A2E3-675BB01F5FDF}"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51435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2" name="21 - Θέση τίτλου"/>
          <p:cNvSpPr>
            <a:spLocks noGrp="1"/>
          </p:cNvSpPr>
          <p:nvPr>
            <p:ph type="title"/>
          </p:nvPr>
        </p:nvSpPr>
        <p:spPr>
          <a:xfrm>
            <a:off x="457200" y="206375"/>
            <a:ext cx="7467600" cy="857250"/>
          </a:xfrm>
          <a:prstGeom prst="rect">
            <a:avLst/>
          </a:prstGeom>
        </p:spPr>
        <p:txBody>
          <a:bodyPr vert="horz" anchor="b">
            <a:normAutofit/>
          </a:bodyPr>
          <a:lstStyle/>
          <a:p>
            <a:r>
              <a:rPr lang="el-GR" smtClean="0"/>
              <a:t>Kλικ για επεξεργασία του τίτλου</a:t>
            </a:r>
            <a:endParaRPr lang="en-US"/>
          </a:p>
        </p:txBody>
      </p:sp>
      <p:sp>
        <p:nvSpPr>
          <p:cNvPr id="3076" name="12 - Θέση κειμένου"/>
          <p:cNvSpPr>
            <a:spLocks noGrp="1"/>
          </p:cNvSpPr>
          <p:nvPr>
            <p:ph type="body" idx="1"/>
          </p:nvPr>
        </p:nvSpPr>
        <p:spPr bwMode="auto">
          <a:xfrm>
            <a:off x="457200" y="1200150"/>
            <a:ext cx="7467600" cy="36560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4" name="13 - Θέση ημερομηνίας"/>
          <p:cNvSpPr>
            <a:spLocks noGrp="1"/>
          </p:cNvSpPr>
          <p:nvPr>
            <p:ph type="dt" sz="half" idx="2"/>
          </p:nvPr>
        </p:nvSpPr>
        <p:spPr>
          <a:xfrm rot="5400000">
            <a:off x="7840663" y="763588"/>
            <a:ext cx="1508125"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cs typeface="+mn-cs"/>
              </a:defRPr>
            </a:lvl1pPr>
          </a:lstStyle>
          <a:p>
            <a:pPr>
              <a:defRPr/>
            </a:pPr>
            <a:fld id="{28466FED-23E8-42BE-927E-0A5B296D1C54}" type="datetimeFigureOut">
              <a:rPr lang="el-GR"/>
              <a:pPr>
                <a:defRPr/>
              </a:pPr>
              <a:t>27/2/2022</a:t>
            </a:fld>
            <a:endParaRPr lang="el-GR"/>
          </a:p>
        </p:txBody>
      </p:sp>
      <p:sp>
        <p:nvSpPr>
          <p:cNvPr id="3" name="2 - Θέση υποσέλιδου"/>
          <p:cNvSpPr>
            <a:spLocks noGrp="1"/>
          </p:cNvSpPr>
          <p:nvPr>
            <p:ph type="ftr" sz="quarter" idx="3"/>
          </p:nvPr>
        </p:nvSpPr>
        <p:spPr>
          <a:xfrm rot="5400000">
            <a:off x="7389813" y="2757487"/>
            <a:ext cx="24003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endParaRPr lang="el-GR"/>
          </a:p>
        </p:txBody>
      </p:sp>
      <p:sp>
        <p:nvSpPr>
          <p:cNvPr id="7" name="6 - Ευθεία γραμμή σύνδεσης"/>
          <p:cNvSpPr>
            <a:spLocks noChangeShapeType="1"/>
          </p:cNvSpPr>
          <p:nvPr/>
        </p:nvSpPr>
        <p:spPr bwMode="auto">
          <a:xfrm>
            <a:off x="76200" y="0"/>
            <a:ext cx="0" cy="51435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8 - Ευθεία γραμμή σύνδεσης"/>
          <p:cNvSpPr>
            <a:spLocks noChangeShapeType="1"/>
          </p:cNvSpPr>
          <p:nvPr/>
        </p:nvSpPr>
        <p:spPr bwMode="auto">
          <a:xfrm>
            <a:off x="8991600" y="0"/>
            <a:ext cx="0" cy="51435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9 - Ορθογώνιο"/>
          <p:cNvSpPr/>
          <p:nvPr/>
        </p:nvSpPr>
        <p:spPr bwMode="auto">
          <a:xfrm>
            <a:off x="8839200" y="0"/>
            <a:ext cx="304800" cy="51435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10 - Ευθεία γραμμή σύνδεσης"/>
          <p:cNvSpPr>
            <a:spLocks noChangeShapeType="1"/>
          </p:cNvSpPr>
          <p:nvPr/>
        </p:nvSpPr>
        <p:spPr bwMode="auto">
          <a:xfrm>
            <a:off x="8915400" y="0"/>
            <a:ext cx="0" cy="51435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11 - Έλλειψη"/>
          <p:cNvSpPr/>
          <p:nvPr/>
        </p:nvSpPr>
        <p:spPr>
          <a:xfrm>
            <a:off x="8156575" y="4286250"/>
            <a:ext cx="549275" cy="411163"/>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22 - Θέση αριθμού διαφάνειας"/>
          <p:cNvSpPr>
            <a:spLocks noGrp="1"/>
          </p:cNvSpPr>
          <p:nvPr>
            <p:ph type="sldNum" sz="quarter" idx="4"/>
          </p:nvPr>
        </p:nvSpPr>
        <p:spPr>
          <a:xfrm>
            <a:off x="8129588" y="4300538"/>
            <a:ext cx="609600" cy="390525"/>
          </a:xfrm>
          <a:prstGeom prst="rect">
            <a:avLst/>
          </a:prstGeom>
        </p:spPr>
        <p:txBody>
          <a:bodyPr vert="horz" anchor="ctr"/>
          <a:lstStyle>
            <a:lvl1pPr algn="ctr" eaLnBrk="1" fontAlgn="auto" latinLnBrk="0" hangingPunct="1">
              <a:spcBef>
                <a:spcPts val="0"/>
              </a:spcBef>
              <a:spcAft>
                <a:spcPts val="0"/>
              </a:spcAft>
              <a:defRPr kumimoji="0" sz="1400" b="1" smtClean="0">
                <a:solidFill>
                  <a:srgbClr val="FFFFFF"/>
                </a:solidFill>
                <a:latin typeface="+mn-lt"/>
                <a:cs typeface="+mn-cs"/>
              </a:defRPr>
            </a:lvl1pPr>
          </a:lstStyle>
          <a:p>
            <a:pPr>
              <a:defRPr/>
            </a:pPr>
            <a:fld id="{1395A71F-AE28-4AFD-B54A-7A1E2F651822}"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13" r:id="rId4"/>
    <p:sldLayoutId id="2147483714" r:id="rId5"/>
    <p:sldLayoutId id="2147483721" r:id="rId6"/>
    <p:sldLayoutId id="2147483715" r:id="rId7"/>
    <p:sldLayoutId id="2147483722" r:id="rId8"/>
    <p:sldLayoutId id="2147483723" r:id="rId9"/>
    <p:sldLayoutId id="2147483716" r:id="rId10"/>
    <p:sldLayoutId id="2147483717" r:id="rId11"/>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pitchFamily="18" charset="0"/>
        </a:defRPr>
      </a:lvl2pPr>
      <a:lvl3pPr algn="l" rtl="0" fontAlgn="base">
        <a:spcBef>
          <a:spcPct val="0"/>
        </a:spcBef>
        <a:spcAft>
          <a:spcPct val="0"/>
        </a:spcAft>
        <a:defRPr sz="3000">
          <a:solidFill>
            <a:schemeClr val="tx2"/>
          </a:solidFill>
          <a:latin typeface="Century Schoolbook" pitchFamily="18" charset="0"/>
        </a:defRPr>
      </a:lvl3pPr>
      <a:lvl4pPr algn="l" rtl="0" fontAlgn="base">
        <a:spcBef>
          <a:spcPct val="0"/>
        </a:spcBef>
        <a:spcAft>
          <a:spcPct val="0"/>
        </a:spcAft>
        <a:defRPr sz="3000">
          <a:solidFill>
            <a:schemeClr val="tx2"/>
          </a:solidFill>
          <a:latin typeface="Century Schoolbook" pitchFamily="18" charset="0"/>
        </a:defRPr>
      </a:lvl4pPr>
      <a:lvl5pPr algn="l" rtl="0" fontAlgn="base">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___________________Microsoft_Office_Excel_97-20031.xls"/><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3 - Ορθογώνιο"/>
          <p:cNvSpPr>
            <a:spLocks noChangeArrowheads="1"/>
          </p:cNvSpPr>
          <p:nvPr/>
        </p:nvSpPr>
        <p:spPr bwMode="auto">
          <a:xfrm>
            <a:off x="1371600" y="1504950"/>
            <a:ext cx="7315200" cy="1200150"/>
          </a:xfrm>
          <a:prstGeom prst="rect">
            <a:avLst/>
          </a:prstGeom>
          <a:noFill/>
          <a:ln w="9525">
            <a:noFill/>
            <a:miter lim="800000"/>
            <a:headEnd/>
            <a:tailEnd/>
          </a:ln>
        </p:spPr>
        <p:txBody>
          <a:bodyPr>
            <a:spAutoFit/>
          </a:bodyPr>
          <a:lstStyle/>
          <a:p>
            <a:pPr algn="ctr"/>
            <a:r>
              <a:rPr lang="el-GR" b="1">
                <a:latin typeface="Century Schoolbook" pitchFamily="18" charset="0"/>
              </a:rPr>
              <a:t>ΥΓΙΕΙΝΗ ΤΩΝ ΧΕΡΙΩΝ ΑΠΟ ΤΟΥΣ ΕΠΑΓΓΕΛΜΑΤΙΕΣ ΥΓΕΙΑΣ ΚΑΤΑ ΤΗΝ ΔΙΑΡΚΕΙΑ ΤΗΣ ΠΑΝΔΗΜΙΑΣ </a:t>
            </a:r>
            <a:r>
              <a:rPr lang="en-US" b="1">
                <a:latin typeface="Century Schoolbook" pitchFamily="18" charset="0"/>
              </a:rPr>
              <a:t>COVID-19</a:t>
            </a:r>
            <a:r>
              <a:rPr lang="el-GR">
                <a:latin typeface="Century Schoolbook" pitchFamily="18" charset="0"/>
              </a:rPr>
              <a:t/>
            </a:r>
            <a:br>
              <a:rPr lang="el-GR">
                <a:latin typeface="Century Schoolbook" pitchFamily="18" charset="0"/>
              </a:rPr>
            </a:br>
            <a:r>
              <a:rPr lang="el-GR"/>
              <a:t/>
            </a:r>
            <a:br>
              <a:rPr lang="el-GR"/>
            </a:br>
            <a:endParaRPr lang="el-GR">
              <a:latin typeface="Century Schoolbook" pitchFamily="18" charset="0"/>
            </a:endParaRPr>
          </a:p>
        </p:txBody>
      </p:sp>
      <p:pic>
        <p:nvPicPr>
          <p:cNvPr id="10243" name="Picture 5" descr="C:\Users\Ελένη\Desktop\download.png"/>
          <p:cNvPicPr>
            <a:picLocks noChangeAspect="1" noChangeArrowheads="1"/>
          </p:cNvPicPr>
          <p:nvPr/>
        </p:nvPicPr>
        <p:blipFill>
          <a:blip r:embed="rId2" cstate="print"/>
          <a:srcRect/>
          <a:stretch>
            <a:fillRect/>
          </a:stretch>
        </p:blipFill>
        <p:spPr bwMode="auto">
          <a:xfrm>
            <a:off x="3733800" y="285750"/>
            <a:ext cx="1600200" cy="1200150"/>
          </a:xfrm>
          <a:prstGeom prst="rect">
            <a:avLst/>
          </a:prstGeom>
          <a:noFill/>
          <a:ln w="9525">
            <a:noFill/>
            <a:miter lim="800000"/>
            <a:headEnd/>
            <a:tailEnd/>
          </a:ln>
        </p:spPr>
      </p:pic>
      <p:sp>
        <p:nvSpPr>
          <p:cNvPr id="10244" name="5 - Ορθογώνιο"/>
          <p:cNvSpPr>
            <a:spLocks noChangeArrowheads="1"/>
          </p:cNvSpPr>
          <p:nvPr/>
        </p:nvSpPr>
        <p:spPr bwMode="auto">
          <a:xfrm>
            <a:off x="2514600" y="3638550"/>
            <a:ext cx="4572000" cy="1016000"/>
          </a:xfrm>
          <a:prstGeom prst="rect">
            <a:avLst/>
          </a:prstGeom>
          <a:noFill/>
          <a:ln w="9525">
            <a:noFill/>
            <a:miter lim="800000"/>
            <a:headEnd/>
            <a:tailEnd/>
          </a:ln>
        </p:spPr>
        <p:txBody>
          <a:bodyPr>
            <a:spAutoFit/>
          </a:bodyPr>
          <a:lstStyle/>
          <a:p>
            <a:pPr algn="ctr"/>
            <a:endParaRPr lang="en-US" sz="1200"/>
          </a:p>
          <a:p>
            <a:pPr algn="ctr"/>
            <a:r>
              <a:rPr lang="el-GR" sz="1200"/>
              <a:t>ΒΟΥΛΤΣΙΟΥ ΕΛΕΝΗ</a:t>
            </a:r>
            <a:r>
              <a:rPr lang="en-US" sz="1200" baseline="30000"/>
              <a:t>1</a:t>
            </a:r>
            <a:r>
              <a:rPr lang="en-US" sz="1200"/>
              <a:t> ,</a:t>
            </a:r>
            <a:r>
              <a:rPr lang="el-GR" sz="1200"/>
              <a:t>ΚΑΛΑΦΑΤΗ ΜΑΡΙΑ</a:t>
            </a:r>
            <a:r>
              <a:rPr lang="en-US" sz="1200" baseline="30000"/>
              <a:t>1</a:t>
            </a:r>
            <a:endParaRPr lang="el-GR" sz="1200" baseline="30000"/>
          </a:p>
          <a:p>
            <a:pPr algn="ctr"/>
            <a:r>
              <a:rPr lang="el-GR" sz="1200"/>
              <a:t/>
            </a:r>
            <a:br>
              <a:rPr lang="el-GR" sz="1200"/>
            </a:br>
            <a:r>
              <a:rPr lang="el-GR" sz="1200"/>
              <a:t>ΕΘΝΙΚΟ ΚΑΙ ΚΑΠΟΔΙΣΤΡΙΑΚΟ ΠΑΝΕΠΙΣΤΗΜΙΟ ΑΘΗΝΩΝ</a:t>
            </a:r>
          </a:p>
          <a:p>
            <a:pPr algn="ctr"/>
            <a:r>
              <a:rPr lang="el-GR" sz="1200"/>
              <a:t>ΤΜΗΜΑ ΝΟΣΗΛΕΥΤΙΚΗΣ</a:t>
            </a:r>
            <a:r>
              <a:rPr lang="en-US" sz="1200"/>
              <a:t> </a:t>
            </a:r>
            <a:endParaRPr lang="el-GR" sz="1200">
              <a:latin typeface="Century Schoolbook"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152400" y="133350"/>
            <a:ext cx="3505200" cy="2078038"/>
          </a:xfrm>
          <a:prstGeom prst="rect">
            <a:avLst/>
          </a:prstGeom>
          <a:solidFill>
            <a:schemeClr val="accent6">
              <a:lumMod val="20000"/>
              <a:lumOff val="80000"/>
              <a:alpha val="59000"/>
            </a:schemeClr>
          </a:solidFill>
          <a:ln>
            <a:solidFill>
              <a:schemeClr val="tx2">
                <a:lumMod val="75000"/>
              </a:schemeClr>
            </a:solidFill>
          </a:ln>
        </p:spPr>
        <p:txBody>
          <a:bodyPr lIns="45720" tIns="22860" rIns="45720" bIns="22860">
            <a:spAutoFit/>
          </a:bodyPr>
          <a:lstStyle/>
          <a:p>
            <a:pPr algn="just" fontAlgn="auto">
              <a:spcBef>
                <a:spcPts val="0"/>
              </a:spcBef>
              <a:spcAft>
                <a:spcPts val="0"/>
              </a:spcAft>
              <a:defRPr/>
            </a:pPr>
            <a:r>
              <a:rPr lang="el-GR" sz="1200" b="1" dirty="0">
                <a:latin typeface="+mn-lt"/>
                <a:cs typeface="+mn-cs"/>
              </a:rPr>
              <a:t>Σημασία: </a:t>
            </a:r>
            <a:r>
              <a:rPr lang="el-GR" sz="1200" dirty="0">
                <a:latin typeface="+mn-lt"/>
                <a:cs typeface="+mn-cs"/>
              </a:rPr>
              <a:t>Η υγιεινή των χεριών είναι μια απλή </a:t>
            </a:r>
            <a:r>
              <a:rPr lang="el-GR" sz="1200" dirty="0">
                <a:latin typeface="+mn-lt"/>
                <a:cs typeface="+mn-cs"/>
              </a:rPr>
              <a:t>διαδικασία </a:t>
            </a:r>
            <a:r>
              <a:rPr lang="el-GR" sz="1200" dirty="0">
                <a:latin typeface="+mn-lt"/>
                <a:cs typeface="+mn-cs"/>
              </a:rPr>
              <a:t>αλλά με μεγάλη επίδραση </a:t>
            </a:r>
            <a:r>
              <a:rPr lang="el-GR" sz="1200" dirty="0">
                <a:latin typeface="+mn-lt"/>
                <a:cs typeface="+mn-cs"/>
              </a:rPr>
              <a:t>που </a:t>
            </a:r>
            <a:r>
              <a:rPr lang="el-GR" sz="1200" dirty="0">
                <a:latin typeface="+mn-lt"/>
                <a:cs typeface="+mn-cs"/>
              </a:rPr>
              <a:t>όταν εκτελείται σωστά, βελτιώνει την ποιότητα της παροχής υγειονομικής περίθαλψης. Η </a:t>
            </a:r>
            <a:r>
              <a:rPr lang="el-GR" sz="1200" dirty="0">
                <a:latin typeface="+mn-lt"/>
                <a:cs typeface="+mn-cs"/>
              </a:rPr>
              <a:t>υγιεινή </a:t>
            </a:r>
            <a:r>
              <a:rPr lang="el-GR" sz="1200" dirty="0">
                <a:latin typeface="+mn-lt"/>
                <a:cs typeface="+mn-cs"/>
              </a:rPr>
              <a:t>των χεριών εφαρμόζεται στην καθημερινή κλινική πράξη σύμφωνα με τα πέντε βήματα υγιεινής των χεριών που συνιστά ο Παγκόσμιος Οργανισμός Υγείας: πριν την επαφή με τον ασθενή, πριν από καθαρό/άσηπτο χειρισμό, μετά από έκθεση/κίνδυνο σε σωματικά υγρά, μετά την επαφή με τον ασθενή και μετά την επαφή με το άψυχο περιβάλλον του ασθενή.</a:t>
            </a:r>
          </a:p>
        </p:txBody>
      </p:sp>
      <p:sp>
        <p:nvSpPr>
          <p:cNvPr id="5" name="4 - TextBox"/>
          <p:cNvSpPr txBox="1"/>
          <p:nvPr/>
        </p:nvSpPr>
        <p:spPr>
          <a:xfrm>
            <a:off x="3733800" y="133350"/>
            <a:ext cx="5181600" cy="784225"/>
          </a:xfrm>
          <a:prstGeom prst="rect">
            <a:avLst/>
          </a:prstGeom>
          <a:solidFill>
            <a:schemeClr val="accent5">
              <a:lumMod val="20000"/>
              <a:lumOff val="80000"/>
            </a:schemeClr>
          </a:solidFill>
          <a:ln>
            <a:solidFill>
              <a:schemeClr val="bg2">
                <a:lumMod val="50000"/>
              </a:schemeClr>
            </a:solidFill>
          </a:ln>
        </p:spPr>
        <p:txBody>
          <a:bodyPr lIns="45720" tIns="22860" rIns="45720" bIns="22860">
            <a:spAutoFit/>
          </a:bodyPr>
          <a:lstStyle/>
          <a:p>
            <a:pPr algn="just" fontAlgn="auto">
              <a:spcBef>
                <a:spcPts val="0"/>
              </a:spcBef>
              <a:spcAft>
                <a:spcPts val="0"/>
              </a:spcAft>
              <a:defRPr/>
            </a:pPr>
            <a:r>
              <a:rPr lang="el-GR" sz="1200" b="1" dirty="0">
                <a:latin typeface="+mn-lt"/>
                <a:cs typeface="+mn-cs"/>
              </a:rPr>
              <a:t>Στόχος: </a:t>
            </a:r>
            <a:r>
              <a:rPr lang="el-GR" sz="1200" dirty="0">
                <a:latin typeface="+mn-lt"/>
                <a:cs typeface="+mn-cs"/>
              </a:rPr>
              <a:t>Σκοπός αυτής της μελέτης ήταν η διερεύνηση της συμμόρφωσης της υγιεινή των χεριών μεταξύ των εργαζομένων στον τομέα της υγείας κατά την περίοδο της πανδημίας Sars-Cov-2 και η σύγκρισή της με τη συμμόρφωση </a:t>
            </a:r>
            <a:r>
              <a:rPr lang="en-US" sz="1200" dirty="0">
                <a:latin typeface="+mn-lt"/>
                <a:cs typeface="+mn-cs"/>
              </a:rPr>
              <a:t>2</a:t>
            </a:r>
            <a:r>
              <a:rPr lang="el-GR" sz="1200" dirty="0">
                <a:latin typeface="+mn-lt"/>
                <a:cs typeface="+mn-cs"/>
              </a:rPr>
              <a:t> </a:t>
            </a:r>
            <a:r>
              <a:rPr lang="el-GR" sz="1200" dirty="0">
                <a:latin typeface="+mn-lt"/>
                <a:cs typeface="+mn-cs"/>
              </a:rPr>
              <a:t>χρόνια πριν από την πανδημία.</a:t>
            </a:r>
            <a:endParaRPr lang="el-GR" sz="1200" dirty="0">
              <a:solidFill>
                <a:srgbClr val="000000"/>
              </a:solidFill>
              <a:latin typeface="+mn-lt"/>
              <a:cs typeface="+mn-cs"/>
            </a:endParaRPr>
          </a:p>
        </p:txBody>
      </p:sp>
      <p:sp>
        <p:nvSpPr>
          <p:cNvPr id="6" name="5 - TextBox"/>
          <p:cNvSpPr txBox="1"/>
          <p:nvPr/>
        </p:nvSpPr>
        <p:spPr>
          <a:xfrm>
            <a:off x="152400" y="2495550"/>
            <a:ext cx="8839200" cy="600075"/>
          </a:xfrm>
          <a:prstGeom prst="rect">
            <a:avLst/>
          </a:prstGeom>
          <a:solidFill>
            <a:schemeClr val="accent5">
              <a:lumMod val="20000"/>
              <a:lumOff val="80000"/>
              <a:alpha val="23000"/>
            </a:schemeClr>
          </a:solidFill>
          <a:ln>
            <a:solidFill>
              <a:schemeClr val="tx1">
                <a:alpha val="7000"/>
              </a:schemeClr>
            </a:solidFill>
          </a:ln>
        </p:spPr>
        <p:txBody>
          <a:bodyPr lIns="45720" tIns="22860" rIns="45720" bIns="22860">
            <a:spAutoFit/>
          </a:bodyPr>
          <a:lstStyle/>
          <a:p>
            <a:pPr algn="just" fontAlgn="auto">
              <a:spcBef>
                <a:spcPts val="0"/>
              </a:spcBef>
              <a:spcAft>
                <a:spcPts val="0"/>
              </a:spcAft>
              <a:defRPr/>
            </a:pPr>
            <a:r>
              <a:rPr lang="el-GR" sz="1200" b="1" dirty="0">
                <a:latin typeface="+mn-lt"/>
                <a:cs typeface="+mn-cs"/>
              </a:rPr>
              <a:t>Υλικά και Μέθοδοι: </a:t>
            </a:r>
            <a:r>
              <a:rPr lang="el-GR" sz="1200" dirty="0">
                <a:latin typeface="+mn-lt"/>
                <a:cs typeface="+mn-cs"/>
              </a:rPr>
              <a:t>Η </a:t>
            </a:r>
            <a:r>
              <a:rPr lang="el-GR" sz="1200" dirty="0">
                <a:latin typeface="+mn-lt"/>
                <a:cs typeface="+mn-cs"/>
              </a:rPr>
              <a:t>μελέτη διεξήχθη μεταξύ 2018 και 2021. Συγκεντρώθηκαν συνολικά 13.829 ευκαιρίες υγιεινής των χεριών</a:t>
            </a:r>
            <a:r>
              <a:rPr lang="el-GR" sz="1200" dirty="0">
                <a:latin typeface="+mn-lt"/>
                <a:cs typeface="+mn-cs"/>
              </a:rPr>
              <a:t>. Η </a:t>
            </a:r>
            <a:r>
              <a:rPr lang="el-GR" sz="1200" dirty="0">
                <a:latin typeface="+mn-lt"/>
                <a:cs typeface="+mn-cs"/>
              </a:rPr>
              <a:t>συλλογή των παρατηρήσεων </a:t>
            </a:r>
            <a:r>
              <a:rPr lang="el-GR" sz="1200" dirty="0">
                <a:latin typeface="+mn-lt"/>
                <a:cs typeface="+mn-cs"/>
              </a:rPr>
              <a:t>πραγματοποιήθηκε από </a:t>
            </a:r>
            <a:r>
              <a:rPr lang="el-GR" sz="1200" dirty="0">
                <a:latin typeface="+mn-lt"/>
                <a:cs typeface="+mn-cs"/>
              </a:rPr>
              <a:t>τη νοσηλεύτρια του τμήματος ελέγχου λοιμώξεων (παρατηρητής). Το 2018 υπήρχαν 3.378 ευκαιρίες υγιεινής των χεριών το 2019 ήταν 3.346, το 2020 υπήρχαν 3020 και το 2021 υπήρχαν 4085 ευκαιρίες </a:t>
            </a:r>
            <a:r>
              <a:rPr lang="el-GR" sz="1200" dirty="0">
                <a:latin typeface="+mn-lt"/>
                <a:cs typeface="+mn-cs"/>
              </a:rPr>
              <a:t>αντίστοιχα. </a:t>
            </a:r>
            <a:endParaRPr lang="el-GR" sz="1200" dirty="0">
              <a:latin typeface="+mn-lt"/>
              <a:cs typeface="+mn-cs"/>
            </a:endParaRPr>
          </a:p>
        </p:txBody>
      </p:sp>
      <p:sp>
        <p:nvSpPr>
          <p:cNvPr id="7" name="6 - TextBox"/>
          <p:cNvSpPr txBox="1"/>
          <p:nvPr/>
        </p:nvSpPr>
        <p:spPr>
          <a:xfrm>
            <a:off x="3733800" y="1200150"/>
            <a:ext cx="5181600" cy="784225"/>
          </a:xfrm>
          <a:prstGeom prst="rect">
            <a:avLst/>
          </a:prstGeom>
          <a:solidFill>
            <a:schemeClr val="accent1">
              <a:lumMod val="40000"/>
              <a:lumOff val="60000"/>
              <a:alpha val="0"/>
            </a:schemeClr>
          </a:solidFill>
          <a:ln>
            <a:solidFill>
              <a:schemeClr val="tx1"/>
            </a:solidFill>
          </a:ln>
        </p:spPr>
        <p:txBody>
          <a:bodyPr lIns="45720" tIns="22860" rIns="45720" bIns="22860">
            <a:spAutoFit/>
          </a:bodyPr>
          <a:lstStyle/>
          <a:p>
            <a:pPr algn="just" fontAlgn="auto">
              <a:spcBef>
                <a:spcPts val="0"/>
              </a:spcBef>
              <a:spcAft>
                <a:spcPts val="0"/>
              </a:spcAft>
              <a:defRPr/>
            </a:pPr>
            <a:r>
              <a:rPr lang="el-GR" sz="1200" b="1" dirty="0">
                <a:latin typeface="+mn-lt"/>
                <a:cs typeface="+mn-cs"/>
              </a:rPr>
              <a:t>Σχεδιασμός: </a:t>
            </a:r>
            <a:r>
              <a:rPr lang="el-GR" sz="1200" dirty="0">
                <a:latin typeface="+mn-lt"/>
                <a:cs typeface="+mn-cs"/>
              </a:rPr>
              <a:t>Πραγματοποιήθηκε </a:t>
            </a:r>
            <a:r>
              <a:rPr lang="el-GR" sz="1200" dirty="0">
                <a:latin typeface="+mn-lt"/>
                <a:cs typeface="+mn-cs"/>
              </a:rPr>
              <a:t>μια </a:t>
            </a:r>
            <a:r>
              <a:rPr lang="el-GR" sz="1200" dirty="0">
                <a:latin typeface="+mn-lt"/>
                <a:cs typeface="+mn-cs"/>
              </a:rPr>
              <a:t>συγχρονική μελέτη</a:t>
            </a:r>
            <a:r>
              <a:rPr lang="el-GR" sz="1200" dirty="0">
                <a:latin typeface="+mn-lt"/>
                <a:cs typeface="+mn-cs"/>
              </a:rPr>
              <a:t> παρατήρηση</a:t>
            </a:r>
            <a:r>
              <a:rPr lang="el-GR" sz="1200" dirty="0">
                <a:latin typeface="+mn-lt"/>
                <a:cs typeface="+mn-cs"/>
              </a:rPr>
              <a:t> την </a:t>
            </a:r>
            <a:r>
              <a:rPr lang="el-GR" sz="1200" dirty="0">
                <a:latin typeface="+mn-lt"/>
                <a:cs typeface="+mn-cs"/>
              </a:rPr>
              <a:t>χρονική περίοδο 2018-2021 σε </a:t>
            </a:r>
            <a:r>
              <a:rPr lang="el-GR" sz="1200" dirty="0">
                <a:latin typeface="+mn-lt"/>
                <a:cs typeface="+mn-cs"/>
              </a:rPr>
              <a:t>μια Ιδιωτική Κλινική </a:t>
            </a:r>
            <a:r>
              <a:rPr lang="el-GR" sz="1200" dirty="0">
                <a:latin typeface="+mn-lt"/>
                <a:cs typeface="+mn-cs"/>
              </a:rPr>
              <a:t>στην Αθήνα δυναμικότητας 116 κλινών. Τα δεδομένα συλλέχθηκαν με τη χρησιμοποίηση του φύλλου καταγραφής παρατηρήσεων που έχει προταθεί από τον ΕΟΔΥ.</a:t>
            </a:r>
          </a:p>
        </p:txBody>
      </p:sp>
      <p:sp>
        <p:nvSpPr>
          <p:cNvPr id="8" name="7 - TextBox"/>
          <p:cNvSpPr txBox="1"/>
          <p:nvPr/>
        </p:nvSpPr>
        <p:spPr>
          <a:xfrm>
            <a:off x="76200" y="3333750"/>
            <a:ext cx="8915400" cy="1524000"/>
          </a:xfrm>
          <a:prstGeom prst="rect">
            <a:avLst/>
          </a:prstGeom>
          <a:solidFill>
            <a:schemeClr val="tx2">
              <a:lumMod val="20000"/>
              <a:lumOff val="80000"/>
            </a:schemeClr>
          </a:solidFill>
          <a:ln>
            <a:solidFill>
              <a:schemeClr val="tx1"/>
            </a:solidFill>
          </a:ln>
        </p:spPr>
        <p:txBody>
          <a:bodyPr lIns="45720" tIns="22860" rIns="45720" bIns="22860">
            <a:spAutoFit/>
          </a:bodyPr>
          <a:lstStyle/>
          <a:p>
            <a:pPr marL="18000" algn="just" fontAlgn="auto">
              <a:spcBef>
                <a:spcPts val="0"/>
              </a:spcBef>
              <a:spcAft>
                <a:spcPts val="0"/>
              </a:spcAft>
              <a:defRPr/>
            </a:pPr>
            <a:r>
              <a:rPr lang="el-GR" sz="1200" b="1" dirty="0">
                <a:latin typeface="+mn-lt"/>
                <a:cs typeface="+mn-cs"/>
              </a:rPr>
              <a:t>Αποτελέσματα: </a:t>
            </a:r>
            <a:endParaRPr lang="en-US" sz="1200" b="1" dirty="0">
              <a:latin typeface="+mn-lt"/>
              <a:cs typeface="+mn-cs"/>
            </a:endParaRPr>
          </a:p>
          <a:p>
            <a:pPr marL="18000" algn="just" fontAlgn="auto">
              <a:spcBef>
                <a:spcPts val="0"/>
              </a:spcBef>
              <a:spcAft>
                <a:spcPts val="0"/>
              </a:spcAft>
              <a:defRPr/>
            </a:pPr>
            <a:r>
              <a:rPr lang="en-US" sz="1200" dirty="0">
                <a:latin typeface="+mn-lt"/>
                <a:cs typeface="+mn-cs"/>
              </a:rPr>
              <a:t>1.  </a:t>
            </a:r>
            <a:r>
              <a:rPr lang="el-GR" sz="1200" dirty="0">
                <a:latin typeface="+mn-lt"/>
                <a:cs typeface="+mn-cs"/>
              </a:rPr>
              <a:t>Διαπιστώθηκε αύξηση της συμμόρφωσης </a:t>
            </a:r>
            <a:r>
              <a:rPr lang="el-GR" sz="1200" dirty="0">
                <a:latin typeface="+mn-lt"/>
                <a:cs typeface="+mn-cs"/>
              </a:rPr>
              <a:t>των επαγγελματιών υγείας στην </a:t>
            </a:r>
            <a:r>
              <a:rPr lang="el-GR" sz="1200" dirty="0">
                <a:latin typeface="+mn-lt"/>
                <a:cs typeface="+mn-cs"/>
              </a:rPr>
              <a:t>υγιεινή των χεριών κατά 17,3% μεταξύ των ετών 2019-2020 (2019: 58,5% και 2020: 75,8%) και 5% μεταξύ 2018-2020 (2018: </a:t>
            </a:r>
            <a:r>
              <a:rPr lang="el-GR" sz="1200" dirty="0">
                <a:latin typeface="+mn-lt"/>
                <a:cs typeface="+mn-cs"/>
              </a:rPr>
              <a:t>70,1% </a:t>
            </a:r>
            <a:r>
              <a:rPr lang="el-GR" sz="1200" dirty="0">
                <a:latin typeface="+mn-lt"/>
                <a:cs typeface="+mn-cs"/>
              </a:rPr>
              <a:t>και </a:t>
            </a:r>
            <a:r>
              <a:rPr lang="el-GR" sz="1200" dirty="0">
                <a:latin typeface="+mn-lt"/>
                <a:cs typeface="+mn-cs"/>
              </a:rPr>
              <a:t>2020 75,8%)</a:t>
            </a:r>
            <a:r>
              <a:rPr lang="en-US" sz="1200" dirty="0">
                <a:latin typeface="+mn-lt"/>
                <a:cs typeface="+mn-cs"/>
              </a:rPr>
              <a:t> (</a:t>
            </a:r>
            <a:r>
              <a:rPr lang="el-GR" sz="1200" dirty="0">
                <a:latin typeface="+mn-lt"/>
                <a:cs typeface="+mn-cs"/>
              </a:rPr>
              <a:t>Εικόνα 1</a:t>
            </a:r>
            <a:r>
              <a:rPr lang="en-US" sz="1200" dirty="0">
                <a:latin typeface="+mn-lt"/>
                <a:cs typeface="+mn-cs"/>
              </a:rPr>
              <a:t>)</a:t>
            </a:r>
            <a:r>
              <a:rPr lang="el-GR" sz="1200" dirty="0">
                <a:latin typeface="+mn-lt"/>
                <a:cs typeface="+mn-cs"/>
              </a:rPr>
              <a:t>. </a:t>
            </a:r>
            <a:endParaRPr lang="en-US" sz="1200" dirty="0">
              <a:latin typeface="+mn-lt"/>
              <a:cs typeface="+mn-cs"/>
            </a:endParaRPr>
          </a:p>
          <a:p>
            <a:pPr marL="18000" algn="just" fontAlgn="auto">
              <a:spcBef>
                <a:spcPts val="0"/>
              </a:spcBef>
              <a:spcAft>
                <a:spcPts val="0"/>
              </a:spcAft>
              <a:defRPr/>
            </a:pPr>
            <a:r>
              <a:rPr lang="en-US" sz="1200" dirty="0">
                <a:latin typeface="+mn-lt"/>
                <a:cs typeface="+mn-cs"/>
              </a:rPr>
              <a:t>2.  </a:t>
            </a:r>
            <a:r>
              <a:rPr lang="el-GR" sz="1200" dirty="0">
                <a:latin typeface="+mn-lt"/>
                <a:cs typeface="+mn-cs"/>
              </a:rPr>
              <a:t>Έχει βρεθεί διαφορά στη </a:t>
            </a:r>
            <a:r>
              <a:rPr lang="el-GR" sz="1200" dirty="0">
                <a:latin typeface="+mn-lt"/>
                <a:cs typeface="+mn-cs"/>
              </a:rPr>
              <a:t>συμμόρφωση της υγιεινής </a:t>
            </a:r>
            <a:r>
              <a:rPr lang="el-GR" sz="1200" dirty="0">
                <a:latin typeface="+mn-lt"/>
                <a:cs typeface="+mn-cs"/>
              </a:rPr>
              <a:t>των χεριών μεταξύ ιατρικού και νοσηλευτικού προσωπικού. Το νοσηλευτικό προσωπικό </a:t>
            </a:r>
            <a:r>
              <a:rPr lang="el-GR" sz="1200" dirty="0">
                <a:latin typeface="+mn-lt"/>
                <a:cs typeface="+mn-cs"/>
              </a:rPr>
              <a:t>παρουσίασε </a:t>
            </a:r>
            <a:r>
              <a:rPr lang="el-GR" sz="1200" dirty="0">
                <a:latin typeface="+mn-lt"/>
                <a:cs typeface="+mn-cs"/>
              </a:rPr>
              <a:t>κατά μέσο όρο 16,8 % </a:t>
            </a:r>
            <a:r>
              <a:rPr lang="el-GR" sz="1200" dirty="0">
                <a:latin typeface="+mn-lt"/>
                <a:cs typeface="+mn-cs"/>
              </a:rPr>
              <a:t>μεγαλύτερη </a:t>
            </a:r>
            <a:r>
              <a:rPr lang="el-GR" sz="1200" dirty="0">
                <a:latin typeface="+mn-lt"/>
                <a:cs typeface="+mn-cs"/>
              </a:rPr>
              <a:t>από το ιατρικό προσωπικό. Κατά την περίοδο της πανδημίας COVID-19, παρατηρήθηκε αύξηση στη συμμόρφωση με την υγιεινή των χεριών και για τις δύο ομάδες επαγγελματιών υγείας (Εικόνες 2, 3).</a:t>
            </a:r>
            <a:endParaRPr lang="en-US" sz="1200" dirty="0">
              <a:latin typeface="+mn-lt"/>
              <a:cs typeface="+mn-cs"/>
            </a:endParaRPr>
          </a:p>
          <a:p>
            <a:pPr marL="18000" algn="just" fontAlgn="auto">
              <a:spcBef>
                <a:spcPts val="0"/>
              </a:spcBef>
              <a:spcAft>
                <a:spcPts val="0"/>
              </a:spcAft>
              <a:defRPr/>
            </a:pPr>
            <a:r>
              <a:rPr lang="en-US" sz="1200" dirty="0">
                <a:latin typeface="+mn-lt"/>
                <a:cs typeface="+mn-cs"/>
              </a:rPr>
              <a:t>3. </a:t>
            </a:r>
            <a:r>
              <a:rPr lang="el-GR" sz="1200" dirty="0">
                <a:latin typeface="+mn-lt"/>
                <a:cs typeface="+mn-cs"/>
              </a:rPr>
              <a:t>Επιπλέον, παρατηρήθηκε αύξηση της </a:t>
            </a:r>
            <a:r>
              <a:rPr lang="el-GR" sz="1200" dirty="0">
                <a:latin typeface="+mn-lt"/>
                <a:cs typeface="+mn-cs"/>
              </a:rPr>
              <a:t>συμμόρφωσης της υγιεινής </a:t>
            </a:r>
            <a:r>
              <a:rPr lang="el-GR" sz="1200" dirty="0">
                <a:latin typeface="+mn-lt"/>
                <a:cs typeface="+mn-cs"/>
              </a:rPr>
              <a:t>των χεριών στα βήματα «μετά την επαφή με βιολογικά υγρά» και «μετά από επαφή με τον ασθενή» που διατήρησαν υψηλά επίπεδα συμμόρφωσης πριν και κατά τη διάρκεια της πανδημίας Covid-19 (Εικόνα 4).</a:t>
            </a:r>
            <a:endParaRPr lang="el-GR" sz="1200" dirty="0">
              <a:latin typeface="+mn-lt"/>
              <a:ea typeface="Calibri" panose="020F0502020204030204" pitchFamily="34" charset="0"/>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Box 13"/>
          <p:cNvSpPr txBox="1">
            <a:spLocks noChangeArrowheads="1"/>
          </p:cNvSpPr>
          <p:nvPr/>
        </p:nvSpPr>
        <p:spPr bwMode="auto">
          <a:xfrm>
            <a:off x="0" y="133350"/>
            <a:ext cx="2711450" cy="354013"/>
          </a:xfrm>
          <a:prstGeom prst="rect">
            <a:avLst/>
          </a:prstGeom>
          <a:solidFill>
            <a:schemeClr val="accent1"/>
          </a:solidFill>
          <a:ln w="9525">
            <a:noFill/>
            <a:miter lim="800000"/>
            <a:headEnd/>
            <a:tailEnd/>
          </a:ln>
        </p:spPr>
        <p:txBody>
          <a:bodyPr lIns="45720" tIns="22860" rIns="45720" bIns="22860">
            <a:spAutoFit/>
          </a:bodyPr>
          <a:lstStyle/>
          <a:p>
            <a:pPr indent="44450" algn="just">
              <a:spcAft>
                <a:spcPts val="400"/>
              </a:spcAft>
            </a:pPr>
            <a:r>
              <a:rPr lang="el-GR" sz="1000" b="1">
                <a:solidFill>
                  <a:schemeClr val="bg1"/>
                </a:solidFill>
                <a:latin typeface="Calibri" pitchFamily="34" charset="0"/>
              </a:rPr>
              <a:t>Εικόνα 1.: % Συνολική συμμόρφωση της υγιεινής των χεριών των ΕΥ</a:t>
            </a:r>
          </a:p>
        </p:txBody>
      </p:sp>
      <p:pic>
        <p:nvPicPr>
          <p:cNvPr id="1028" name="Γράφημα 1"/>
          <p:cNvPicPr>
            <a:picLocks noChangeAspect="1" noChangeArrowheads="1"/>
          </p:cNvPicPr>
          <p:nvPr/>
        </p:nvPicPr>
        <p:blipFill>
          <a:blip r:embed="rId3" cstate="print"/>
          <a:srcRect l="9138" t="6277" b="23289"/>
          <a:stretch>
            <a:fillRect/>
          </a:stretch>
        </p:blipFill>
        <p:spPr bwMode="auto">
          <a:xfrm>
            <a:off x="0" y="514350"/>
            <a:ext cx="2819400" cy="1447800"/>
          </a:xfrm>
          <a:prstGeom prst="rect">
            <a:avLst/>
          </a:prstGeom>
          <a:noFill/>
          <a:ln w="9525">
            <a:noFill/>
            <a:miter lim="800000"/>
            <a:headEnd/>
            <a:tailEnd/>
          </a:ln>
        </p:spPr>
      </p:pic>
      <p:pic>
        <p:nvPicPr>
          <p:cNvPr id="1029" name="Γράφημα 5"/>
          <p:cNvPicPr>
            <a:picLocks noChangeAspect="1" noChangeArrowheads="1"/>
          </p:cNvPicPr>
          <p:nvPr/>
        </p:nvPicPr>
        <p:blipFill>
          <a:blip r:embed="rId4" cstate="print"/>
          <a:srcRect b="22037"/>
          <a:stretch>
            <a:fillRect/>
          </a:stretch>
        </p:blipFill>
        <p:spPr bwMode="auto">
          <a:xfrm>
            <a:off x="2819400" y="514350"/>
            <a:ext cx="3048000" cy="1447800"/>
          </a:xfrm>
          <a:prstGeom prst="rect">
            <a:avLst/>
          </a:prstGeom>
          <a:noFill/>
          <a:ln w="9525">
            <a:noFill/>
            <a:miter lim="800000"/>
            <a:headEnd/>
            <a:tailEnd/>
          </a:ln>
        </p:spPr>
      </p:pic>
      <p:sp>
        <p:nvSpPr>
          <p:cNvPr id="1030" name="TextBox 16"/>
          <p:cNvSpPr txBox="1">
            <a:spLocks noChangeArrowheads="1"/>
          </p:cNvSpPr>
          <p:nvPr/>
        </p:nvSpPr>
        <p:spPr bwMode="auto">
          <a:xfrm>
            <a:off x="2819400" y="133350"/>
            <a:ext cx="3048000" cy="354013"/>
          </a:xfrm>
          <a:prstGeom prst="rect">
            <a:avLst/>
          </a:prstGeom>
          <a:solidFill>
            <a:schemeClr val="accent1"/>
          </a:solidFill>
          <a:ln w="9525">
            <a:noFill/>
            <a:miter lim="800000"/>
            <a:headEnd/>
            <a:tailEnd/>
          </a:ln>
        </p:spPr>
        <p:txBody>
          <a:bodyPr lIns="45720" tIns="22860" rIns="45720" bIns="22860">
            <a:spAutoFit/>
          </a:bodyPr>
          <a:lstStyle/>
          <a:p>
            <a:pPr indent="44450" algn="just">
              <a:spcAft>
                <a:spcPts val="400"/>
              </a:spcAft>
            </a:pPr>
            <a:r>
              <a:rPr lang="el-GR" sz="1000" b="1">
                <a:solidFill>
                  <a:schemeClr val="bg1"/>
                </a:solidFill>
                <a:latin typeface="Calibri" pitchFamily="34" charset="0"/>
                <a:cs typeface="Calibri" pitchFamily="34" charset="0"/>
              </a:rPr>
              <a:t>Εικόνα 2.: % συμμόρφωση με της υγιεινής των χεριών του ιατρικού προσωπικού ανά έτος</a:t>
            </a:r>
          </a:p>
        </p:txBody>
      </p:sp>
      <p:pic>
        <p:nvPicPr>
          <p:cNvPr id="1031" name="Γράφημα 6"/>
          <p:cNvPicPr>
            <a:picLocks noChangeAspect="1" noChangeArrowheads="1"/>
          </p:cNvPicPr>
          <p:nvPr/>
        </p:nvPicPr>
        <p:blipFill>
          <a:blip r:embed="rId5" cstate="print"/>
          <a:srcRect b="17650"/>
          <a:stretch>
            <a:fillRect/>
          </a:stretch>
        </p:blipFill>
        <p:spPr bwMode="auto">
          <a:xfrm>
            <a:off x="5943600" y="514350"/>
            <a:ext cx="2819400" cy="1447800"/>
          </a:xfrm>
          <a:prstGeom prst="rect">
            <a:avLst/>
          </a:prstGeom>
          <a:noFill/>
          <a:ln w="9525">
            <a:noFill/>
            <a:miter lim="800000"/>
            <a:headEnd/>
            <a:tailEnd/>
          </a:ln>
        </p:spPr>
      </p:pic>
      <p:sp>
        <p:nvSpPr>
          <p:cNvPr id="1032" name="TextBox 19"/>
          <p:cNvSpPr txBox="1">
            <a:spLocks noChangeArrowheads="1"/>
          </p:cNvSpPr>
          <p:nvPr/>
        </p:nvSpPr>
        <p:spPr bwMode="auto">
          <a:xfrm>
            <a:off x="5943600" y="133350"/>
            <a:ext cx="2819400" cy="354013"/>
          </a:xfrm>
          <a:prstGeom prst="rect">
            <a:avLst/>
          </a:prstGeom>
          <a:solidFill>
            <a:schemeClr val="accent1"/>
          </a:solidFill>
          <a:ln w="9525">
            <a:noFill/>
            <a:miter lim="800000"/>
            <a:headEnd/>
            <a:tailEnd/>
          </a:ln>
        </p:spPr>
        <p:txBody>
          <a:bodyPr lIns="45720" tIns="22860" rIns="45720" bIns="22860">
            <a:spAutoFit/>
          </a:bodyPr>
          <a:lstStyle/>
          <a:p>
            <a:pPr indent="44450" algn="just">
              <a:spcAft>
                <a:spcPts val="400"/>
              </a:spcAft>
            </a:pPr>
            <a:r>
              <a:rPr lang="el-GR" sz="1000" b="1">
                <a:solidFill>
                  <a:schemeClr val="bg1"/>
                </a:solidFill>
                <a:latin typeface="Calibri" pitchFamily="34" charset="0"/>
                <a:cs typeface="Calibri" pitchFamily="34" charset="0"/>
              </a:rPr>
              <a:t>Εικόνα 3.: % συμμόρφωση με της υγιεινής των χεριών του νοσηλευτικού προσωπικού ανά έτος</a:t>
            </a:r>
          </a:p>
        </p:txBody>
      </p:sp>
      <p:sp>
        <p:nvSpPr>
          <p:cNvPr id="1033" name="TextBox 20"/>
          <p:cNvSpPr txBox="1">
            <a:spLocks noChangeArrowheads="1"/>
          </p:cNvSpPr>
          <p:nvPr/>
        </p:nvSpPr>
        <p:spPr bwMode="auto">
          <a:xfrm>
            <a:off x="2133600" y="2038350"/>
            <a:ext cx="4872038" cy="200025"/>
          </a:xfrm>
          <a:prstGeom prst="rect">
            <a:avLst/>
          </a:prstGeom>
          <a:solidFill>
            <a:schemeClr val="accent1"/>
          </a:solidFill>
          <a:ln w="9525">
            <a:noFill/>
            <a:miter lim="800000"/>
            <a:headEnd/>
            <a:tailEnd/>
          </a:ln>
        </p:spPr>
        <p:txBody>
          <a:bodyPr lIns="45720" tIns="22860" rIns="45720" bIns="22860">
            <a:spAutoFit/>
          </a:bodyPr>
          <a:lstStyle/>
          <a:p>
            <a:pPr indent="44450" algn="just">
              <a:spcAft>
                <a:spcPts val="400"/>
              </a:spcAft>
            </a:pPr>
            <a:r>
              <a:rPr lang="el-GR" sz="1000" b="1">
                <a:solidFill>
                  <a:schemeClr val="bg1"/>
                </a:solidFill>
                <a:latin typeface="Calibri" pitchFamily="34" charset="0"/>
                <a:cs typeface="Calibri" pitchFamily="34" charset="0"/>
              </a:rPr>
              <a:t>Εικόνα 4 : % Συνολική συμμόρφωση της υγιεινής των χεριών κατά βήματα ανά έτος</a:t>
            </a:r>
          </a:p>
        </p:txBody>
      </p:sp>
      <p:graphicFrame>
        <p:nvGraphicFramePr>
          <p:cNvPr id="1026" name="Chart 7"/>
          <p:cNvGraphicFramePr>
            <a:graphicFrameLocks/>
          </p:cNvGraphicFramePr>
          <p:nvPr/>
        </p:nvGraphicFramePr>
        <p:xfrm>
          <a:off x="1219200" y="2343150"/>
          <a:ext cx="6858000" cy="1771650"/>
        </p:xfrm>
        <a:graphic>
          <a:graphicData uri="http://schemas.openxmlformats.org/presentationml/2006/ole">
            <p:oleObj spid="_x0000_s1026" name="Chart" r:id="rId6" imgW="5291787" imgH="2828789" progId="Excel.Sheet.8">
              <p:embed/>
            </p:oleObj>
          </a:graphicData>
        </a:graphic>
      </p:graphicFrame>
      <p:sp>
        <p:nvSpPr>
          <p:cNvPr id="15" name="14 - TextBox"/>
          <p:cNvSpPr txBox="1"/>
          <p:nvPr/>
        </p:nvSpPr>
        <p:spPr>
          <a:xfrm>
            <a:off x="152400" y="4173538"/>
            <a:ext cx="8839200" cy="785812"/>
          </a:xfrm>
          <a:prstGeom prst="rect">
            <a:avLst/>
          </a:prstGeom>
          <a:gradFill>
            <a:gsLst>
              <a:gs pos="0">
                <a:schemeClr val="bg2">
                  <a:alpha val="9000"/>
                  <a:lumMod val="32000"/>
                  <a:lumOff val="68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lIns="45720" tIns="22860" rIns="45720" bIns="22860">
            <a:spAutoFit/>
          </a:bodyPr>
          <a:lstStyle/>
          <a:p>
            <a:pPr fontAlgn="auto">
              <a:spcBef>
                <a:spcPts val="0"/>
              </a:spcBef>
              <a:spcAft>
                <a:spcPts val="0"/>
              </a:spcAft>
              <a:defRPr/>
            </a:pPr>
            <a:r>
              <a:rPr lang="el-GR" sz="1200" b="1" dirty="0">
                <a:latin typeface="+mn-lt"/>
                <a:cs typeface="+mn-cs"/>
              </a:rPr>
              <a:t>Συμπεράσματα: </a:t>
            </a:r>
            <a:r>
              <a:rPr lang="el-GR" sz="1200" dirty="0">
                <a:latin typeface="+mn-lt"/>
                <a:cs typeface="+mn-cs"/>
              </a:rPr>
              <a:t>Η υγιεινή των χεριών, πριν και μετά από κάθε επαφή με τον ασθενή ή το περιβάλλον του ασθενούς, πριν από την άσηπτη διαδικασία ή/και μετά από έκθεση σε σωματικά υγρά, που αποτελούν ενδείξεις του ΠΟΥ, συνιστάται σε όλες τις δημοσιευμένες οδηγίες ελέγχου λοιμώξεων και δημόσιας υγείας και θεωρείται το πρότυπο φροντίδας για όλα τους Ε.Υ. Τα ευρήματά μας επιβεβαιώνουν ότι οι Ε.Υ έχουν το υψηλότερο ποσοστό συμμόρφωσης στα βήματα «μετά από επαφή με </a:t>
            </a:r>
            <a:r>
              <a:rPr lang="el-GR" sz="1200" dirty="0">
                <a:latin typeface="+mn-lt"/>
                <a:cs typeface="+mn-cs"/>
              </a:rPr>
              <a:t>το…». </a:t>
            </a:r>
            <a:endParaRPr lang="el-GR" sz="1200" dirty="0">
              <a:latin typeface="+mn-lt"/>
              <a:ea typeface="Calibri" panose="020F0502020204030204" pitchFamily="34" charset="0"/>
              <a:cs typeface="+mn-cs"/>
            </a:endParaRPr>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Προεξοχή">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Προεξοχή">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40</TotalTime>
  <Words>546</Words>
  <Application>Microsoft Office PowerPoint</Application>
  <PresentationFormat>Προβολή στην οθόνη (16:9)</PresentationFormat>
  <Paragraphs>18</Paragraphs>
  <Slides>3</Slides>
  <Notes>0</Notes>
  <HiddenSlides>0</HiddenSlides>
  <MMClips>0</MMClips>
  <ScaleCrop>false</ScaleCrop>
  <HeadingPairs>
    <vt:vector size="8" baseType="variant">
      <vt:variant>
        <vt:lpstr>Γραμματοσειρές που χρησιμοποιούνται</vt:lpstr>
      </vt:variant>
      <vt:variant>
        <vt:i4>5</vt:i4>
      </vt:variant>
      <vt:variant>
        <vt:lpstr>Θέμα</vt:lpstr>
      </vt:variant>
      <vt:variant>
        <vt:i4>2</vt:i4>
      </vt:variant>
      <vt:variant>
        <vt:lpstr>Ενσωματωμένοι διακομιστές OLE</vt:lpstr>
      </vt:variant>
      <vt:variant>
        <vt:i4>1</vt:i4>
      </vt:variant>
      <vt:variant>
        <vt:lpstr>Τίτλοι διαφανειών</vt:lpstr>
      </vt:variant>
      <vt:variant>
        <vt:i4>3</vt:i4>
      </vt:variant>
    </vt:vector>
  </HeadingPairs>
  <TitlesOfParts>
    <vt:vector size="11" baseType="lpstr">
      <vt:lpstr>Calibri</vt:lpstr>
      <vt:lpstr>Arial</vt:lpstr>
      <vt:lpstr>Century Schoolbook</vt:lpstr>
      <vt:lpstr>Wingdings</vt:lpstr>
      <vt:lpstr>Wingdings 2</vt:lpstr>
      <vt:lpstr>Θέμα του Office</vt:lpstr>
      <vt:lpstr>Προεξοχή</vt:lpstr>
      <vt:lpstr>Chart</vt:lpstr>
      <vt:lpstr>Διαφάνεια 1</vt:lpstr>
      <vt:lpstr>Διαφάνεια 2</vt:lpstr>
      <vt:lpstr>Διαφάνεια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Ελένη</dc:creator>
  <cp:lastModifiedBy>user</cp:lastModifiedBy>
  <cp:revision>9</cp:revision>
  <dcterms:created xsi:type="dcterms:W3CDTF">2022-01-27T18:41:12Z</dcterms:created>
  <dcterms:modified xsi:type="dcterms:W3CDTF">2022-02-27T11:03:59Z</dcterms:modified>
</cp:coreProperties>
</file>